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49" r:id="rId3"/>
    <p:sldId id="350" r:id="rId4"/>
    <p:sldId id="351" r:id="rId5"/>
    <p:sldId id="352" r:id="rId6"/>
    <p:sldId id="353" r:id="rId7"/>
    <p:sldId id="354" r:id="rId8"/>
    <p:sldId id="355" r:id="rId9"/>
    <p:sldId id="327" r:id="rId10"/>
    <p:sldId id="329" r:id="rId11"/>
    <p:sldId id="330" r:id="rId12"/>
    <p:sldId id="326" r:id="rId13"/>
    <p:sldId id="260" r:id="rId14"/>
    <p:sldId id="331" r:id="rId15"/>
    <p:sldId id="332" r:id="rId16"/>
    <p:sldId id="261" r:id="rId17"/>
    <p:sldId id="262" r:id="rId18"/>
    <p:sldId id="263" r:id="rId19"/>
    <p:sldId id="264" r:id="rId20"/>
    <p:sldId id="265" r:id="rId21"/>
    <p:sldId id="266" r:id="rId22"/>
    <p:sldId id="267" r:id="rId23"/>
    <p:sldId id="268" r:id="rId24"/>
    <p:sldId id="269" r:id="rId25"/>
    <p:sldId id="276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335" r:id="rId38"/>
    <p:sldId id="290" r:id="rId39"/>
    <p:sldId id="293" r:id="rId40"/>
    <p:sldId id="294" r:id="rId41"/>
    <p:sldId id="295" r:id="rId42"/>
    <p:sldId id="296" r:id="rId43"/>
    <p:sldId id="297" r:id="rId44"/>
    <p:sldId id="298" r:id="rId45"/>
    <p:sldId id="300" r:id="rId46"/>
    <p:sldId id="301" r:id="rId47"/>
    <p:sldId id="302" r:id="rId48"/>
    <p:sldId id="337" r:id="rId49"/>
    <p:sldId id="303" r:id="rId50"/>
    <p:sldId id="356" r:id="rId51"/>
    <p:sldId id="346" r:id="rId52"/>
    <p:sldId id="347" r:id="rId53"/>
    <p:sldId id="348" r:id="rId54"/>
  </p:sldIdLst>
  <p:sldSz cx="9144000" cy="6858000" type="screen4x3"/>
  <p:notesSz cx="6858000" cy="9144000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6699"/>
    <a:srgbClr val="0099CC"/>
    <a:srgbClr val="0C788E"/>
    <a:srgbClr val="FF33CC"/>
    <a:srgbClr val="422C16"/>
    <a:srgbClr val="006666"/>
    <a:srgbClr val="660066"/>
    <a:srgbClr val="333300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27" autoAdjust="0"/>
    <p:restoredTop sz="94652" autoAdjust="0"/>
  </p:normalViewPr>
  <p:slideViewPr>
    <p:cSldViewPr>
      <p:cViewPr>
        <p:scale>
          <a:sx n="75" d="100"/>
          <a:sy n="75" d="100"/>
        </p:scale>
        <p:origin x="-990" y="-81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-12700"/>
            <a:ext cx="916940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lang="gl-ES" sz="4400" b="0">
                <a:solidFill>
                  <a:srgbClr val="002060"/>
                </a:solidFill>
                <a:latin typeface="Cooper Black" pitchFamily="18" charset="0"/>
                <a:ea typeface="+mj-ea"/>
                <a:cs typeface="+mj-cs"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gl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l" rtl="0" fontAlgn="base">
              <a:spcBef>
                <a:spcPct val="20000"/>
              </a:spcBef>
              <a:spcAft>
                <a:spcPct val="0"/>
              </a:spcAft>
              <a:buNone/>
              <a:defRPr lang="gl-ES" sz="3200">
                <a:solidFill>
                  <a:schemeClr val="accent1">
                    <a:lumMod val="50000"/>
                  </a:schemeClr>
                </a:solidFill>
                <a:latin typeface="Arial Rounded MT Bold" pitchFamily="34" charset="0"/>
                <a:ea typeface="+mn-ea"/>
                <a:cs typeface="+mn-cs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gl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B4E7A9-5025-4B6B-9460-2A271AC61648}" type="slidenum">
              <a:rPr lang="es-ES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212152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gl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gl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9288D5-B929-44E9-8213-D691E47ED251}" type="slidenum">
              <a:rPr lang="es-ES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23757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gl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gl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848099-BFB1-4162-B388-DF7FD8929EA8}" type="slidenum">
              <a:rPr lang="es-ES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882072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bg>
      <p:bgPr>
        <a:blipFill dpi="0" rotWithShape="0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3000" contrast="2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6" name="Picture 2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-12700"/>
            <a:ext cx="916940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solidFill>
                  <a:srgbClr val="002060"/>
                </a:solidFill>
                <a:latin typeface="Cooper Black" pitchFamily="18" charset="0"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gl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  <a:latin typeface="Arial Rounded MT Bold" pitchFamily="34" charset="0"/>
              </a:defRPr>
            </a:lvl1pPr>
            <a:lvl2pPr>
              <a:defRPr>
                <a:solidFill>
                  <a:schemeClr val="accent1">
                    <a:lumMod val="50000"/>
                  </a:schemeClr>
                </a:solidFill>
                <a:latin typeface="Arial Rounded MT Bold" pitchFamily="34" charset="0"/>
              </a:defRPr>
            </a:lvl2pPr>
            <a:lvl3pPr>
              <a:defRPr>
                <a:solidFill>
                  <a:schemeClr val="accent1">
                    <a:lumMod val="50000"/>
                  </a:schemeClr>
                </a:solidFill>
                <a:latin typeface="Arial Rounded MT Bold" pitchFamily="34" charset="0"/>
              </a:defRPr>
            </a:lvl3pPr>
            <a:lvl4pPr>
              <a:defRPr>
                <a:solidFill>
                  <a:schemeClr val="accent1">
                    <a:lumMod val="50000"/>
                  </a:schemeClr>
                </a:solidFill>
                <a:latin typeface="Arial Rounded MT Bold" pitchFamily="34" charset="0"/>
              </a:defRPr>
            </a:lvl4pPr>
            <a:lvl5pPr>
              <a:defRPr>
                <a:solidFill>
                  <a:schemeClr val="accent1">
                    <a:lumMod val="50000"/>
                  </a:schemeClr>
                </a:solidFill>
                <a:latin typeface="Arial Rounded MT Bold" pitchFamily="34" charset="0"/>
              </a:defRPr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gl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2B243D-71B5-4754-947F-A43B762DF69E}" type="slidenum">
              <a:rPr lang="es-ES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951878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lang="gl-ES" sz="4800" b="0">
                <a:solidFill>
                  <a:srgbClr val="002060"/>
                </a:solidFill>
                <a:latin typeface="Cooper Black" pitchFamily="18" charset="0"/>
                <a:ea typeface="+mj-ea"/>
                <a:cs typeface="+mj-cs"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gl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F204C0-4882-46EE-98A4-749DFAE304C8}" type="slidenum">
              <a:rPr lang="es-ES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503614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gl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gl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gl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45EB76-C624-4EF7-A914-1E60753851EC}" type="slidenum">
              <a:rPr lang="es-ES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033888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gl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gl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gl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83639-5B1C-416B-B92C-CEFC431E2168}" type="slidenum">
              <a:rPr lang="es-ES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010300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gl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60D28F-42E3-46EB-8991-84F61617F456}" type="slidenum">
              <a:rPr lang="es-ES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480490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0BABFB-04DC-4F3C-A676-13B480E890D3}" type="slidenum">
              <a:rPr lang="es-ES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446188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gl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gl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84EFA5-5FAA-4CAC-84F8-7F05D86AF7E5}" type="slidenum">
              <a:rPr lang="es-ES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45611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gl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gl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36EF0C-4C1E-44F6-A94A-9EE196DA6BB9}" type="slidenum">
              <a:rPr lang="es-ES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244582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s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s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2AEA0975-098E-4A1B-A404-37E13B748B3C}" type="slidenum">
              <a:rPr lang="es-ES"/>
              <a:pPr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gl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://www.edu.xunta.es/centros/iesferrolterra/node/202" TargetMode="Externa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://proxectoterra.coag.es/index.php/arquivo/videos/a-mansion-dos-pampin-ies-ferrolterra.html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http://ntic.educacion.es/w3/eos/MaterialesEducativos/mem2006/aprender_estudiar/index2.html" TargetMode="Externa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hyperlink" Target="http://issuu.com/bibliomarques/docs/revista_definitivo_2" TargetMode="Externa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du.xunta.es/centros/iesferrolterra/aulavirtual/" TargetMode="External"/><Relationship Id="rId2" Type="http://schemas.openxmlformats.org/officeDocument/2006/relationships/hyperlink" Target="http://www.edu.xunta.es/centros/iesferrolterra/category/7/209/210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hyperlink" Target="biblionovas%20abril%202013.pptx" TargetMode="Externa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emf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hyperlink" Target="http://issuu.com/bibliomarques/docs/revista_2013_1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3000" contrast="2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8" name="Rectangle 150"/>
          <p:cNvSpPr>
            <a:spLocks noGrp="1" noChangeArrowheads="1"/>
          </p:cNvSpPr>
          <p:nvPr>
            <p:ph type="ctrTitle"/>
          </p:nvPr>
        </p:nvSpPr>
        <p:spPr>
          <a:xfrm>
            <a:off x="827088" y="1700213"/>
            <a:ext cx="5111750" cy="647700"/>
          </a:xfrm>
        </p:spPr>
        <p:txBody>
          <a:bodyPr/>
          <a:lstStyle/>
          <a:p>
            <a:pPr algn="l"/>
            <a:r>
              <a:rPr lang="pt-BR" sz="4800" smtClean="0">
                <a:solidFill>
                  <a:schemeClr val="accent5">
                    <a:lumMod val="25000"/>
                  </a:schemeClr>
                </a:solidFill>
                <a:latin typeface="Arial Rounded MT Bold" pitchFamily="34" charset="0"/>
              </a:rPr>
              <a:t>Unha biblioteca adaptada a centros</a:t>
            </a:r>
            <a:br>
              <a:rPr lang="pt-BR" sz="4800" smtClean="0">
                <a:solidFill>
                  <a:schemeClr val="accent5">
                    <a:lumMod val="25000"/>
                  </a:schemeClr>
                </a:solidFill>
                <a:latin typeface="Arial Rounded MT Bold" pitchFamily="34" charset="0"/>
              </a:rPr>
            </a:br>
            <a:r>
              <a:rPr lang="pt-BR" sz="4800" smtClean="0">
                <a:solidFill>
                  <a:schemeClr val="accent5">
                    <a:lumMod val="25000"/>
                  </a:schemeClr>
                </a:solidFill>
                <a:latin typeface="Arial Rounded MT Bold" pitchFamily="34" charset="0"/>
              </a:rPr>
              <a:t>específicos</a:t>
            </a:r>
            <a:endParaRPr lang="es-ES" sz="4800">
              <a:solidFill>
                <a:schemeClr val="accent5">
                  <a:lumMod val="25000"/>
                </a:schemeClr>
              </a:solidFill>
              <a:latin typeface="Arial Rounded MT Bold" pitchFamily="34" charset="0"/>
            </a:endParaRPr>
          </a:p>
        </p:txBody>
      </p:sp>
      <p:pic>
        <p:nvPicPr>
          <p:cNvPr id="6" name="Picture 2" descr="logo insti ferrolterra cifp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4509120"/>
            <a:ext cx="3509503" cy="1581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6 Imag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4184" y="1412776"/>
            <a:ext cx="3072741" cy="1925277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 descr="https://pbs.twimg.com/media/B-NE3zuIEAA6YKV.jpg:large"/>
          <p:cNvSpPr>
            <a:spLocks noChangeAspect="1" noChangeArrowheads="1"/>
          </p:cNvSpPr>
          <p:nvPr/>
        </p:nvSpPr>
        <p:spPr bwMode="auto">
          <a:xfrm>
            <a:off x="155575" y="-1790700"/>
            <a:ext cx="4991100" cy="37433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gl-ES"/>
          </a:p>
        </p:txBody>
      </p:sp>
      <p:sp>
        <p:nvSpPr>
          <p:cNvPr id="8" name="2 Título"/>
          <p:cNvSpPr txBox="1">
            <a:spLocks/>
          </p:cNvSpPr>
          <p:nvPr/>
        </p:nvSpPr>
        <p:spPr bwMode="auto">
          <a:xfrm>
            <a:off x="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algn="l"/>
            <a:r>
              <a:rPr lang="es-ES" smtClean="0">
                <a:solidFill>
                  <a:srgbClr val="0070C0"/>
                </a:solidFill>
                <a:latin typeface="Arial Black" pitchFamily="34" charset="0"/>
              </a:rPr>
              <a:t>Centros</a:t>
            </a:r>
          </a:p>
          <a:p>
            <a:pPr algn="l"/>
            <a:r>
              <a:rPr lang="es-ES" smtClean="0">
                <a:solidFill>
                  <a:srgbClr val="0070C0"/>
                </a:solidFill>
                <a:latin typeface="Arial Black" pitchFamily="34" charset="0"/>
              </a:rPr>
              <a:t>integrados</a:t>
            </a:r>
            <a:endParaRPr lang="gl-ES" dirty="0">
              <a:solidFill>
                <a:srgbClr val="0070C0"/>
              </a:solidFill>
              <a:latin typeface="Arial Black" pitchFamily="34" charset="0"/>
            </a:endParaRPr>
          </a:p>
        </p:txBody>
      </p:sp>
      <p:sp>
        <p:nvSpPr>
          <p:cNvPr id="9" name="2 Título"/>
          <p:cNvSpPr txBox="1">
            <a:spLocks/>
          </p:cNvSpPr>
          <p:nvPr/>
        </p:nvSpPr>
        <p:spPr bwMode="auto">
          <a:xfrm>
            <a:off x="897558" y="1772816"/>
            <a:ext cx="5760640" cy="147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lang="gl-ES" sz="4400" b="0">
                <a:solidFill>
                  <a:schemeClr val="accent5">
                    <a:lumMod val="25000"/>
                  </a:schemeClr>
                </a:solidFill>
                <a:latin typeface="Cooper Black" pitchFamily="18" charset="0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algn="l"/>
            <a:r>
              <a:rPr lang="es-ES" smtClean="0"/>
              <a:t>Características</a:t>
            </a:r>
          </a:p>
        </p:txBody>
      </p:sp>
      <p:sp>
        <p:nvSpPr>
          <p:cNvPr id="10" name="2 Título"/>
          <p:cNvSpPr txBox="1">
            <a:spLocks/>
          </p:cNvSpPr>
          <p:nvPr/>
        </p:nvSpPr>
        <p:spPr bwMode="auto">
          <a:xfrm>
            <a:off x="2339752" y="2882801"/>
            <a:ext cx="6297736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lang="gl-ES" sz="4400" b="0">
                <a:solidFill>
                  <a:schemeClr val="accent5">
                    <a:lumMod val="25000"/>
                  </a:schemeClr>
                </a:solidFill>
                <a:latin typeface="Cooper Black" pitchFamily="18" charset="0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marL="457200" indent="-457200" algn="l">
              <a:buFont typeface="Arial" pitchFamily="34" charset="0"/>
              <a:buChar char="•"/>
            </a:pPr>
            <a:r>
              <a:rPr lang="es-ES" sz="3200" smtClean="0">
                <a:solidFill>
                  <a:schemeClr val="bg2">
                    <a:lumMod val="75000"/>
                  </a:schemeClr>
                </a:solidFill>
                <a:latin typeface="Rockwell Extra Bold" pitchFamily="18" charset="0"/>
              </a:rPr>
              <a:t>Ciclos formativos</a:t>
            </a:r>
          </a:p>
          <a:p>
            <a:pPr marL="457200" indent="-457200" algn="l">
              <a:buFont typeface="Arial" pitchFamily="34" charset="0"/>
              <a:buChar char="•"/>
            </a:pPr>
            <a:r>
              <a:rPr lang="es-ES" sz="3200" smtClean="0">
                <a:solidFill>
                  <a:schemeClr val="bg2">
                    <a:lumMod val="75000"/>
                  </a:schemeClr>
                </a:solidFill>
                <a:latin typeface="Rockwell Extra Bold" pitchFamily="18" charset="0"/>
              </a:rPr>
              <a:t>Formación ocupacional</a:t>
            </a:r>
          </a:p>
          <a:p>
            <a:pPr marL="457200" indent="-457200" algn="l">
              <a:buFont typeface="Arial" pitchFamily="34" charset="0"/>
              <a:buChar char="•"/>
            </a:pPr>
            <a:r>
              <a:rPr lang="es-ES" sz="3200" smtClean="0">
                <a:solidFill>
                  <a:schemeClr val="bg2">
                    <a:lumMod val="75000"/>
                  </a:schemeClr>
                </a:solidFill>
                <a:latin typeface="Rockwell Extra Bold" pitchFamily="18" charset="0"/>
              </a:rPr>
              <a:t>Acreditación de competencias</a:t>
            </a:r>
          </a:p>
          <a:p>
            <a:pPr marL="457200" indent="-457200" algn="l">
              <a:buFont typeface="Arial" pitchFamily="34" charset="0"/>
              <a:buChar char="•"/>
            </a:pPr>
            <a:r>
              <a:rPr lang="es-ES" sz="3200" smtClean="0">
                <a:solidFill>
                  <a:schemeClr val="bg2">
                    <a:lumMod val="75000"/>
                  </a:schemeClr>
                </a:solidFill>
                <a:latin typeface="Rockwell Extra Bold" pitchFamily="18" charset="0"/>
              </a:rPr>
              <a:t>Bolsa de emprego</a:t>
            </a:r>
          </a:p>
          <a:p>
            <a:pPr marL="457200" indent="-457200" algn="l">
              <a:buFont typeface="Arial" pitchFamily="34" charset="0"/>
              <a:buChar char="•"/>
            </a:pPr>
            <a:r>
              <a:rPr lang="es-ES" sz="3200" smtClean="0">
                <a:solidFill>
                  <a:schemeClr val="bg2">
                    <a:lumMod val="75000"/>
                  </a:schemeClr>
                </a:solidFill>
                <a:latin typeface="Rockwell Extra Bold" pitchFamily="18" charset="0"/>
              </a:rPr>
              <a:t>…..</a:t>
            </a:r>
          </a:p>
          <a:p>
            <a:pPr algn="l"/>
            <a:endParaRPr lang="es-ES" dirty="0">
              <a:solidFill>
                <a:schemeClr val="bg2">
                  <a:lumMod val="75000"/>
                </a:schemeClr>
              </a:solidFill>
              <a:latin typeface="Rockwell Extra Bold" pitchFamily="18" charset="0"/>
            </a:endParaRPr>
          </a:p>
        </p:txBody>
      </p:sp>
      <p:pic>
        <p:nvPicPr>
          <p:cNvPr id="11" name="Picture 2" descr="http://www.cifpcarlosoroza.es/wp-content/uploads/2013/12/CIFP-Logo-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212" y="92074"/>
            <a:ext cx="4991100" cy="2000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0631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 descr="https://pbs.twimg.com/media/B-NE3zuIEAA6YKV.jpg:large"/>
          <p:cNvSpPr>
            <a:spLocks noChangeAspect="1" noChangeArrowheads="1"/>
          </p:cNvSpPr>
          <p:nvPr/>
        </p:nvSpPr>
        <p:spPr bwMode="auto">
          <a:xfrm>
            <a:off x="155575" y="-1790700"/>
            <a:ext cx="4991100" cy="37433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gl-ES"/>
          </a:p>
        </p:txBody>
      </p:sp>
      <p:sp>
        <p:nvSpPr>
          <p:cNvPr id="8" name="2 Título"/>
          <p:cNvSpPr txBox="1">
            <a:spLocks/>
          </p:cNvSpPr>
          <p:nvPr/>
        </p:nvSpPr>
        <p:spPr bwMode="auto">
          <a:xfrm>
            <a:off x="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algn="l"/>
            <a:r>
              <a:rPr lang="es-ES" smtClean="0">
                <a:solidFill>
                  <a:srgbClr val="0070C0"/>
                </a:solidFill>
                <a:latin typeface="Arial Black" pitchFamily="34" charset="0"/>
              </a:rPr>
              <a:t>Centros</a:t>
            </a:r>
          </a:p>
          <a:p>
            <a:pPr algn="l"/>
            <a:r>
              <a:rPr lang="es-ES" smtClean="0">
                <a:solidFill>
                  <a:srgbClr val="0070C0"/>
                </a:solidFill>
                <a:latin typeface="Arial Black" pitchFamily="34" charset="0"/>
              </a:rPr>
              <a:t>integrados</a:t>
            </a:r>
            <a:endParaRPr lang="gl-ES" dirty="0">
              <a:solidFill>
                <a:srgbClr val="0070C0"/>
              </a:solidFill>
              <a:latin typeface="Arial Black" pitchFamily="34" charset="0"/>
            </a:endParaRPr>
          </a:p>
        </p:txBody>
      </p:sp>
      <p:sp>
        <p:nvSpPr>
          <p:cNvPr id="10" name="2 Título"/>
          <p:cNvSpPr txBox="1">
            <a:spLocks/>
          </p:cNvSpPr>
          <p:nvPr/>
        </p:nvSpPr>
        <p:spPr bwMode="auto">
          <a:xfrm>
            <a:off x="2411760" y="3238649"/>
            <a:ext cx="6297736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lang="gl-ES" sz="4400" b="0">
                <a:solidFill>
                  <a:schemeClr val="accent5">
                    <a:lumMod val="25000"/>
                  </a:schemeClr>
                </a:solidFill>
                <a:latin typeface="Cooper Black" pitchFamily="18" charset="0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marL="457200" indent="-457200" algn="l">
              <a:buFont typeface="Arial" pitchFamily="34" charset="0"/>
              <a:buChar char="•"/>
            </a:pPr>
            <a:r>
              <a:rPr lang="es-ES" sz="2400" smtClean="0">
                <a:solidFill>
                  <a:schemeClr val="bg2">
                    <a:lumMod val="75000"/>
                  </a:schemeClr>
                </a:solidFill>
                <a:latin typeface="Rockwell Extra Bold" pitchFamily="18" charset="0"/>
              </a:rPr>
              <a:t>Ensino profesional específico</a:t>
            </a:r>
          </a:p>
          <a:p>
            <a:pPr marL="457200" indent="-457200" algn="l">
              <a:buFont typeface="Arial" pitchFamily="34" charset="0"/>
              <a:buChar char="•"/>
            </a:pPr>
            <a:r>
              <a:rPr lang="es-ES" sz="2400" smtClean="0">
                <a:solidFill>
                  <a:schemeClr val="bg2">
                    <a:lumMod val="75000"/>
                  </a:schemeClr>
                </a:solidFill>
                <a:latin typeface="Rockwell Extra Bold" pitchFamily="18" charset="0"/>
              </a:rPr>
              <a:t>Materias altamente instrumentais</a:t>
            </a:r>
          </a:p>
          <a:p>
            <a:pPr marL="457200" indent="-457200" algn="l">
              <a:buFont typeface="Arial" pitchFamily="34" charset="0"/>
              <a:buChar char="•"/>
            </a:pPr>
            <a:r>
              <a:rPr lang="es-ES" sz="2400" smtClean="0">
                <a:solidFill>
                  <a:schemeClr val="bg2">
                    <a:lumMod val="75000"/>
                  </a:schemeClr>
                </a:solidFill>
                <a:latin typeface="Rockwell Extra Bold" pitchFamily="18" charset="0"/>
              </a:rPr>
              <a:t>Aulas con alta dotación informática</a:t>
            </a:r>
          </a:p>
          <a:p>
            <a:pPr marL="457200" indent="-457200" algn="l">
              <a:buFont typeface="Arial" pitchFamily="34" charset="0"/>
              <a:buChar char="•"/>
            </a:pPr>
            <a:r>
              <a:rPr lang="es-ES" sz="2400" smtClean="0">
                <a:solidFill>
                  <a:schemeClr val="bg2">
                    <a:lumMod val="75000"/>
                  </a:schemeClr>
                </a:solidFill>
                <a:latin typeface="Rockwell Extra Bold" pitchFamily="18" charset="0"/>
              </a:rPr>
              <a:t>Curta estancia do alumnado</a:t>
            </a:r>
          </a:p>
          <a:p>
            <a:pPr marL="457200" indent="-457200" algn="l">
              <a:buFont typeface="Arial" pitchFamily="34" charset="0"/>
              <a:buChar char="•"/>
            </a:pPr>
            <a:r>
              <a:rPr lang="es-ES" sz="2400" smtClean="0">
                <a:solidFill>
                  <a:schemeClr val="bg2">
                    <a:lumMod val="75000"/>
                  </a:schemeClr>
                </a:solidFill>
                <a:latin typeface="Rockwell Extra Bold" pitchFamily="18" charset="0"/>
              </a:rPr>
              <a:t>Profesorado exclusivamente técnico</a:t>
            </a:r>
          </a:p>
          <a:p>
            <a:pPr algn="l"/>
            <a:endParaRPr lang="es-ES" dirty="0">
              <a:solidFill>
                <a:schemeClr val="bg2">
                  <a:lumMod val="75000"/>
                </a:schemeClr>
              </a:solidFill>
              <a:latin typeface="Rockwell Extra Bold" pitchFamily="18" charset="0"/>
            </a:endParaRPr>
          </a:p>
        </p:txBody>
      </p:sp>
      <p:pic>
        <p:nvPicPr>
          <p:cNvPr id="11" name="Picture 2" descr="http://www.cifpcarlosoroza.es/wp-content/uploads/2013/12/CIFP-Logo-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212" y="92074"/>
            <a:ext cx="4991100" cy="2000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2 Título"/>
          <p:cNvSpPr txBox="1">
            <a:spLocks/>
          </p:cNvSpPr>
          <p:nvPr/>
        </p:nvSpPr>
        <p:spPr bwMode="auto">
          <a:xfrm>
            <a:off x="395536" y="1772816"/>
            <a:ext cx="7056784" cy="147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lang="gl-ES" sz="4400" b="0">
                <a:solidFill>
                  <a:schemeClr val="accent5">
                    <a:lumMod val="25000"/>
                  </a:schemeClr>
                </a:solidFill>
                <a:latin typeface="Cooper Black" pitchFamily="18" charset="0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algn="l"/>
            <a:r>
              <a:rPr lang="es-ES" sz="4000" smtClean="0"/>
              <a:t>Algunhas características en relación coa biblioteca</a:t>
            </a:r>
          </a:p>
        </p:txBody>
      </p:sp>
    </p:spTree>
    <p:extLst>
      <p:ext uri="{BB962C8B-B14F-4D97-AF65-F5344CB8AC3E}">
        <p14:creationId xmlns:p14="http://schemas.microsoft.com/office/powerpoint/2010/main" val="1618943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pPr algn="l"/>
            <a:r>
              <a:rPr lang="es-ES" smtClean="0">
                <a:solidFill>
                  <a:srgbClr val="0070C0"/>
                </a:solidFill>
                <a:latin typeface="Arial Black" pitchFamily="34" charset="0"/>
              </a:rPr>
              <a:t>Centros integrados: </a:t>
            </a:r>
            <a:br>
              <a:rPr lang="es-ES" smtClean="0">
                <a:solidFill>
                  <a:srgbClr val="0070C0"/>
                </a:solidFill>
                <a:latin typeface="Arial Black" pitchFamily="34" charset="0"/>
              </a:rPr>
            </a:br>
            <a:r>
              <a:rPr lang="es-ES" smtClean="0">
                <a:solidFill>
                  <a:srgbClr val="0070C0"/>
                </a:solidFill>
                <a:latin typeface="Arial Black" pitchFamily="34" charset="0"/>
              </a:rPr>
              <a:t>CIFP Ferrolterra</a:t>
            </a:r>
            <a:endParaRPr lang="gl-ES" dirty="0">
              <a:solidFill>
                <a:srgbClr val="0070C0"/>
              </a:solidFill>
              <a:latin typeface="Arial Black" pitchFamily="34" charset="0"/>
            </a:endParaRPr>
          </a:p>
        </p:txBody>
      </p:sp>
      <p:sp>
        <p:nvSpPr>
          <p:cNvPr id="1026" name="AutoShape 2" descr="https://pbs.twimg.com/media/B-NE3zuIEAA6YKV.jpg:large"/>
          <p:cNvSpPr>
            <a:spLocks noChangeAspect="1" noChangeArrowheads="1"/>
          </p:cNvSpPr>
          <p:nvPr/>
        </p:nvSpPr>
        <p:spPr bwMode="auto">
          <a:xfrm>
            <a:off x="155575" y="-1790700"/>
            <a:ext cx="4991100" cy="37433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gl-ES"/>
          </a:p>
        </p:txBody>
      </p:sp>
      <p:pic>
        <p:nvPicPr>
          <p:cNvPr id="6" name="Picture 2" descr="logo insti ferrolterra cif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4509120"/>
            <a:ext cx="3509503" cy="1581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4184" y="1412776"/>
            <a:ext cx="3072741" cy="1925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61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0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3000" contrast="2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23728" y="980728"/>
            <a:ext cx="6513428" cy="4672385"/>
          </a:xfrm>
          <a:prstGeom prst="rect">
            <a:avLst/>
          </a:prstGeom>
          <a:solidFill>
            <a:schemeClr val="bg1">
              <a:lumMod val="65000"/>
              <a:alpha val="52000"/>
            </a:schemeClr>
          </a:solidFill>
          <a:ln/>
        </p:spPr>
      </p:pic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836613"/>
          </a:xfrm>
        </p:spPr>
        <p:txBody>
          <a:bodyPr/>
          <a:lstStyle/>
          <a:p>
            <a:r>
              <a:rPr lang="es-ES"/>
              <a:t>O </a:t>
            </a:r>
            <a:r>
              <a:rPr lang="es-ES" smtClean="0"/>
              <a:t>noso centro</a:t>
            </a:r>
            <a:endParaRPr lang="es-ES"/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>
          <a:xfrm>
            <a:off x="2123728" y="981075"/>
            <a:ext cx="6553597" cy="4672038"/>
          </a:xfrm>
          <a:solidFill>
            <a:schemeClr val="accent3">
              <a:lumMod val="40000"/>
              <a:lumOff val="60000"/>
              <a:alpha val="80000"/>
            </a:schemeClr>
          </a:solidFill>
        </p:spPr>
        <p:txBody>
          <a:bodyPr>
            <a:normAutofit/>
          </a:bodyPr>
          <a:lstStyle/>
          <a:p>
            <a:pPr>
              <a:buFontTx/>
              <a:buNone/>
            </a:pPr>
            <a:r>
              <a:rPr lang="es-ES" b="1"/>
              <a:t>OFERTA EDUCATIVA</a:t>
            </a:r>
          </a:p>
          <a:p>
            <a:r>
              <a:rPr lang="es-ES" sz="2800" b="1" smtClean="0">
                <a:solidFill>
                  <a:schemeClr val="accent1">
                    <a:lumMod val="25000"/>
                  </a:schemeClr>
                </a:solidFill>
              </a:rPr>
              <a:t>6 </a:t>
            </a:r>
            <a:r>
              <a:rPr lang="es-ES" sz="2800" b="1">
                <a:solidFill>
                  <a:schemeClr val="accent1">
                    <a:lumMod val="25000"/>
                  </a:schemeClr>
                </a:solidFill>
              </a:rPr>
              <a:t>familias de formación profesional</a:t>
            </a:r>
          </a:p>
          <a:p>
            <a:pPr lvl="1"/>
            <a:r>
              <a:rPr lang="es-ES" sz="2000" b="1" smtClean="0"/>
              <a:t>Electricidade e electrónica</a:t>
            </a:r>
          </a:p>
          <a:p>
            <a:pPr lvl="1"/>
            <a:r>
              <a:rPr lang="es-ES" sz="2000" b="1" smtClean="0"/>
              <a:t>Automoción</a:t>
            </a:r>
          </a:p>
          <a:p>
            <a:pPr lvl="1"/>
            <a:r>
              <a:rPr lang="es-ES" sz="2000" b="1" smtClean="0"/>
              <a:t>Madeira </a:t>
            </a:r>
            <a:r>
              <a:rPr lang="es-ES" sz="2000" b="1"/>
              <a:t>e </a:t>
            </a:r>
            <a:r>
              <a:rPr lang="es-ES" sz="2000" b="1" smtClean="0"/>
              <a:t>moble</a:t>
            </a:r>
          </a:p>
          <a:p>
            <a:pPr lvl="1"/>
            <a:r>
              <a:rPr lang="es-ES" sz="2000" b="1" smtClean="0"/>
              <a:t>Fabricación mecánica</a:t>
            </a:r>
          </a:p>
          <a:p>
            <a:pPr lvl="1"/>
            <a:r>
              <a:rPr lang="es-ES" sz="2000" b="1" smtClean="0"/>
              <a:t>Enerxía e auga</a:t>
            </a:r>
          </a:p>
          <a:p>
            <a:pPr lvl="1"/>
            <a:r>
              <a:rPr lang="es-ES" sz="2000" b="1" smtClean="0"/>
              <a:t>Servizos socioculturais e á comunidade</a:t>
            </a:r>
          </a:p>
          <a:p>
            <a:pPr lvl="1"/>
            <a:endParaRPr lang="es-ES" sz="2400"/>
          </a:p>
        </p:txBody>
      </p:sp>
    </p:spTree>
    <p:extLst>
      <p:ext uri="{BB962C8B-B14F-4D97-AF65-F5344CB8AC3E}">
        <p14:creationId xmlns:p14="http://schemas.microsoft.com/office/powerpoint/2010/main" val="35726473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 descr="https://pbs.twimg.com/media/B-NE3zuIEAA6YKV.jpg:large"/>
          <p:cNvSpPr>
            <a:spLocks noChangeAspect="1" noChangeArrowheads="1"/>
          </p:cNvSpPr>
          <p:nvPr/>
        </p:nvSpPr>
        <p:spPr bwMode="auto">
          <a:xfrm>
            <a:off x="155575" y="-1790700"/>
            <a:ext cx="4991100" cy="37433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gl-ES"/>
          </a:p>
        </p:txBody>
      </p:sp>
      <p:sp>
        <p:nvSpPr>
          <p:cNvPr id="8" name="2 Título"/>
          <p:cNvSpPr txBox="1">
            <a:spLocks/>
          </p:cNvSpPr>
          <p:nvPr/>
        </p:nvSpPr>
        <p:spPr bwMode="auto">
          <a:xfrm>
            <a:off x="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algn="l"/>
            <a:r>
              <a:rPr lang="es-ES" smtClean="0">
                <a:solidFill>
                  <a:srgbClr val="0070C0"/>
                </a:solidFill>
                <a:latin typeface="Arial Black" pitchFamily="34" charset="0"/>
              </a:rPr>
              <a:t>Centros</a:t>
            </a:r>
          </a:p>
          <a:p>
            <a:pPr algn="l"/>
            <a:r>
              <a:rPr lang="es-ES" smtClean="0">
                <a:solidFill>
                  <a:srgbClr val="0070C0"/>
                </a:solidFill>
                <a:latin typeface="Arial Black" pitchFamily="34" charset="0"/>
              </a:rPr>
              <a:t>integrados</a:t>
            </a:r>
            <a:endParaRPr lang="gl-ES" dirty="0">
              <a:solidFill>
                <a:srgbClr val="0070C0"/>
              </a:solidFill>
              <a:latin typeface="Arial Black" pitchFamily="34" charset="0"/>
            </a:endParaRPr>
          </a:p>
        </p:txBody>
      </p:sp>
      <p:pic>
        <p:nvPicPr>
          <p:cNvPr id="1628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302" y="124246"/>
            <a:ext cx="4360689" cy="6545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logo insti ferrolterra cif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71165"/>
            <a:ext cx="3509503" cy="1581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3014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 descr="https://pbs.twimg.com/media/B-NE3zuIEAA6YKV.jpg:large"/>
          <p:cNvSpPr>
            <a:spLocks noChangeAspect="1" noChangeArrowheads="1"/>
          </p:cNvSpPr>
          <p:nvPr/>
        </p:nvSpPr>
        <p:spPr bwMode="auto">
          <a:xfrm>
            <a:off x="155575" y="-1790700"/>
            <a:ext cx="4991100" cy="37433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gl-ES"/>
          </a:p>
        </p:txBody>
      </p:sp>
      <p:sp>
        <p:nvSpPr>
          <p:cNvPr id="8" name="2 Título"/>
          <p:cNvSpPr txBox="1">
            <a:spLocks/>
          </p:cNvSpPr>
          <p:nvPr/>
        </p:nvSpPr>
        <p:spPr bwMode="auto">
          <a:xfrm>
            <a:off x="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algn="l"/>
            <a:r>
              <a:rPr lang="es-ES" smtClean="0">
                <a:solidFill>
                  <a:srgbClr val="0070C0"/>
                </a:solidFill>
                <a:latin typeface="Arial Black" pitchFamily="34" charset="0"/>
              </a:rPr>
              <a:t>Centros</a:t>
            </a:r>
          </a:p>
          <a:p>
            <a:pPr algn="l"/>
            <a:r>
              <a:rPr lang="es-ES" smtClean="0">
                <a:solidFill>
                  <a:srgbClr val="0070C0"/>
                </a:solidFill>
                <a:latin typeface="Arial Black" pitchFamily="34" charset="0"/>
              </a:rPr>
              <a:t>integrados</a:t>
            </a:r>
            <a:endParaRPr lang="gl-ES" dirty="0">
              <a:solidFill>
                <a:srgbClr val="0070C0"/>
              </a:solidFill>
              <a:latin typeface="Arial Black" pitchFamily="34" charset="0"/>
            </a:endParaRPr>
          </a:p>
        </p:txBody>
      </p:sp>
      <p:pic>
        <p:nvPicPr>
          <p:cNvPr id="163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31" y="2092325"/>
            <a:ext cx="8726597" cy="4705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logo insti ferrolterra cif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46633"/>
            <a:ext cx="3509503" cy="1581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544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836613"/>
          </a:xfrm>
        </p:spPr>
        <p:txBody>
          <a:bodyPr/>
          <a:lstStyle/>
          <a:p>
            <a:r>
              <a:rPr lang="es-ES" smtClean="0"/>
              <a:t>A nosa biblioteca</a:t>
            </a:r>
            <a:endParaRPr lang="es-ES"/>
          </a:p>
        </p:txBody>
      </p:sp>
      <p:pic>
        <p:nvPicPr>
          <p:cNvPr id="6" name="Picture 5" descr="principa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3442" y="1196752"/>
            <a:ext cx="5793747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3131840" y="5013176"/>
            <a:ext cx="936104" cy="360040"/>
          </a:xfrm>
          <a:prstGeom prst="rect">
            <a:avLst/>
          </a:prstGeom>
          <a:noFill/>
          <a:ln>
            <a:solidFill>
              <a:srgbClr val="FF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gl-ES"/>
          </a:p>
        </p:txBody>
      </p:sp>
      <p:sp>
        <p:nvSpPr>
          <p:cNvPr id="4" name="3 Flecha arriba"/>
          <p:cNvSpPr/>
          <p:nvPr/>
        </p:nvSpPr>
        <p:spPr>
          <a:xfrm>
            <a:off x="4427984" y="5256807"/>
            <a:ext cx="144016" cy="360040"/>
          </a:xfrm>
          <a:prstGeom prst="upArrow">
            <a:avLst/>
          </a:prstGeom>
          <a:noFill/>
          <a:ln>
            <a:solidFill>
              <a:srgbClr val="FF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gl-ES"/>
          </a:p>
        </p:txBody>
      </p:sp>
      <p:sp>
        <p:nvSpPr>
          <p:cNvPr id="2" name="1 Marcador de contenido"/>
          <p:cNvSpPr>
            <a:spLocks noGrp="1"/>
          </p:cNvSpPr>
          <p:nvPr>
            <p:ph idx="1"/>
          </p:nvPr>
        </p:nvSpPr>
        <p:spPr>
          <a:xfrm>
            <a:off x="217589" y="2276872"/>
            <a:ext cx="8229600" cy="1112987"/>
          </a:xfrm>
        </p:spPr>
        <p:txBody>
          <a:bodyPr/>
          <a:lstStyle/>
          <a:p>
            <a:pPr marL="0" indent="0">
              <a:buNone/>
            </a:pPr>
            <a:r>
              <a:rPr lang="es-ES" smtClean="0"/>
              <a:t>Localización</a:t>
            </a:r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3030608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836613"/>
          </a:xfrm>
        </p:spPr>
        <p:txBody>
          <a:bodyPr/>
          <a:lstStyle/>
          <a:p>
            <a:r>
              <a:rPr lang="es-ES" smtClean="0"/>
              <a:t>A nosa biblioteca</a:t>
            </a:r>
            <a:endParaRPr lang="es-ES"/>
          </a:p>
        </p:txBody>
      </p:sp>
      <p:sp>
        <p:nvSpPr>
          <p:cNvPr id="2" name="1 Marcador de contenido"/>
          <p:cNvSpPr>
            <a:spLocks noGrp="1"/>
          </p:cNvSpPr>
          <p:nvPr>
            <p:ph idx="1"/>
          </p:nvPr>
        </p:nvSpPr>
        <p:spPr>
          <a:xfrm>
            <a:off x="486209" y="6039865"/>
            <a:ext cx="8229600" cy="800127"/>
          </a:xfrm>
        </p:spPr>
        <p:txBody>
          <a:bodyPr/>
          <a:lstStyle/>
          <a:p>
            <a:pPr marL="0" indent="0">
              <a:buNone/>
            </a:pPr>
            <a:r>
              <a:rPr lang="es-ES" smtClean="0"/>
              <a:t>Andeis</a:t>
            </a:r>
            <a:endParaRPr lang="gl-ES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137816"/>
            <a:ext cx="6538739" cy="49020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67195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836613"/>
          </a:xfrm>
        </p:spPr>
        <p:txBody>
          <a:bodyPr/>
          <a:lstStyle/>
          <a:p>
            <a:r>
              <a:rPr lang="es-ES" smtClean="0"/>
              <a:t>A nosa biblioteca</a:t>
            </a:r>
            <a:endParaRPr lang="es-ES"/>
          </a:p>
        </p:txBody>
      </p:sp>
      <p:sp>
        <p:nvSpPr>
          <p:cNvPr id="2" name="1 Marcador de contenido"/>
          <p:cNvSpPr>
            <a:spLocks noGrp="1"/>
          </p:cNvSpPr>
          <p:nvPr>
            <p:ph idx="1"/>
          </p:nvPr>
        </p:nvSpPr>
        <p:spPr>
          <a:xfrm>
            <a:off x="632532" y="6093296"/>
            <a:ext cx="7787208" cy="704971"/>
          </a:xfrm>
        </p:spPr>
        <p:txBody>
          <a:bodyPr/>
          <a:lstStyle/>
          <a:p>
            <a:pPr marL="0" indent="0">
              <a:buNone/>
            </a:pPr>
            <a:r>
              <a:rPr lang="es-ES" smtClean="0"/>
              <a:t>Mobiliario feito no centro</a:t>
            </a:r>
            <a:endParaRPr lang="gl-ES"/>
          </a:p>
        </p:txBody>
      </p:sp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052736"/>
            <a:ext cx="6821041" cy="5117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1500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836613"/>
          </a:xfrm>
        </p:spPr>
        <p:txBody>
          <a:bodyPr/>
          <a:lstStyle/>
          <a:p>
            <a:r>
              <a:rPr lang="es-ES" smtClean="0"/>
              <a:t>A nosa biblioteca</a:t>
            </a:r>
            <a:endParaRPr lang="es-ES"/>
          </a:p>
        </p:txBody>
      </p:sp>
      <p:sp>
        <p:nvSpPr>
          <p:cNvPr id="2" name="1 Marcador de contenido"/>
          <p:cNvSpPr>
            <a:spLocks noGrp="1"/>
          </p:cNvSpPr>
          <p:nvPr>
            <p:ph idx="1"/>
          </p:nvPr>
        </p:nvSpPr>
        <p:spPr>
          <a:xfrm>
            <a:off x="507420" y="6093296"/>
            <a:ext cx="8229600" cy="764704"/>
          </a:xfrm>
        </p:spPr>
        <p:txBody>
          <a:bodyPr/>
          <a:lstStyle/>
          <a:p>
            <a:pPr marL="0" indent="0">
              <a:buNone/>
            </a:pPr>
            <a:r>
              <a:rPr lang="es-ES" smtClean="0"/>
              <a:t>Mesas de traballo e estudo</a:t>
            </a:r>
            <a:endParaRPr lang="gl-ES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836712"/>
            <a:ext cx="6869192" cy="51644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97820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07504" y="21952"/>
            <a:ext cx="5290865" cy="1974428"/>
          </a:xfrm>
        </p:spPr>
        <p:txBody>
          <a:bodyPr/>
          <a:lstStyle/>
          <a:p>
            <a:pPr algn="l"/>
            <a:r>
              <a:rPr lang="gl-ES" sz="5400">
                <a:solidFill>
                  <a:srgbClr val="0099CC"/>
                </a:solidFill>
                <a:latin typeface="Cooper Black" pitchFamily="18" charset="0"/>
              </a:rPr>
              <a:t>Centros </a:t>
            </a:r>
            <a:r>
              <a:rPr lang="gl-ES" sz="5400" smtClean="0">
                <a:solidFill>
                  <a:srgbClr val="0099CC"/>
                </a:solidFill>
                <a:latin typeface="Cooper Black" pitchFamily="18" charset="0"/>
              </a:rPr>
              <a:t>específicos:</a:t>
            </a:r>
            <a:r>
              <a:rPr lang="gl-ES" sz="5400" smtClean="0"/>
              <a:t/>
            </a:r>
            <a:br>
              <a:rPr lang="gl-ES" sz="5400" smtClean="0"/>
            </a:br>
            <a:endParaRPr lang="gl-ES" sz="4800" dirty="0">
              <a:solidFill>
                <a:schemeClr val="accent5">
                  <a:lumMod val="25000"/>
                </a:schemeClr>
              </a:solidFill>
              <a:latin typeface="Arial Rounded MT Bold" pitchFamily="34" charset="0"/>
            </a:endParaRPr>
          </a:p>
        </p:txBody>
      </p:sp>
      <p:sp>
        <p:nvSpPr>
          <p:cNvPr id="4" name="3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3" name="1 Título"/>
          <p:cNvSpPr txBox="1">
            <a:spLocks/>
          </p:cNvSpPr>
          <p:nvPr/>
        </p:nvSpPr>
        <p:spPr bwMode="auto">
          <a:xfrm>
            <a:off x="5004048" y="1583284"/>
            <a:ext cx="5578300" cy="5256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lang="gl-ES" sz="4400" b="0">
                <a:solidFill>
                  <a:schemeClr val="accent5">
                    <a:lumMod val="25000"/>
                  </a:schemeClr>
                </a:solidFill>
                <a:latin typeface="Cooper Black" pitchFamily="18" charset="0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marL="685800" indent="-685800" algn="l">
              <a:buFont typeface="Arial" pitchFamily="34" charset="0"/>
              <a:buChar char="•"/>
            </a:pPr>
            <a:r>
              <a:rPr lang="gl-ES" sz="5400" b="1" smtClean="0">
                <a:solidFill>
                  <a:schemeClr val="bg2">
                    <a:lumMod val="75000"/>
                  </a:schemeClr>
                </a:solidFill>
                <a:latin typeface="Rockwell Extra Bold" pitchFamily="18" charset="0"/>
              </a:rPr>
              <a:t>EOI</a:t>
            </a:r>
          </a:p>
          <a:p>
            <a:pPr marL="685800" indent="-685800" algn="l">
              <a:buFont typeface="Arial" pitchFamily="34" charset="0"/>
              <a:buChar char="•"/>
            </a:pPr>
            <a:r>
              <a:rPr lang="gl-ES" sz="5400" b="1" smtClean="0">
                <a:solidFill>
                  <a:schemeClr val="bg2">
                    <a:lumMod val="75000"/>
                  </a:schemeClr>
                </a:solidFill>
                <a:latin typeface="Rockwell Extra Bold" pitchFamily="18" charset="0"/>
              </a:rPr>
              <a:t>CMU</a:t>
            </a:r>
          </a:p>
          <a:p>
            <a:pPr marL="685800" indent="-685800" algn="l">
              <a:buFont typeface="Arial" pitchFamily="34" charset="0"/>
              <a:buChar char="•"/>
            </a:pPr>
            <a:r>
              <a:rPr lang="gl-ES" sz="5400" b="1" smtClean="0">
                <a:solidFill>
                  <a:schemeClr val="bg2">
                    <a:lumMod val="75000"/>
                  </a:schemeClr>
                </a:solidFill>
                <a:latin typeface="Rockwell Extra Bold" pitchFamily="18" charset="0"/>
              </a:rPr>
              <a:t>EPA</a:t>
            </a:r>
          </a:p>
          <a:p>
            <a:pPr marL="685800" indent="-685800" algn="l">
              <a:buFont typeface="Arial" pitchFamily="34" charset="0"/>
              <a:buChar char="•"/>
            </a:pPr>
            <a:r>
              <a:rPr lang="gl-ES" sz="5400" b="1" smtClean="0">
                <a:solidFill>
                  <a:schemeClr val="bg2">
                    <a:lumMod val="75000"/>
                  </a:schemeClr>
                </a:solidFill>
                <a:latin typeface="Rockwell Extra Bold" pitchFamily="18" charset="0"/>
              </a:rPr>
              <a:t>CEE</a:t>
            </a:r>
          </a:p>
          <a:p>
            <a:pPr marL="685800" indent="-685800" algn="l">
              <a:buFont typeface="Arial" pitchFamily="34" charset="0"/>
              <a:buChar char="•"/>
            </a:pPr>
            <a:r>
              <a:rPr lang="gl-ES" sz="5400" b="1" smtClean="0">
                <a:solidFill>
                  <a:schemeClr val="bg2">
                    <a:lumMod val="75000"/>
                  </a:schemeClr>
                </a:solidFill>
                <a:latin typeface="Rockwell Extra Bold" pitchFamily="18" charset="0"/>
              </a:rPr>
              <a:t>CRA</a:t>
            </a:r>
          </a:p>
          <a:p>
            <a:pPr marL="685800" indent="-685800" algn="l">
              <a:buFont typeface="Arial" pitchFamily="34" charset="0"/>
              <a:buChar char="•"/>
            </a:pPr>
            <a:r>
              <a:rPr lang="gl-ES" sz="5400" b="1" smtClean="0">
                <a:solidFill>
                  <a:schemeClr val="bg2">
                    <a:lumMod val="75000"/>
                  </a:schemeClr>
                </a:solidFill>
                <a:latin typeface="Rockwell Extra Bold" pitchFamily="18" charset="0"/>
              </a:rPr>
              <a:t>CIFP</a:t>
            </a:r>
            <a:endParaRPr lang="gl-ES" sz="4800" dirty="0">
              <a:solidFill>
                <a:schemeClr val="bg2">
                  <a:lumMod val="75000"/>
                </a:schemeClr>
              </a:solidFill>
              <a:latin typeface="Rockwell Extra Bol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4340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836613"/>
          </a:xfrm>
        </p:spPr>
        <p:txBody>
          <a:bodyPr/>
          <a:lstStyle/>
          <a:p>
            <a:r>
              <a:rPr lang="es-ES" smtClean="0"/>
              <a:t>A nosa biblioteca</a:t>
            </a:r>
            <a:endParaRPr lang="es-ES"/>
          </a:p>
        </p:txBody>
      </p:sp>
      <p:sp>
        <p:nvSpPr>
          <p:cNvPr id="2" name="1 Marcador de contenido"/>
          <p:cNvSpPr>
            <a:spLocks noGrp="1"/>
          </p:cNvSpPr>
          <p:nvPr>
            <p:ph idx="1"/>
          </p:nvPr>
        </p:nvSpPr>
        <p:spPr>
          <a:xfrm>
            <a:off x="539552" y="5881557"/>
            <a:ext cx="8229600" cy="976443"/>
          </a:xfrm>
        </p:spPr>
        <p:txBody>
          <a:bodyPr/>
          <a:lstStyle/>
          <a:p>
            <a:pPr marL="0" indent="0">
              <a:buNone/>
            </a:pPr>
            <a:r>
              <a:rPr lang="es-ES" smtClean="0"/>
              <a:t>Equipos informáticos</a:t>
            </a:r>
            <a:endParaRPr lang="gl-ES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980729"/>
            <a:ext cx="6523112" cy="4900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3128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836613"/>
          </a:xfrm>
        </p:spPr>
        <p:txBody>
          <a:bodyPr/>
          <a:lstStyle/>
          <a:p>
            <a:r>
              <a:rPr lang="es-ES" smtClean="0">
                <a:solidFill>
                  <a:srgbClr val="002060"/>
                </a:solidFill>
              </a:rPr>
              <a:t>A nosa biblioteca</a:t>
            </a:r>
            <a:endParaRPr lang="es-ES">
              <a:solidFill>
                <a:srgbClr val="002060"/>
              </a:solidFill>
            </a:endParaRPr>
          </a:p>
        </p:txBody>
      </p:sp>
      <p:sp>
        <p:nvSpPr>
          <p:cNvPr id="2" name="1 Marcador de contenido"/>
          <p:cNvSpPr>
            <a:spLocks noGrp="1"/>
          </p:cNvSpPr>
          <p:nvPr>
            <p:ph idx="1"/>
          </p:nvPr>
        </p:nvSpPr>
        <p:spPr>
          <a:xfrm>
            <a:off x="565212" y="6143105"/>
            <a:ext cx="8229600" cy="714895"/>
          </a:xfrm>
        </p:spPr>
        <p:txBody>
          <a:bodyPr/>
          <a:lstStyle/>
          <a:p>
            <a:pPr marL="0" indent="0">
              <a:buNone/>
            </a:pPr>
            <a:r>
              <a:rPr lang="es-ES" smtClean="0"/>
              <a:t>Zona de lectura relaxada</a:t>
            </a:r>
            <a:endParaRPr lang="gl-ES"/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903245"/>
            <a:ext cx="6984776" cy="5239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57144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96752"/>
          </a:xfrm>
        </p:spPr>
        <p:txBody>
          <a:bodyPr/>
          <a:lstStyle/>
          <a:p>
            <a:r>
              <a:rPr lang="es-ES">
                <a:solidFill>
                  <a:srgbClr val="002060"/>
                </a:solidFill>
              </a:rPr>
              <a:t>A nosa biblioteca</a:t>
            </a:r>
            <a:endParaRPr lang="gl-ES">
              <a:solidFill>
                <a:srgbClr val="002060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115616" y="980728"/>
            <a:ext cx="8028384" cy="5760640"/>
          </a:xfrm>
        </p:spPr>
        <p:txBody>
          <a:bodyPr>
            <a:normAutofit fontScale="70000" lnSpcReduction="20000"/>
          </a:bodyPr>
          <a:lstStyle/>
          <a:p>
            <a:pPr marL="0" indent="0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s-ES" sz="2600" b="1" smtClean="0">
                <a:solidFill>
                  <a:schemeClr val="accent1">
                    <a:lumMod val="25000"/>
                  </a:schemeClr>
                </a:solidFill>
                <a:latin typeface="Cooper Black" pitchFamily="18" charset="0"/>
              </a:rPr>
              <a:t>Breve Historia</a:t>
            </a:r>
          </a:p>
          <a:p>
            <a:pPr marL="0" indent="0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s-ES" sz="2500" b="1" smtClean="0">
              <a:solidFill>
                <a:schemeClr val="accent1">
                  <a:lumMod val="25000"/>
                </a:schemeClr>
              </a:solidFill>
              <a:latin typeface="Cooper Black" pitchFamily="18" charset="0"/>
            </a:endParaRPr>
          </a:p>
          <a:p>
            <a:pPr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s-ES" sz="2500" b="1" smtClean="0">
                <a:solidFill>
                  <a:srgbClr val="0070C0"/>
                </a:solidFill>
              </a:rPr>
              <a:t>1980 </a:t>
            </a:r>
            <a:endParaRPr lang="es-ES" sz="2500" b="1">
              <a:solidFill>
                <a:srgbClr val="0070C0"/>
              </a:solidFill>
            </a:endParaRPr>
          </a:p>
          <a:p>
            <a:pPr lvl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s-ES" sz="2100" b="1">
                <a:solidFill>
                  <a:schemeClr val="tx1"/>
                </a:solidFill>
              </a:rPr>
              <a:t>Entra en funcionamento </a:t>
            </a:r>
          </a:p>
          <a:p>
            <a:pPr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s-ES" sz="2500" b="1">
                <a:solidFill>
                  <a:srgbClr val="0070C0"/>
                </a:solidFill>
              </a:rPr>
              <a:t>1996</a:t>
            </a:r>
            <a:r>
              <a:rPr lang="es-ES" sz="2500" b="1"/>
              <a:t> </a:t>
            </a:r>
          </a:p>
          <a:p>
            <a:pPr lvl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s-ES" sz="2100" b="1">
                <a:solidFill>
                  <a:schemeClr val="tx1"/>
                </a:solidFill>
              </a:rPr>
              <a:t>Comezan actividades de dinamización</a:t>
            </a:r>
          </a:p>
          <a:p>
            <a:pPr lvl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s-ES" sz="2100" b="1">
                <a:solidFill>
                  <a:schemeClr val="tx1"/>
                </a:solidFill>
              </a:rPr>
              <a:t>Equipo estable (+ -)</a:t>
            </a:r>
          </a:p>
          <a:p>
            <a:pPr lvl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s-ES" sz="2100" b="1">
                <a:solidFill>
                  <a:schemeClr val="tx1"/>
                </a:solidFill>
              </a:rPr>
              <a:t>Incremento do orzamento anual</a:t>
            </a:r>
          </a:p>
          <a:p>
            <a:pPr lvl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s-ES" sz="2100" b="1">
                <a:solidFill>
                  <a:schemeClr val="tx1"/>
                </a:solidFill>
              </a:rPr>
              <a:t>Incorporación no regulamento do réxime interno</a:t>
            </a:r>
          </a:p>
          <a:p>
            <a:pPr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s-ES" sz="2500" b="1">
                <a:solidFill>
                  <a:srgbClr val="0070C0"/>
                </a:solidFill>
              </a:rPr>
              <a:t>2005</a:t>
            </a:r>
          </a:p>
          <a:p>
            <a:pPr lvl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s-ES" sz="2100" b="1">
                <a:solidFill>
                  <a:schemeClr val="tx1"/>
                </a:solidFill>
              </a:rPr>
              <a:t>PLAMBE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s-ES" sz="2100" b="1">
                <a:solidFill>
                  <a:schemeClr val="tx1"/>
                </a:solidFill>
              </a:rPr>
              <a:t>1º recoñecemento OFICIAL dun responsable de biblioteca con reducción OFICIAL da xornada lectiva e do equipo de apoio</a:t>
            </a:r>
          </a:p>
          <a:p>
            <a:pPr lvl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s-ES" sz="2100" b="1">
                <a:solidFill>
                  <a:schemeClr val="tx1"/>
                </a:solidFill>
              </a:rPr>
              <a:t>Incorporación á comisión de coordinación pedagóxica</a:t>
            </a:r>
          </a:p>
          <a:p>
            <a:pPr lvl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s-ES" sz="2100" b="1">
                <a:solidFill>
                  <a:schemeClr val="tx1"/>
                </a:solidFill>
              </a:rPr>
              <a:t>Elaboración dun proxecto</a:t>
            </a:r>
            <a:r>
              <a:rPr lang="es-ES_tradnl" sz="2100" b="1">
                <a:solidFill>
                  <a:schemeClr val="tx1"/>
                </a:solidFill>
              </a:rPr>
              <a:t> (hipatia)</a:t>
            </a:r>
            <a:endParaRPr lang="es-ES" sz="2100" b="1">
              <a:solidFill>
                <a:schemeClr val="tx1"/>
              </a:solidFill>
            </a:endParaRPr>
          </a:p>
          <a:p>
            <a:pPr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s-ES" sz="2500" b="1">
                <a:solidFill>
                  <a:srgbClr val="0070C0"/>
                </a:solidFill>
              </a:rPr>
              <a:t>2006</a:t>
            </a:r>
          </a:p>
          <a:p>
            <a:pPr lvl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s-ES" sz="1900" b="1">
                <a:solidFill>
                  <a:schemeClr val="tx1"/>
                </a:solidFill>
              </a:rPr>
              <a:t>Ampliación do local</a:t>
            </a:r>
          </a:p>
          <a:p>
            <a:pPr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s-ES" sz="2500" b="1">
                <a:solidFill>
                  <a:srgbClr val="0070C0"/>
                </a:solidFill>
              </a:rPr>
              <a:t>2007</a:t>
            </a:r>
          </a:p>
          <a:p>
            <a:pPr lvl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s-ES" sz="1900" b="1">
                <a:solidFill>
                  <a:schemeClr val="tx1"/>
                </a:solidFill>
              </a:rPr>
              <a:t>3º premio buenas prácticas de bibliotecas escolares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s-ES" b="1">
                <a:solidFill>
                  <a:srgbClr val="0070C0"/>
                </a:solidFill>
              </a:rPr>
              <a:t>2008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s-ES" sz="1900" b="1">
                <a:solidFill>
                  <a:schemeClr val="tx1"/>
                </a:solidFill>
              </a:rPr>
              <a:t>Seleccionada para o estudo da situación das bibliotecas escolares en España pola Fundación Germán Sánchez Ruipérez</a:t>
            </a:r>
          </a:p>
          <a:p>
            <a:pPr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s-ES" sz="2500" b="1">
                <a:solidFill>
                  <a:srgbClr val="0070C0"/>
                </a:solidFill>
              </a:rPr>
              <a:t>2011</a:t>
            </a:r>
          </a:p>
          <a:p>
            <a:pPr lvl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s-ES" sz="1900" b="1">
                <a:solidFill>
                  <a:schemeClr val="tx1"/>
                </a:solidFill>
              </a:rPr>
              <a:t>CIFP</a:t>
            </a:r>
          </a:p>
        </p:txBody>
      </p:sp>
    </p:spTree>
    <p:extLst>
      <p:ext uri="{BB962C8B-B14F-4D97-AF65-F5344CB8AC3E}">
        <p14:creationId xmlns:p14="http://schemas.microsoft.com/office/powerpoint/2010/main" val="1522061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50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500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500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500"/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500"/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500"/>
                                        <p:tgtEl>
                                          <p:spTgt spid="3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500"/>
                                        <p:tgtEl>
                                          <p:spTgt spid="3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836613"/>
          </a:xfrm>
        </p:spPr>
        <p:txBody>
          <a:bodyPr/>
          <a:lstStyle/>
          <a:p>
            <a:r>
              <a:rPr lang="es-ES" smtClean="0">
                <a:solidFill>
                  <a:srgbClr val="002060"/>
                </a:solidFill>
              </a:rPr>
              <a:t>A nosa biblioteca</a:t>
            </a:r>
            <a:endParaRPr lang="es-ES">
              <a:solidFill>
                <a:srgbClr val="002060"/>
              </a:solidFill>
            </a:endParaRPr>
          </a:p>
        </p:txBody>
      </p:sp>
      <p:sp>
        <p:nvSpPr>
          <p:cNvPr id="2" name="1 Marcador de contenido"/>
          <p:cNvSpPr>
            <a:spLocks noGrp="1"/>
          </p:cNvSpPr>
          <p:nvPr>
            <p:ph idx="1"/>
          </p:nvPr>
        </p:nvSpPr>
        <p:spPr>
          <a:xfrm>
            <a:off x="4788024" y="1484784"/>
            <a:ext cx="3682752" cy="2515720"/>
          </a:xfrm>
        </p:spPr>
        <p:txBody>
          <a:bodyPr/>
          <a:lstStyle/>
          <a:p>
            <a:pPr marL="0" indent="0">
              <a:buNone/>
            </a:pPr>
            <a:r>
              <a:rPr lang="es-ES" sz="2400" b="1" dirty="0">
                <a:solidFill>
                  <a:srgbClr val="0000FF"/>
                </a:solidFill>
                <a:latin typeface="+mj-lt"/>
              </a:rPr>
              <a:t>Recursos humanos:</a:t>
            </a:r>
          </a:p>
          <a:p>
            <a:r>
              <a:rPr lang="es-ES" sz="2800" b="1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Coordinador de biblioteca</a:t>
            </a:r>
          </a:p>
          <a:p>
            <a:r>
              <a:rPr lang="es-ES" sz="2800" b="1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Equipo de </a:t>
            </a:r>
            <a:r>
              <a:rPr lang="es-ES" sz="2800" b="1" kern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apoio</a:t>
            </a:r>
            <a:endParaRPr lang="es-ES" sz="2800" b="1" kern="1200" dirty="0">
              <a:solidFill>
                <a:schemeClr val="tx1">
                  <a:lumMod val="75000"/>
                  <a:lumOff val="25000"/>
                </a:schemeClr>
              </a:solidFill>
              <a:latin typeface="Calibri" pitchFamily="34" charset="0"/>
            </a:endParaRPr>
          </a:p>
          <a:p>
            <a:r>
              <a:rPr lang="es-ES" sz="2800" b="1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Profesores de </a:t>
            </a:r>
            <a:r>
              <a:rPr lang="es-ES" sz="2800" b="1" kern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garda</a:t>
            </a:r>
            <a:endParaRPr lang="es-ES" sz="2800" b="1" kern="1200" dirty="0">
              <a:solidFill>
                <a:schemeClr val="tx1">
                  <a:lumMod val="75000"/>
                  <a:lumOff val="25000"/>
                </a:schemeClr>
              </a:solidFill>
              <a:latin typeface="Calibri" pitchFamily="34" charset="0"/>
            </a:endParaRPr>
          </a:p>
          <a:p>
            <a:endParaRPr lang="es-ES" b="1" dirty="0" smtClean="0"/>
          </a:p>
        </p:txBody>
      </p:sp>
      <p:sp>
        <p:nvSpPr>
          <p:cNvPr id="5" name="1 Marcador de contenido"/>
          <p:cNvSpPr txBox="1">
            <a:spLocks/>
          </p:cNvSpPr>
          <p:nvPr/>
        </p:nvSpPr>
        <p:spPr>
          <a:xfrm>
            <a:off x="467544" y="1484784"/>
            <a:ext cx="3682752" cy="45651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b="1" smtClean="0">
                <a:solidFill>
                  <a:srgbClr val="0000FF"/>
                </a:solidFill>
              </a:rPr>
              <a:t>Recursos materiais</a:t>
            </a:r>
          </a:p>
          <a:p>
            <a:r>
              <a:rPr lang="es-ES" sz="2800" b="1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Fondos bibliográficos (+ 13000)</a:t>
            </a:r>
          </a:p>
          <a:p>
            <a:r>
              <a:rPr lang="es-ES" sz="2800" b="1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Medios informáticos:</a:t>
            </a:r>
          </a:p>
          <a:p>
            <a:pPr lvl="1"/>
            <a:r>
              <a:rPr lang="es-ES" sz="2800" b="1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6 ordenadores</a:t>
            </a:r>
          </a:p>
          <a:p>
            <a:pPr lvl="1"/>
            <a:r>
              <a:rPr lang="es-ES" sz="2800" b="1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Impresora</a:t>
            </a:r>
          </a:p>
          <a:p>
            <a:pPr lvl="1"/>
            <a:r>
              <a:rPr lang="es-ES" sz="2800" b="1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Escáner</a:t>
            </a:r>
          </a:p>
          <a:p>
            <a:pPr lvl="1"/>
            <a:r>
              <a:rPr lang="es-ES" sz="2800" b="1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Zona wi-fi</a:t>
            </a:r>
          </a:p>
        </p:txBody>
      </p:sp>
      <p:sp>
        <p:nvSpPr>
          <p:cNvPr id="6" name="1 Marcador de contenido"/>
          <p:cNvSpPr txBox="1">
            <a:spLocks/>
          </p:cNvSpPr>
          <p:nvPr/>
        </p:nvSpPr>
        <p:spPr>
          <a:xfrm>
            <a:off x="4857752" y="3929066"/>
            <a:ext cx="3682752" cy="2515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spcBef>
                <a:spcPct val="20000"/>
              </a:spcBef>
            </a:pPr>
            <a:r>
              <a:rPr lang="es-ES" sz="2400" b="1" dirty="0" smtClean="0">
                <a:solidFill>
                  <a:srgbClr val="0000FF"/>
                </a:solidFill>
                <a:latin typeface="Century Gothic"/>
              </a:rPr>
              <a:t>Horario:</a:t>
            </a: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s-ES" sz="2800" b="1" dirty="0" err="1" smtClean="0">
                <a:solidFill>
                  <a:srgbClr val="000000">
                    <a:lumMod val="75000"/>
                    <a:lumOff val="25000"/>
                  </a:srgbClr>
                </a:solidFill>
                <a:latin typeface="Calibri" pitchFamily="34" charset="0"/>
              </a:rPr>
              <a:t>Aberta</a:t>
            </a:r>
            <a:r>
              <a:rPr lang="es-ES" sz="2800" b="1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Calibri" pitchFamily="34" charset="0"/>
              </a:rPr>
              <a:t> en todo o horario lectivo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s-ES" sz="2800" b="1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9082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4043" y="145476"/>
            <a:ext cx="8229600" cy="1339308"/>
          </a:xfrm>
        </p:spPr>
        <p:txBody>
          <a:bodyPr>
            <a:noAutofit/>
          </a:bodyPr>
          <a:lstStyle/>
          <a:p>
            <a:r>
              <a:rPr lang="es-ES">
                <a:solidFill>
                  <a:srgbClr val="002060"/>
                </a:solidFill>
              </a:rPr>
              <a:t>Actividade da biblioteca </a:t>
            </a:r>
            <a:r>
              <a:rPr lang="es-ES" smtClean="0">
                <a:solidFill>
                  <a:srgbClr val="002060"/>
                </a:solidFill>
              </a:rPr>
              <a:t>nun centro de ensino</a:t>
            </a:r>
            <a:endParaRPr lang="es-ES">
              <a:solidFill>
                <a:srgbClr val="002060"/>
              </a:solidFill>
            </a:endParaRPr>
          </a:p>
        </p:txBody>
      </p:sp>
      <p:sp>
        <p:nvSpPr>
          <p:cNvPr id="31" name="Rectangle 4"/>
          <p:cNvSpPr>
            <a:spLocks noChangeArrowheads="1"/>
          </p:cNvSpPr>
          <p:nvPr/>
        </p:nvSpPr>
        <p:spPr bwMode="auto">
          <a:xfrm>
            <a:off x="323850" y="1484784"/>
            <a:ext cx="8568630" cy="5039841"/>
          </a:xfrm>
          <a:prstGeom prst="rect">
            <a:avLst/>
          </a:prstGeom>
          <a:solidFill>
            <a:srgbClr val="800000"/>
          </a:solidFill>
          <a:ln w="9525">
            <a:solidFill>
              <a:srgbClr val="FFCC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gl-ES">
              <a:solidFill>
                <a:srgbClr val="000000"/>
              </a:solidFill>
              <a:latin typeface="Palatino Linotype"/>
              <a:cs typeface="+mn-cs"/>
            </a:endParaRPr>
          </a:p>
        </p:txBody>
      </p:sp>
      <p:sp>
        <p:nvSpPr>
          <p:cNvPr id="32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norm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alatino Linotype"/>
            </a:endParaRPr>
          </a:p>
        </p:txBody>
      </p:sp>
      <p:sp>
        <p:nvSpPr>
          <p:cNvPr id="33" name="Rectangle 5"/>
          <p:cNvSpPr>
            <a:spLocks noChangeArrowheads="1"/>
          </p:cNvSpPr>
          <p:nvPr/>
        </p:nvSpPr>
        <p:spPr bwMode="auto">
          <a:xfrm>
            <a:off x="2361955" y="4968647"/>
            <a:ext cx="3893591" cy="396081"/>
          </a:xfrm>
          <a:prstGeom prst="rect">
            <a:avLst/>
          </a:prstGeom>
          <a:solidFill>
            <a:srgbClr val="526DB0">
              <a:lumMod val="75000"/>
            </a:srgbClr>
          </a:solidFill>
          <a:ln w="9525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1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latino Linotype"/>
                <a:cs typeface="+mn-cs"/>
              </a:rPr>
              <a:t>Organización e xestión</a:t>
            </a:r>
            <a:endParaRPr kumimoji="0" lang="es-ES" sz="1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alatino Linotype"/>
              <a:cs typeface="+mn-cs"/>
            </a:endParaRPr>
          </a:p>
        </p:txBody>
      </p:sp>
      <p:sp>
        <p:nvSpPr>
          <p:cNvPr id="34" name="Rectangle 9"/>
          <p:cNvSpPr>
            <a:spLocks noChangeArrowheads="1"/>
          </p:cNvSpPr>
          <p:nvPr/>
        </p:nvSpPr>
        <p:spPr bwMode="auto">
          <a:xfrm>
            <a:off x="4932041" y="1587855"/>
            <a:ext cx="3744416" cy="936104"/>
          </a:xfrm>
          <a:prstGeom prst="rect">
            <a:avLst/>
          </a:prstGeom>
          <a:solidFill>
            <a:srgbClr val="526DB0">
              <a:lumMod val="75000"/>
            </a:srgbClr>
          </a:solidFill>
          <a:ln w="9525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latino Linotype"/>
                <a:cs typeface="+mn-cs"/>
              </a:rPr>
              <a:t>Dinamización</a:t>
            </a:r>
          </a:p>
        </p:txBody>
      </p:sp>
      <p:sp>
        <p:nvSpPr>
          <p:cNvPr id="35" name="Rectangle 11"/>
          <p:cNvSpPr>
            <a:spLocks noChangeArrowheads="1"/>
          </p:cNvSpPr>
          <p:nvPr/>
        </p:nvSpPr>
        <p:spPr bwMode="auto">
          <a:xfrm>
            <a:off x="432995" y="1601424"/>
            <a:ext cx="3634950" cy="963480"/>
          </a:xfrm>
          <a:prstGeom prst="rect">
            <a:avLst/>
          </a:prstGeom>
          <a:solidFill>
            <a:srgbClr val="526DB0">
              <a:lumMod val="75000"/>
            </a:srgbClr>
          </a:solidFill>
          <a:ln w="9525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latino Linotype"/>
                <a:cs typeface="+mn-cs"/>
              </a:rPr>
              <a:t>Apoio á actividade académica</a:t>
            </a:r>
          </a:p>
        </p:txBody>
      </p:sp>
      <p:sp>
        <p:nvSpPr>
          <p:cNvPr id="36" name="Rectangle 12"/>
          <p:cNvSpPr>
            <a:spLocks noChangeArrowheads="1"/>
          </p:cNvSpPr>
          <p:nvPr/>
        </p:nvSpPr>
        <p:spPr bwMode="auto">
          <a:xfrm>
            <a:off x="5695180" y="2523959"/>
            <a:ext cx="3024336" cy="1872208"/>
          </a:xfrm>
          <a:prstGeom prst="rect">
            <a:avLst/>
          </a:prstGeom>
          <a:solidFill>
            <a:srgbClr val="526DB0">
              <a:lumMod val="60000"/>
              <a:lumOff val="40000"/>
            </a:srgbClr>
          </a:solidFill>
          <a:ln w="9525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s-ES" sz="1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latino Linotype"/>
                <a:cs typeface="+mn-cs"/>
              </a:rPr>
              <a:t>Formación no uso e tratamento da información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s-ES" sz="1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latino Linotype"/>
                <a:cs typeface="+mn-cs"/>
              </a:rPr>
              <a:t>Fomento  á </a:t>
            </a:r>
            <a:r>
              <a:rPr kumimoji="0" lang="es-ES" sz="1600" b="1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latino Linotype"/>
                <a:cs typeface="+mn-cs"/>
              </a:rPr>
              <a:t>lectura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s-ES" sz="1600" b="1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latino Linotype"/>
                <a:cs typeface="+mn-cs"/>
              </a:rPr>
              <a:t>Outras actividades de interese cultural </a:t>
            </a:r>
            <a:endParaRPr kumimoji="0" lang="es-ES" sz="1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alatino Linotype"/>
              <a:cs typeface="+mn-cs"/>
            </a:endParaRPr>
          </a:p>
        </p:txBody>
      </p:sp>
      <p:sp>
        <p:nvSpPr>
          <p:cNvPr id="37" name="Rectangle 19"/>
          <p:cNvSpPr>
            <a:spLocks noChangeArrowheads="1"/>
          </p:cNvSpPr>
          <p:nvPr/>
        </p:nvSpPr>
        <p:spPr bwMode="auto">
          <a:xfrm rot="21372350">
            <a:off x="4159327" y="3622151"/>
            <a:ext cx="1511300" cy="792162"/>
          </a:xfrm>
          <a:prstGeom prst="rect">
            <a:avLst/>
          </a:prstGeom>
          <a:solidFill>
            <a:srgbClr val="526DB0">
              <a:lumMod val="60000"/>
              <a:lumOff val="40000"/>
            </a:srgbClr>
          </a:solidFill>
          <a:ln w="9525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latino Linotype"/>
                <a:cs typeface="+mn-cs"/>
              </a:rPr>
              <a:t>Colaboración coas familias profesionais</a:t>
            </a:r>
          </a:p>
        </p:txBody>
      </p:sp>
      <p:sp>
        <p:nvSpPr>
          <p:cNvPr id="38" name="Rectangle 20"/>
          <p:cNvSpPr>
            <a:spLocks noChangeArrowheads="1"/>
          </p:cNvSpPr>
          <p:nvPr/>
        </p:nvSpPr>
        <p:spPr bwMode="auto">
          <a:xfrm rot="258516">
            <a:off x="4154282" y="2620921"/>
            <a:ext cx="1512887" cy="576263"/>
          </a:xfrm>
          <a:prstGeom prst="rect">
            <a:avLst/>
          </a:prstGeom>
          <a:solidFill>
            <a:srgbClr val="526DB0">
              <a:lumMod val="60000"/>
              <a:lumOff val="40000"/>
            </a:srgbClr>
          </a:solidFill>
          <a:ln w="9525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latino Linotype"/>
                <a:cs typeface="+mn-cs"/>
              </a:rPr>
              <a:t>Programación propia</a:t>
            </a:r>
          </a:p>
        </p:txBody>
      </p:sp>
      <p:sp>
        <p:nvSpPr>
          <p:cNvPr id="39" name="Rectangle 8"/>
          <p:cNvSpPr>
            <a:spLocks noChangeArrowheads="1"/>
          </p:cNvSpPr>
          <p:nvPr/>
        </p:nvSpPr>
        <p:spPr bwMode="auto">
          <a:xfrm>
            <a:off x="1798499" y="5329804"/>
            <a:ext cx="2671820" cy="791368"/>
          </a:xfrm>
          <a:prstGeom prst="rect">
            <a:avLst/>
          </a:prstGeom>
          <a:solidFill>
            <a:srgbClr val="526DB0">
              <a:lumMod val="60000"/>
              <a:lumOff val="40000"/>
            </a:srgbClr>
          </a:solidFill>
          <a:ln w="9525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wrap="none" bIns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s-ES" sz="1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latino Linotype"/>
                <a:cs typeface="+mn-cs"/>
              </a:rPr>
              <a:t>Adquisicións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s-ES" sz="1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latino Linotype"/>
                <a:cs typeface="+mn-cs"/>
              </a:rPr>
              <a:t>Catalogación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s-ES" sz="1600" b="1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latino Linotype"/>
                <a:cs typeface="+mn-cs"/>
              </a:rPr>
              <a:t>Contabilidade</a:t>
            </a:r>
            <a:endParaRPr kumimoji="0" lang="es-ES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alatino Linotype"/>
              <a:cs typeface="+mn-cs"/>
            </a:endParaRPr>
          </a:p>
        </p:txBody>
      </p:sp>
      <p:sp>
        <p:nvSpPr>
          <p:cNvPr id="40" name="Rectangle 8"/>
          <p:cNvSpPr>
            <a:spLocks noChangeArrowheads="1"/>
          </p:cNvSpPr>
          <p:nvPr/>
        </p:nvSpPr>
        <p:spPr bwMode="auto">
          <a:xfrm>
            <a:off x="4427978" y="5329803"/>
            <a:ext cx="2483090" cy="791369"/>
          </a:xfrm>
          <a:prstGeom prst="rect">
            <a:avLst/>
          </a:prstGeom>
          <a:solidFill>
            <a:srgbClr val="526DB0">
              <a:lumMod val="60000"/>
              <a:lumOff val="40000"/>
            </a:srgbClr>
          </a:solidFill>
          <a:ln w="9525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s-ES" sz="1600" b="1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latino Linotype"/>
                <a:cs typeface="+mn-cs"/>
              </a:rPr>
              <a:t>Mantemento equipos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s-ES" sz="1600" b="1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latino Linotype"/>
                <a:cs typeface="+mn-cs"/>
              </a:rPr>
              <a:t>Adecuación espazos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s-ES" sz="1600" b="1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latino Linotype"/>
                <a:cs typeface="+mn-cs"/>
              </a:rPr>
              <a:t>etc</a:t>
            </a:r>
            <a:endParaRPr kumimoji="0" lang="es-ES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alatino Linotype"/>
              <a:cs typeface="+mn-cs"/>
            </a:endParaRPr>
          </a:p>
        </p:txBody>
      </p:sp>
      <p:sp>
        <p:nvSpPr>
          <p:cNvPr id="41" name="Rectangle 13"/>
          <p:cNvSpPr>
            <a:spLocks noChangeArrowheads="1"/>
          </p:cNvSpPr>
          <p:nvPr/>
        </p:nvSpPr>
        <p:spPr bwMode="auto">
          <a:xfrm>
            <a:off x="432994" y="2564904"/>
            <a:ext cx="1728787" cy="1800646"/>
          </a:xfrm>
          <a:prstGeom prst="rect">
            <a:avLst/>
          </a:prstGeom>
          <a:solidFill>
            <a:srgbClr val="526DB0">
              <a:lumMod val="60000"/>
              <a:lumOff val="40000"/>
            </a:srgbClr>
          </a:solidFill>
          <a:ln w="9525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wrap="none" bIns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s-ES" sz="2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latino Linotype"/>
                <a:cs typeface="+mn-cs"/>
              </a:rPr>
              <a:t>Espazo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s-ES" sz="2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latino Linotype"/>
                <a:cs typeface="+mn-cs"/>
              </a:rPr>
              <a:t>Recursos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s-ES" sz="2400" b="1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latino Linotype"/>
                <a:cs typeface="+mn-cs"/>
              </a:rPr>
              <a:t>Servizos </a:t>
            </a:r>
            <a:endParaRPr kumimoji="0" lang="es-ES" sz="24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alatino Linotype"/>
              <a:cs typeface="+mn-cs"/>
            </a:endParaRPr>
          </a:p>
        </p:txBody>
      </p:sp>
      <p:sp>
        <p:nvSpPr>
          <p:cNvPr id="42" name="Rectangle 13"/>
          <p:cNvSpPr>
            <a:spLocks noChangeArrowheads="1"/>
          </p:cNvSpPr>
          <p:nvPr/>
        </p:nvSpPr>
        <p:spPr bwMode="auto">
          <a:xfrm rot="21270107">
            <a:off x="2061575" y="2700636"/>
            <a:ext cx="1728787" cy="1430774"/>
          </a:xfrm>
          <a:prstGeom prst="rect">
            <a:avLst/>
          </a:prstGeom>
          <a:solidFill>
            <a:srgbClr val="526DB0">
              <a:lumMod val="60000"/>
              <a:lumOff val="40000"/>
            </a:srgbClr>
          </a:solidFill>
          <a:ln w="9525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1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latino Linotype"/>
                <a:cs typeface="+mn-cs"/>
              </a:rPr>
              <a:t>para </a:t>
            </a:r>
            <a:r>
              <a:rPr kumimoji="0" lang="es-ES" sz="1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latino Linotype"/>
                <a:cs typeface="+mn-cs"/>
              </a:rPr>
              <a:t>o acceso, uso  e tratamento da </a:t>
            </a:r>
            <a:r>
              <a:rPr kumimoji="0" lang="es-ES" sz="1600" b="1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latino Linotype"/>
                <a:cs typeface="+mn-cs"/>
              </a:rPr>
              <a:t>información e o saber</a:t>
            </a:r>
            <a:endParaRPr kumimoji="0" lang="es-ES" sz="20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alatino Linotype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5525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 autoUpdateAnimBg="0"/>
      <p:bldP spid="34" grpId="0" animBg="1" autoUpdateAnimBg="0"/>
      <p:bldP spid="35" grpId="0" animBg="1" autoUpdateAnimBg="0"/>
      <p:bldP spid="36" grpId="0" animBg="1" autoUpdateAnimBg="0"/>
      <p:bldP spid="37" grpId="0" animBg="1" autoUpdateAnimBg="0"/>
      <p:bldP spid="38" grpId="0" animBg="1" autoUpdateAnimBg="0"/>
      <p:bldP spid="39" grpId="0" animBg="1" autoUpdateAnimBg="0"/>
      <p:bldP spid="40" grpId="0" animBg="1" autoUpdateAnimBg="0"/>
      <p:bldP spid="41" grpId="0" animBg="1" autoUpdateAnimBg="0"/>
      <p:bldP spid="42" grpId="0" animBg="1" autoUpdateAnimBg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4211960" y="476673"/>
            <a:ext cx="3888432" cy="2808312"/>
          </a:xfrm>
        </p:spPr>
        <p:txBody>
          <a:bodyPr/>
          <a:lstStyle/>
          <a:p>
            <a:r>
              <a:rPr lang="es-ES" sz="3600">
                <a:solidFill>
                  <a:srgbClr val="0070C0"/>
                </a:solidFill>
                <a:latin typeface="Arial Black" pitchFamily="34" charset="0"/>
              </a:rPr>
              <a:t>IES Marqués de Suanzes </a:t>
            </a:r>
            <a:r>
              <a:rPr lang="es-ES" sz="3600" smtClean="0">
                <a:solidFill>
                  <a:srgbClr val="0070C0"/>
                </a:solidFill>
                <a:latin typeface="Arial Black" pitchFamily="34" charset="0"/>
              </a:rPr>
              <a:t>/</a:t>
            </a:r>
            <a:br>
              <a:rPr lang="es-ES" sz="3600" smtClean="0">
                <a:solidFill>
                  <a:srgbClr val="0070C0"/>
                </a:solidFill>
                <a:latin typeface="Arial Black" pitchFamily="34" charset="0"/>
              </a:rPr>
            </a:br>
            <a:r>
              <a:rPr lang="es-ES" sz="3600" smtClean="0">
                <a:solidFill>
                  <a:srgbClr val="0070C0"/>
                </a:solidFill>
                <a:latin typeface="Arial Black" pitchFamily="34" charset="0"/>
              </a:rPr>
              <a:t>IES Ferrolterra</a:t>
            </a:r>
            <a:endParaRPr lang="gl-ES" sz="3600" dirty="0">
              <a:solidFill>
                <a:srgbClr val="0070C0"/>
              </a:solidFill>
              <a:latin typeface="Arial Black" pitchFamily="34" charset="0"/>
            </a:endParaRPr>
          </a:p>
        </p:txBody>
      </p:sp>
      <p:sp>
        <p:nvSpPr>
          <p:cNvPr id="5" name="2 Título"/>
          <p:cNvSpPr txBox="1">
            <a:spLocks/>
          </p:cNvSpPr>
          <p:nvPr/>
        </p:nvSpPr>
        <p:spPr bwMode="auto">
          <a:xfrm>
            <a:off x="4572000" y="3119777"/>
            <a:ext cx="3504356" cy="147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lang="gl-ES" sz="4400" b="0">
                <a:solidFill>
                  <a:schemeClr val="accent5">
                    <a:lumMod val="25000"/>
                  </a:schemeClr>
                </a:solidFill>
                <a:latin typeface="Cooper Black" pitchFamily="18" charset="0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algn="l"/>
            <a:r>
              <a:rPr lang="es-ES" smtClean="0">
                <a:solidFill>
                  <a:srgbClr val="002060"/>
                </a:solidFill>
              </a:rPr>
              <a:t>Xeometría Euclidiana</a:t>
            </a:r>
          </a:p>
        </p:txBody>
      </p:sp>
      <p:pic>
        <p:nvPicPr>
          <p:cNvPr id="164866" name="Picture 2" descr="http://1.bp.blogspot.com/-THaGihjQevs/UQ_PxFQLIyI/AAAAAAAAAlY/09P5JgH60Hc/s320/4-2-2013%2B16.2.11%2B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23528" y="188640"/>
            <a:ext cx="2592288" cy="4048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2 Título"/>
          <p:cNvSpPr txBox="1">
            <a:spLocks/>
          </p:cNvSpPr>
          <p:nvPr/>
        </p:nvSpPr>
        <p:spPr bwMode="auto">
          <a:xfrm>
            <a:off x="4572000" y="4589802"/>
            <a:ext cx="3504356" cy="147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lang="gl-ES" sz="4400" b="0">
                <a:solidFill>
                  <a:schemeClr val="accent5">
                    <a:lumMod val="25000"/>
                  </a:schemeClr>
                </a:solidFill>
                <a:latin typeface="Cooper Black" pitchFamily="18" charset="0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algn="l"/>
            <a:r>
              <a:rPr lang="es-ES" sz="2800" smtClean="0">
                <a:solidFill>
                  <a:schemeClr val="bg2">
                    <a:lumMod val="75000"/>
                  </a:schemeClr>
                </a:solidFill>
                <a:latin typeface="Rockwell Extra Bold" pitchFamily="18" charset="0"/>
              </a:rPr>
              <a:t>O espazo é liñal, absoluto e indeformable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4328339"/>
            <a:ext cx="2160240" cy="19929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2463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164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Trapecio"/>
          <p:cNvSpPr/>
          <p:nvPr/>
        </p:nvSpPr>
        <p:spPr>
          <a:xfrm rot="21295080">
            <a:off x="281565" y="1583290"/>
            <a:ext cx="7044120" cy="4971018"/>
          </a:xfrm>
          <a:prstGeom prst="trapezoid">
            <a:avLst>
              <a:gd name="adj" fmla="val 14343"/>
            </a:avLst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gl-E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339552"/>
          </a:xfrm>
        </p:spPr>
        <p:txBody>
          <a:bodyPr/>
          <a:lstStyle/>
          <a:p>
            <a:r>
              <a:rPr lang="es-ES" smtClean="0"/>
              <a:t>Biblioteca do IES  Ferrolterra</a:t>
            </a:r>
            <a:endParaRPr lang="gl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876256" y="1581702"/>
            <a:ext cx="2078484" cy="4525963"/>
          </a:xfrm>
        </p:spPr>
        <p:txBody>
          <a:bodyPr/>
          <a:lstStyle/>
          <a:p>
            <a:r>
              <a:rPr lang="es-ES" smtClean="0"/>
              <a:t>Guías de lectura</a:t>
            </a:r>
          </a:p>
          <a:p>
            <a:r>
              <a:rPr lang="gl-ES" sz="1600">
                <a:hlinkClick r:id="rId2"/>
              </a:rPr>
              <a:t>http://</a:t>
            </a:r>
            <a:r>
              <a:rPr lang="gl-ES" sz="1600" smtClean="0">
                <a:hlinkClick r:id="rId2"/>
              </a:rPr>
              <a:t>www.edu.xunta.es/centros/iesferrolterra/node/202</a:t>
            </a:r>
            <a:endParaRPr lang="gl-ES" sz="1600" smtClean="0"/>
          </a:p>
          <a:p>
            <a:endParaRPr lang="gl-ES" sz="1600"/>
          </a:p>
        </p:txBody>
      </p:sp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1581702"/>
            <a:ext cx="6500813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90358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Trapecio"/>
          <p:cNvSpPr/>
          <p:nvPr/>
        </p:nvSpPr>
        <p:spPr>
          <a:xfrm rot="21295080">
            <a:off x="-157962" y="1603078"/>
            <a:ext cx="7476483" cy="4933479"/>
          </a:xfrm>
          <a:prstGeom prst="trapezoid">
            <a:avLst>
              <a:gd name="adj" fmla="val 14343"/>
            </a:avLst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gl-E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339552"/>
          </a:xfrm>
        </p:spPr>
        <p:txBody>
          <a:bodyPr/>
          <a:lstStyle/>
          <a:p>
            <a:r>
              <a:rPr lang="es-ES" smtClean="0"/>
              <a:t>Biblioteca do IES  Ferrolterra</a:t>
            </a:r>
            <a:endParaRPr lang="gl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680324" y="1600201"/>
            <a:ext cx="2284163" cy="4277072"/>
          </a:xfrm>
        </p:spPr>
        <p:txBody>
          <a:bodyPr/>
          <a:lstStyle/>
          <a:p>
            <a:pPr marL="0" indent="0">
              <a:buNone/>
            </a:pPr>
            <a:r>
              <a:rPr lang="es-ES" smtClean="0"/>
              <a:t>Club de lectura</a:t>
            </a:r>
            <a:endParaRPr lang="gl-ES"/>
          </a:p>
        </p:txBody>
      </p:sp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56792"/>
            <a:ext cx="6500813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8799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Trapecio"/>
          <p:cNvSpPr/>
          <p:nvPr/>
        </p:nvSpPr>
        <p:spPr>
          <a:xfrm rot="728536">
            <a:off x="281565" y="1583290"/>
            <a:ext cx="7044120" cy="4971018"/>
          </a:xfrm>
          <a:prstGeom prst="trapezoid">
            <a:avLst>
              <a:gd name="adj" fmla="val 14343"/>
            </a:avLst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gl-E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339552"/>
          </a:xfrm>
        </p:spPr>
        <p:txBody>
          <a:bodyPr/>
          <a:lstStyle/>
          <a:p>
            <a:r>
              <a:rPr lang="es-ES" smtClean="0"/>
              <a:t>Biblioteca do IES  Ferrolterra</a:t>
            </a:r>
            <a:endParaRPr lang="gl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876256" y="1581702"/>
            <a:ext cx="2078484" cy="4525963"/>
          </a:xfrm>
        </p:spPr>
        <p:txBody>
          <a:bodyPr/>
          <a:lstStyle/>
          <a:p>
            <a:r>
              <a:rPr lang="es-ES" smtClean="0"/>
              <a:t>Hora de ler</a:t>
            </a:r>
            <a:endParaRPr lang="gl-ES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56" y="1628800"/>
            <a:ext cx="6934200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54325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Trapecio"/>
          <p:cNvSpPr/>
          <p:nvPr/>
        </p:nvSpPr>
        <p:spPr>
          <a:xfrm rot="21295080">
            <a:off x="281565" y="1583290"/>
            <a:ext cx="7044120" cy="4971018"/>
          </a:xfrm>
          <a:prstGeom prst="trapezoid">
            <a:avLst>
              <a:gd name="adj" fmla="val 14343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gl-E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339552"/>
          </a:xfrm>
        </p:spPr>
        <p:txBody>
          <a:bodyPr/>
          <a:lstStyle/>
          <a:p>
            <a:r>
              <a:rPr lang="es-ES" smtClean="0"/>
              <a:t>Biblioteca do IES  Ferrolterra</a:t>
            </a:r>
            <a:endParaRPr lang="gl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588224" y="1600200"/>
            <a:ext cx="2448272" cy="4525963"/>
          </a:xfrm>
        </p:spPr>
        <p:txBody>
          <a:bodyPr>
            <a:normAutofit/>
          </a:bodyPr>
          <a:lstStyle/>
          <a:p>
            <a:r>
              <a:rPr lang="es-ES" smtClean="0"/>
              <a:t>A voz do cómic</a:t>
            </a:r>
          </a:p>
          <a:p>
            <a:r>
              <a:rPr lang="es-ES" sz="1200">
                <a:hlinkClick r:id="rId2"/>
              </a:rPr>
              <a:t>http://</a:t>
            </a:r>
            <a:r>
              <a:rPr lang="es-ES" sz="1200" smtClean="0">
                <a:hlinkClick r:id="rId2"/>
              </a:rPr>
              <a:t>proxectoterra.coag.es/index.php/arquivo/videos/a-mansion-dos-pampin-ies-ferrolterra.html</a:t>
            </a:r>
            <a:endParaRPr lang="es-ES" sz="1200" smtClean="0"/>
          </a:p>
          <a:p>
            <a:endParaRPr lang="es-ES"/>
          </a:p>
          <a:p>
            <a:endParaRPr lang="gl-ES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628800"/>
            <a:ext cx="6500813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86759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pPr algn="l"/>
            <a:r>
              <a:rPr lang="es-ES" smtClean="0">
                <a:solidFill>
                  <a:srgbClr val="0070C0"/>
                </a:solidFill>
                <a:latin typeface="Arial Black" pitchFamily="34" charset="0"/>
              </a:rPr>
              <a:t>Centros </a:t>
            </a:r>
            <a:br>
              <a:rPr lang="es-ES" smtClean="0">
                <a:solidFill>
                  <a:srgbClr val="0070C0"/>
                </a:solidFill>
                <a:latin typeface="Arial Black" pitchFamily="34" charset="0"/>
              </a:rPr>
            </a:br>
            <a:r>
              <a:rPr lang="es-ES" smtClean="0">
                <a:solidFill>
                  <a:srgbClr val="0070C0"/>
                </a:solidFill>
                <a:latin typeface="Arial Black" pitchFamily="34" charset="0"/>
              </a:rPr>
              <a:t>específicos</a:t>
            </a:r>
            <a:endParaRPr lang="gl-ES" dirty="0">
              <a:solidFill>
                <a:srgbClr val="0070C0"/>
              </a:solidFill>
              <a:latin typeface="Arial Black" pitchFamily="34" charset="0"/>
            </a:endParaRPr>
          </a:p>
        </p:txBody>
      </p:sp>
      <p:sp>
        <p:nvSpPr>
          <p:cNvPr id="1026" name="AutoShape 2" descr="https://pbs.twimg.com/media/B-NE3zuIEAA6YKV.jpg:large"/>
          <p:cNvSpPr>
            <a:spLocks noChangeAspect="1" noChangeArrowheads="1"/>
          </p:cNvSpPr>
          <p:nvPr/>
        </p:nvSpPr>
        <p:spPr bwMode="auto">
          <a:xfrm>
            <a:off x="155575" y="-1790700"/>
            <a:ext cx="4991100" cy="37433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gl-ES"/>
          </a:p>
        </p:txBody>
      </p:sp>
      <p:sp>
        <p:nvSpPr>
          <p:cNvPr id="5" name="2 Título"/>
          <p:cNvSpPr txBox="1">
            <a:spLocks/>
          </p:cNvSpPr>
          <p:nvPr/>
        </p:nvSpPr>
        <p:spPr bwMode="auto">
          <a:xfrm>
            <a:off x="5364088" y="1685875"/>
            <a:ext cx="3504356" cy="147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lang="gl-ES" sz="4400" b="0">
                <a:solidFill>
                  <a:schemeClr val="accent5">
                    <a:lumMod val="25000"/>
                  </a:schemeClr>
                </a:solidFill>
                <a:latin typeface="Cooper Black" pitchFamily="18" charset="0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algn="l"/>
            <a:r>
              <a:rPr lang="es-ES" smtClean="0"/>
              <a:t>Que nos une?</a:t>
            </a:r>
          </a:p>
        </p:txBody>
      </p:sp>
      <p:sp>
        <p:nvSpPr>
          <p:cNvPr id="7" name="2 Título"/>
          <p:cNvSpPr txBox="1">
            <a:spLocks/>
          </p:cNvSpPr>
          <p:nvPr/>
        </p:nvSpPr>
        <p:spPr bwMode="auto">
          <a:xfrm>
            <a:off x="5296744" y="3327349"/>
            <a:ext cx="3504356" cy="147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lang="gl-ES" sz="4400" b="0">
                <a:solidFill>
                  <a:schemeClr val="accent5">
                    <a:lumMod val="25000"/>
                  </a:schemeClr>
                </a:solidFill>
                <a:latin typeface="Cooper Black" pitchFamily="18" charset="0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algn="l"/>
            <a:r>
              <a:rPr lang="es-ES" smtClean="0">
                <a:solidFill>
                  <a:schemeClr val="bg2">
                    <a:lumMod val="75000"/>
                  </a:schemeClr>
                </a:solidFill>
                <a:latin typeface="Rockwell Extra Bold" pitchFamily="18" charset="0"/>
              </a:rPr>
              <a:t>Somos distintos do resto</a:t>
            </a:r>
            <a:endParaRPr lang="es-ES" dirty="0">
              <a:solidFill>
                <a:schemeClr val="bg2">
                  <a:lumMod val="75000"/>
                </a:schemeClr>
              </a:solidFill>
              <a:latin typeface="Rockwell Extra Bold" pitchFamily="18" charset="0"/>
            </a:endParaRPr>
          </a:p>
        </p:txBody>
      </p:sp>
      <p:pic>
        <p:nvPicPr>
          <p:cNvPr id="8" name="Picture 1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7223" y="80962"/>
            <a:ext cx="8801100" cy="660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689747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Biblioteca do IES  Ferrolterra</a:t>
            </a:r>
            <a:endParaRPr lang="gl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95536" y="1628800"/>
            <a:ext cx="3682752" cy="5069160"/>
          </a:xfrm>
        </p:spPr>
        <p:txBody>
          <a:bodyPr/>
          <a:lstStyle/>
          <a:p>
            <a:r>
              <a:rPr lang="es-ES" smtClean="0"/>
              <a:t>Programa de técnicas de estudo</a:t>
            </a:r>
            <a:endParaRPr lang="gl-ES"/>
          </a:p>
        </p:txBody>
      </p:sp>
      <p:pic>
        <p:nvPicPr>
          <p:cNvPr id="6148" name="Picture 4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636912"/>
            <a:ext cx="5393380" cy="3816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4559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Trapecio"/>
          <p:cNvSpPr/>
          <p:nvPr/>
        </p:nvSpPr>
        <p:spPr>
          <a:xfrm rot="21295080">
            <a:off x="-46211" y="1552960"/>
            <a:ext cx="7044120" cy="4971018"/>
          </a:xfrm>
          <a:prstGeom prst="trapezoid">
            <a:avLst>
              <a:gd name="adj" fmla="val 14343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gl-E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339552"/>
          </a:xfrm>
        </p:spPr>
        <p:txBody>
          <a:bodyPr/>
          <a:lstStyle/>
          <a:p>
            <a:r>
              <a:rPr lang="es-ES" smtClean="0"/>
              <a:t>Biblioteca do IES  Ferrolterra</a:t>
            </a:r>
            <a:endParaRPr lang="gl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516216" y="1600200"/>
            <a:ext cx="2170584" cy="4525963"/>
          </a:xfrm>
        </p:spPr>
        <p:txBody>
          <a:bodyPr/>
          <a:lstStyle/>
          <a:p>
            <a:r>
              <a:rPr lang="es-ES" smtClean="0"/>
              <a:t>Olimpiada cultural</a:t>
            </a:r>
            <a:endParaRPr lang="gl-ES"/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700808"/>
            <a:ext cx="6373813" cy="473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776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Trapecio"/>
          <p:cNvSpPr/>
          <p:nvPr/>
        </p:nvSpPr>
        <p:spPr>
          <a:xfrm rot="21295080">
            <a:off x="251520" y="1628800"/>
            <a:ext cx="6048672" cy="4248472"/>
          </a:xfrm>
          <a:prstGeom prst="trapezoid">
            <a:avLst>
              <a:gd name="adj" fmla="val 14343"/>
            </a:avLst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gl-E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339552"/>
          </a:xfrm>
        </p:spPr>
        <p:txBody>
          <a:bodyPr/>
          <a:lstStyle/>
          <a:p>
            <a:r>
              <a:rPr lang="es-ES" smtClean="0"/>
              <a:t>Biblioteca do IES  Ferrolterra</a:t>
            </a:r>
            <a:endParaRPr lang="gl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628116" y="1600200"/>
            <a:ext cx="3058683" cy="4525963"/>
          </a:xfrm>
        </p:spPr>
        <p:txBody>
          <a:bodyPr/>
          <a:lstStyle/>
          <a:p>
            <a:pPr marL="0" indent="0">
              <a:buNone/>
            </a:pPr>
            <a:r>
              <a:rPr lang="es-ES" smtClean="0"/>
              <a:t>Grupo de teatro</a:t>
            </a:r>
            <a:endParaRPr lang="gl-ES"/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844824"/>
            <a:ext cx="5399517" cy="4049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3432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Trapecio"/>
          <p:cNvSpPr/>
          <p:nvPr/>
        </p:nvSpPr>
        <p:spPr>
          <a:xfrm rot="21295080">
            <a:off x="281565" y="1583290"/>
            <a:ext cx="7044120" cy="4971018"/>
          </a:xfrm>
          <a:prstGeom prst="trapezoid">
            <a:avLst>
              <a:gd name="adj" fmla="val 14343"/>
            </a:avLst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gl-E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339552"/>
          </a:xfrm>
        </p:spPr>
        <p:txBody>
          <a:bodyPr/>
          <a:lstStyle/>
          <a:p>
            <a:r>
              <a:rPr lang="es-ES" smtClean="0"/>
              <a:t>Biblioteca do IES  Ferrolterra</a:t>
            </a:r>
            <a:endParaRPr lang="gl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588224" y="1581702"/>
            <a:ext cx="2366516" cy="4525963"/>
          </a:xfrm>
        </p:spPr>
        <p:txBody>
          <a:bodyPr/>
          <a:lstStyle/>
          <a:p>
            <a:r>
              <a:rPr lang="es-ES" smtClean="0"/>
              <a:t>Exposicións</a:t>
            </a:r>
            <a:endParaRPr lang="gl-ES"/>
          </a:p>
        </p:txBody>
      </p:sp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83" y="1484784"/>
            <a:ext cx="6676924" cy="50073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0055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rapecio"/>
          <p:cNvSpPr/>
          <p:nvPr/>
        </p:nvSpPr>
        <p:spPr>
          <a:xfrm rot="21295080">
            <a:off x="251520" y="1628800"/>
            <a:ext cx="6048672" cy="4248472"/>
          </a:xfrm>
          <a:prstGeom prst="trapezoid">
            <a:avLst>
              <a:gd name="adj" fmla="val 14343"/>
            </a:avLst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gl-E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339552"/>
          </a:xfrm>
        </p:spPr>
        <p:txBody>
          <a:bodyPr/>
          <a:lstStyle/>
          <a:p>
            <a:r>
              <a:rPr lang="es-ES" smtClean="0"/>
              <a:t>Biblioteca do IES  Ferrolterra</a:t>
            </a:r>
            <a:endParaRPr lang="gl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084168" y="1600200"/>
            <a:ext cx="2602632" cy="4525963"/>
          </a:xfrm>
        </p:spPr>
        <p:txBody>
          <a:bodyPr/>
          <a:lstStyle/>
          <a:p>
            <a:r>
              <a:rPr lang="es-ES" smtClean="0"/>
              <a:t>Celebracións</a:t>
            </a:r>
            <a:endParaRPr lang="gl-ES"/>
          </a:p>
        </p:txBody>
      </p:sp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844" y="1772816"/>
            <a:ext cx="5471540" cy="4104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0778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Trapecio"/>
          <p:cNvSpPr/>
          <p:nvPr/>
        </p:nvSpPr>
        <p:spPr>
          <a:xfrm rot="556119">
            <a:off x="275189" y="1439619"/>
            <a:ext cx="3755971" cy="5260894"/>
          </a:xfrm>
          <a:prstGeom prst="trapezoid">
            <a:avLst>
              <a:gd name="adj" fmla="val 14343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gl-E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339552"/>
          </a:xfrm>
        </p:spPr>
        <p:txBody>
          <a:bodyPr/>
          <a:lstStyle/>
          <a:p>
            <a:r>
              <a:rPr lang="es-ES" smtClean="0"/>
              <a:t>Biblioteca do IES  Ferrolterra</a:t>
            </a:r>
            <a:endParaRPr lang="gl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364088" y="1600200"/>
            <a:ext cx="3322712" cy="4525963"/>
          </a:xfrm>
        </p:spPr>
        <p:txBody>
          <a:bodyPr/>
          <a:lstStyle/>
          <a:p>
            <a:r>
              <a:rPr lang="es-ES" smtClean="0"/>
              <a:t>Xadrez</a:t>
            </a:r>
            <a:endParaRPr lang="gl-ES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70278"/>
            <a:ext cx="3096344" cy="5357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79278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Trapecio"/>
          <p:cNvSpPr/>
          <p:nvPr/>
        </p:nvSpPr>
        <p:spPr>
          <a:xfrm rot="11229460">
            <a:off x="677799" y="1337186"/>
            <a:ext cx="4383469" cy="5299543"/>
          </a:xfrm>
          <a:prstGeom prst="trapezoid">
            <a:avLst>
              <a:gd name="adj" fmla="val 14343"/>
            </a:avLst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gl-E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339552"/>
          </a:xfrm>
        </p:spPr>
        <p:txBody>
          <a:bodyPr/>
          <a:lstStyle/>
          <a:p>
            <a:r>
              <a:rPr lang="es-ES" smtClean="0"/>
              <a:t>Biblioteca do IES  Ferrolterra</a:t>
            </a:r>
            <a:endParaRPr lang="gl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012160" y="1581702"/>
            <a:ext cx="2942580" cy="4525963"/>
          </a:xfrm>
        </p:spPr>
        <p:txBody>
          <a:bodyPr/>
          <a:lstStyle/>
          <a:p>
            <a:r>
              <a:rPr lang="es-ES" smtClean="0"/>
              <a:t>Revista Haiche outra</a:t>
            </a:r>
            <a:endParaRPr lang="es-ES"/>
          </a:p>
          <a:p>
            <a:pPr marL="0" indent="0">
              <a:buNone/>
            </a:pPr>
            <a:r>
              <a:rPr lang="es-ES" sz="1600">
                <a:solidFill>
                  <a:schemeClr val="accent3">
                    <a:lumMod val="75000"/>
                  </a:schemeClr>
                </a:solidFill>
                <a:hlinkClick r:id="rId2"/>
              </a:rPr>
              <a:t>http://</a:t>
            </a:r>
            <a:r>
              <a:rPr lang="es-ES" sz="1600" smtClean="0">
                <a:solidFill>
                  <a:schemeClr val="accent3">
                    <a:lumMod val="75000"/>
                  </a:schemeClr>
                </a:solidFill>
                <a:hlinkClick r:id="rId2"/>
              </a:rPr>
              <a:t>issuu.com/bibliomarques/docs/revista_definitivo_2</a:t>
            </a:r>
            <a:endParaRPr lang="es-ES" sz="1600" smtClean="0">
              <a:solidFill>
                <a:schemeClr val="accent3">
                  <a:lumMod val="75000"/>
                </a:schemeClr>
              </a:solidFill>
            </a:endParaRPr>
          </a:p>
          <a:p>
            <a:endParaRPr lang="es-ES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54231">
            <a:off x="950881" y="1484784"/>
            <a:ext cx="3648740" cy="51424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4152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4211960" y="476673"/>
            <a:ext cx="3888432" cy="2808312"/>
          </a:xfrm>
        </p:spPr>
        <p:txBody>
          <a:bodyPr/>
          <a:lstStyle/>
          <a:p>
            <a:r>
              <a:rPr lang="es-ES" sz="3600" smtClean="0">
                <a:solidFill>
                  <a:srgbClr val="0070C0"/>
                </a:solidFill>
                <a:latin typeface="Arial Black" pitchFamily="34" charset="0"/>
              </a:rPr>
              <a:t>CIFP Ferrolterra</a:t>
            </a:r>
            <a:endParaRPr lang="gl-ES" sz="3600" dirty="0">
              <a:solidFill>
                <a:srgbClr val="0070C0"/>
              </a:solidFill>
              <a:latin typeface="Arial Black" pitchFamily="34" charset="0"/>
            </a:endParaRPr>
          </a:p>
        </p:txBody>
      </p:sp>
      <p:sp>
        <p:nvSpPr>
          <p:cNvPr id="5" name="2 Título"/>
          <p:cNvSpPr txBox="1">
            <a:spLocks/>
          </p:cNvSpPr>
          <p:nvPr/>
        </p:nvSpPr>
        <p:spPr bwMode="auto">
          <a:xfrm>
            <a:off x="4860032" y="2693987"/>
            <a:ext cx="3504356" cy="147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lang="gl-ES" sz="4400" b="0">
                <a:solidFill>
                  <a:schemeClr val="accent5">
                    <a:lumMod val="25000"/>
                  </a:schemeClr>
                </a:solidFill>
                <a:latin typeface="Cooper Black" pitchFamily="18" charset="0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algn="l"/>
            <a:r>
              <a:rPr lang="es-ES" smtClean="0">
                <a:solidFill>
                  <a:srgbClr val="002060"/>
                </a:solidFill>
              </a:rPr>
              <a:t>Xeometría relativista</a:t>
            </a:r>
          </a:p>
        </p:txBody>
      </p:sp>
      <p:sp>
        <p:nvSpPr>
          <p:cNvPr id="8" name="2 Título"/>
          <p:cNvSpPr txBox="1">
            <a:spLocks/>
          </p:cNvSpPr>
          <p:nvPr/>
        </p:nvSpPr>
        <p:spPr bwMode="auto">
          <a:xfrm>
            <a:off x="4716016" y="4293096"/>
            <a:ext cx="3504356" cy="147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lang="gl-ES" sz="4400" b="0">
                <a:solidFill>
                  <a:schemeClr val="accent5">
                    <a:lumMod val="25000"/>
                  </a:schemeClr>
                </a:solidFill>
                <a:latin typeface="Cooper Black" pitchFamily="18" charset="0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algn="l"/>
            <a:r>
              <a:rPr lang="es-ES" sz="2800" smtClean="0">
                <a:solidFill>
                  <a:schemeClr val="bg2">
                    <a:lumMod val="75000"/>
                  </a:schemeClr>
                </a:solidFill>
                <a:latin typeface="Rockwell Extra Bold" pitchFamily="18" charset="0"/>
              </a:rPr>
              <a:t>O espazo é curvo, relativo e elástico </a:t>
            </a:r>
          </a:p>
          <a:p>
            <a:pPr algn="l"/>
            <a:endParaRPr lang="es-ES" sz="2000" smtClean="0">
              <a:solidFill>
                <a:schemeClr val="bg2">
                  <a:lumMod val="75000"/>
                </a:schemeClr>
              </a:solidFill>
              <a:latin typeface="Rockwell Extra Bold" pitchFamily="18" charset="0"/>
            </a:endParaRPr>
          </a:p>
          <a:p>
            <a:pPr algn="l"/>
            <a:r>
              <a:rPr lang="es-ES" sz="2000" smtClean="0">
                <a:solidFill>
                  <a:schemeClr val="bg2">
                    <a:lumMod val="75000"/>
                  </a:schemeClr>
                </a:solidFill>
                <a:latin typeface="Rockwell Extra Bold" pitchFamily="18" charset="0"/>
              </a:rPr>
              <a:t>Teoría </a:t>
            </a:r>
            <a:r>
              <a:rPr lang="es-ES" sz="2000">
                <a:solidFill>
                  <a:schemeClr val="bg2">
                    <a:lumMod val="75000"/>
                  </a:schemeClr>
                </a:solidFill>
                <a:latin typeface="Rockwell Extra Bold" pitchFamily="18" charset="0"/>
              </a:rPr>
              <a:t>especial da relatividade (1915-2015)</a:t>
            </a:r>
          </a:p>
          <a:p>
            <a:pPr algn="l"/>
            <a:endParaRPr lang="es-ES" sz="2800" smtClean="0">
              <a:solidFill>
                <a:schemeClr val="bg2">
                  <a:lumMod val="75000"/>
                </a:schemeClr>
              </a:solidFill>
              <a:latin typeface="Rockwell Extra Bold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208" y="332656"/>
            <a:ext cx="4381500" cy="2628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159" y="4752256"/>
            <a:ext cx="3333750" cy="179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30910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72816"/>
            <a:ext cx="4572000" cy="33687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Biblioteca do CIFP Ferrolterra</a:t>
            </a:r>
            <a:endParaRPr lang="gl-ES"/>
          </a:p>
        </p:txBody>
      </p:sp>
      <p:sp>
        <p:nvSpPr>
          <p:cNvPr id="6" name="2 Marcador de contenido"/>
          <p:cNvSpPr txBox="1">
            <a:spLocks/>
          </p:cNvSpPr>
          <p:nvPr/>
        </p:nvSpPr>
        <p:spPr>
          <a:xfrm>
            <a:off x="4823520" y="1988840"/>
            <a:ext cx="4140968" cy="470912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r>
              <a:rPr lang="es-ES" b="1" smtClean="0"/>
              <a:t>Rómpese </a:t>
            </a:r>
            <a:r>
              <a:rPr lang="es-ES" b="1"/>
              <a:t>a inercia</a:t>
            </a:r>
          </a:p>
          <a:p>
            <a:r>
              <a:rPr lang="es-ES" b="1"/>
              <a:t>Derrúbanse os pilares nos que se asentaba a nosa </a:t>
            </a:r>
            <a:r>
              <a:rPr lang="es-ES" b="1" smtClean="0"/>
              <a:t>actividade:</a:t>
            </a:r>
            <a:endParaRPr lang="es-ES" b="1"/>
          </a:p>
          <a:p>
            <a:pPr lvl="2"/>
            <a:r>
              <a:rPr lang="es-ES" sz="2400" b="1"/>
              <a:t>Alumnos</a:t>
            </a:r>
          </a:p>
          <a:p>
            <a:pPr lvl="2"/>
            <a:r>
              <a:rPr lang="es-ES" sz="2400" b="1"/>
              <a:t>Equipo da biblioteca</a:t>
            </a:r>
          </a:p>
          <a:p>
            <a:r>
              <a:rPr lang="es-ES" b="1"/>
              <a:t>Necesidade dunha </a:t>
            </a:r>
            <a:r>
              <a:rPr lang="es-ES" b="1" smtClean="0"/>
              <a:t>redefinición para </a:t>
            </a:r>
            <a:r>
              <a:rPr lang="es-ES" b="1"/>
              <a:t>un novo </a:t>
            </a:r>
            <a:r>
              <a:rPr lang="es-ES" b="1" smtClean="0"/>
              <a:t>espazo:</a:t>
            </a:r>
            <a:endParaRPr lang="es-ES" b="1"/>
          </a:p>
          <a:p>
            <a:pPr lvl="2"/>
            <a:r>
              <a:rPr lang="es-ES" sz="2400" b="1"/>
              <a:t>Formación dun novo equipo de biblioteca</a:t>
            </a:r>
          </a:p>
          <a:p>
            <a:pPr lvl="2"/>
            <a:r>
              <a:rPr lang="es-ES" sz="2400" b="1"/>
              <a:t>Fondo análise da situación</a:t>
            </a:r>
          </a:p>
          <a:p>
            <a:pPr lvl="2"/>
            <a:r>
              <a:rPr lang="es-ES" sz="2400" b="1"/>
              <a:t>Elaboración dun novo proxecto adaptado ás novas necesidades</a:t>
            </a:r>
            <a:endParaRPr lang="gl-ES" sz="2400" b="1"/>
          </a:p>
          <a:p>
            <a:endParaRPr lang="gl-ES" b="1"/>
          </a:p>
        </p:txBody>
      </p:sp>
      <p:sp>
        <p:nvSpPr>
          <p:cNvPr id="5" name="2 Marcador de contenido"/>
          <p:cNvSpPr txBox="1">
            <a:spLocks/>
          </p:cNvSpPr>
          <p:nvPr/>
        </p:nvSpPr>
        <p:spPr>
          <a:xfrm>
            <a:off x="4857676" y="1484784"/>
            <a:ext cx="4140968" cy="5040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b="1">
                <a:solidFill>
                  <a:schemeClr val="accent3">
                    <a:lumMod val="50000"/>
                  </a:schemeClr>
                </a:solidFill>
              </a:rPr>
              <a:t>Xuño 2011</a:t>
            </a:r>
          </a:p>
          <a:p>
            <a:endParaRPr lang="gl-ES" b="1"/>
          </a:p>
        </p:txBody>
      </p:sp>
    </p:spTree>
    <p:extLst>
      <p:ext uri="{BB962C8B-B14F-4D97-AF65-F5344CB8AC3E}">
        <p14:creationId xmlns:p14="http://schemas.microsoft.com/office/powerpoint/2010/main" val="1223749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26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5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Trapecio"/>
          <p:cNvSpPr/>
          <p:nvPr/>
        </p:nvSpPr>
        <p:spPr>
          <a:xfrm rot="21295080">
            <a:off x="281565" y="1583290"/>
            <a:ext cx="7044120" cy="4971018"/>
          </a:xfrm>
          <a:prstGeom prst="trapezoid">
            <a:avLst>
              <a:gd name="adj" fmla="val 14343"/>
            </a:avLst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gl-E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339552"/>
          </a:xfrm>
        </p:spPr>
        <p:txBody>
          <a:bodyPr/>
          <a:lstStyle/>
          <a:p>
            <a:r>
              <a:rPr lang="es-ES" smtClean="0"/>
              <a:t>Biblioteca do IES  Ferrolterra</a:t>
            </a:r>
            <a:endParaRPr lang="gl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876256" y="1581702"/>
            <a:ext cx="2078484" cy="4525963"/>
          </a:xfrm>
        </p:spPr>
        <p:txBody>
          <a:bodyPr/>
          <a:lstStyle/>
          <a:p>
            <a:pPr marL="0" indent="0">
              <a:buNone/>
            </a:pPr>
            <a:r>
              <a:rPr lang="es-ES" smtClean="0"/>
              <a:t>Guías de lectura</a:t>
            </a:r>
          </a:p>
          <a:p>
            <a:pPr marL="0" indent="0">
              <a:buNone/>
            </a:pPr>
            <a:endParaRPr lang="gl-ES" sz="1600"/>
          </a:p>
        </p:txBody>
      </p:sp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1581702"/>
            <a:ext cx="6500813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07234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pPr algn="l"/>
            <a:r>
              <a:rPr lang="es-ES" smtClean="0">
                <a:solidFill>
                  <a:srgbClr val="0070C0"/>
                </a:solidFill>
                <a:latin typeface="Arial Black" pitchFamily="34" charset="0"/>
              </a:rPr>
              <a:t>Centros </a:t>
            </a:r>
            <a:br>
              <a:rPr lang="es-ES" smtClean="0">
                <a:solidFill>
                  <a:srgbClr val="0070C0"/>
                </a:solidFill>
                <a:latin typeface="Arial Black" pitchFamily="34" charset="0"/>
              </a:rPr>
            </a:br>
            <a:r>
              <a:rPr lang="es-ES" smtClean="0">
                <a:solidFill>
                  <a:srgbClr val="0070C0"/>
                </a:solidFill>
                <a:latin typeface="Arial Black" pitchFamily="34" charset="0"/>
              </a:rPr>
              <a:t>específicos</a:t>
            </a:r>
            <a:endParaRPr lang="gl-ES" dirty="0">
              <a:solidFill>
                <a:srgbClr val="0070C0"/>
              </a:solidFill>
              <a:latin typeface="Arial Black" pitchFamily="34" charset="0"/>
            </a:endParaRPr>
          </a:p>
        </p:txBody>
      </p:sp>
      <p:sp>
        <p:nvSpPr>
          <p:cNvPr id="1026" name="AutoShape 2" descr="https://pbs.twimg.com/media/B-NE3zuIEAA6YKV.jpg:large"/>
          <p:cNvSpPr>
            <a:spLocks noChangeAspect="1" noChangeArrowheads="1"/>
          </p:cNvSpPr>
          <p:nvPr/>
        </p:nvSpPr>
        <p:spPr bwMode="auto">
          <a:xfrm>
            <a:off x="155575" y="-1790700"/>
            <a:ext cx="4991100" cy="37433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gl-ES"/>
          </a:p>
        </p:txBody>
      </p:sp>
      <p:sp>
        <p:nvSpPr>
          <p:cNvPr id="5" name="2 Título"/>
          <p:cNvSpPr txBox="1">
            <a:spLocks/>
          </p:cNvSpPr>
          <p:nvPr/>
        </p:nvSpPr>
        <p:spPr bwMode="auto">
          <a:xfrm>
            <a:off x="5364088" y="1685875"/>
            <a:ext cx="3504356" cy="147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lang="gl-ES" sz="4400" b="0">
                <a:solidFill>
                  <a:schemeClr val="accent5">
                    <a:lumMod val="25000"/>
                  </a:schemeClr>
                </a:solidFill>
                <a:latin typeface="Cooper Black" pitchFamily="18" charset="0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algn="l"/>
            <a:r>
              <a:rPr lang="es-ES" smtClean="0"/>
              <a:t>Que nos une?</a:t>
            </a:r>
          </a:p>
        </p:txBody>
      </p:sp>
      <p:sp>
        <p:nvSpPr>
          <p:cNvPr id="7" name="2 Título"/>
          <p:cNvSpPr txBox="1">
            <a:spLocks/>
          </p:cNvSpPr>
          <p:nvPr/>
        </p:nvSpPr>
        <p:spPr bwMode="auto">
          <a:xfrm>
            <a:off x="5364088" y="3327349"/>
            <a:ext cx="3504356" cy="147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lang="gl-ES" sz="4400" b="0">
                <a:solidFill>
                  <a:schemeClr val="accent5">
                    <a:lumMod val="25000"/>
                  </a:schemeClr>
                </a:solidFill>
                <a:latin typeface="Cooper Black" pitchFamily="18" charset="0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algn="l"/>
            <a:r>
              <a:rPr lang="es-ES" smtClean="0">
                <a:solidFill>
                  <a:schemeClr val="bg2">
                    <a:lumMod val="75000"/>
                  </a:schemeClr>
                </a:solidFill>
                <a:latin typeface="Rockwell Extra Bold" pitchFamily="18" charset="0"/>
              </a:rPr>
              <a:t>O noso labor é, se cabe, máis difícil</a:t>
            </a:r>
            <a:endParaRPr lang="es-ES" dirty="0">
              <a:solidFill>
                <a:schemeClr val="bg2">
                  <a:lumMod val="75000"/>
                </a:schemeClr>
              </a:solidFill>
              <a:latin typeface="Rockwell Extra Bold" pitchFamily="18" charset="0"/>
            </a:endParaRPr>
          </a:p>
        </p:txBody>
      </p:sp>
      <p:pic>
        <p:nvPicPr>
          <p:cNvPr id="6" name="Picture 1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5575" y="1519681"/>
            <a:ext cx="4691137" cy="3518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047744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Biblioteca do CIFP Ferrolterra</a:t>
            </a:r>
            <a:endParaRPr lang="gl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796136" y="1600200"/>
            <a:ext cx="2890664" cy="4565104"/>
          </a:xfrm>
        </p:spPr>
        <p:txBody>
          <a:bodyPr/>
          <a:lstStyle/>
          <a:p>
            <a:pPr marL="0" indent="0">
              <a:buNone/>
            </a:pPr>
            <a:r>
              <a:rPr lang="es-ES" b="1" smtClean="0">
                <a:latin typeface="Calibri" pitchFamily="34" charset="0"/>
              </a:rPr>
              <a:t>Club de lectura </a:t>
            </a:r>
          </a:p>
          <a:p>
            <a:pPr marL="0" indent="0">
              <a:buNone/>
            </a:pPr>
            <a:endParaRPr lang="gl-ES"/>
          </a:p>
        </p:txBody>
      </p:sp>
      <p:sp>
        <p:nvSpPr>
          <p:cNvPr id="5" name="AutoShape 2" descr="data:image/jpeg;base64,/9j/4AAQSkZJRgABAQAAAQABAAD/2wCEAAkGBhQSERQUExQUFRUVGBgYGBUXFxkYFxgXFBgYGBQUFxgXGyYeGBkjHBkWHy8gIycpLCwsGB4xNTAqNSYrLCkBCQoKDgwOGg8PGiwkHyUsLCwsLCwsLCwsLCwsLCwsLCwsLCwsLCwsLCwsLCwsLCwpLCwpLCwsLCwsLCwsLCksLP/AABEIALcBEwMBIgACEQEDEQH/xAAbAAABBQEBAAAAAAAAAAAAAAADAAIEBQYBB//EAD8QAAEDAgMFBgMHAwMDBQAAAAEAAhEDIQQSMQVBUWFxBiKBkaHwEzKxFEJSwdHh8QdykmKCohYjsjNTY8Li/8QAGQEAAwEBAQAAAAAAAAAAAAAAAQIDBAAF/8QAKhEAAgICAgEEAQMFAQAAAAAAAAECEQMhEjFBEyJRYQRxscEUMoHh8FL/2gAMAwEAAhEDEQA/APGmUpSspgw0N1jnHp9FHqYVwEkEKXKy7g0ugJKTinAJpCYTYgk1KElxwiEwojkyFwGchKE6F0BccMhdhdhdhcGjgC6AuwugLgpCa1dcIm26L/xwTwk9vHXd74+KWx6BsZf6nX3uT6jInfab8PBOaR16xGnHROgdYHHejZyRzIY3cJG7jO/fxRafAgRzkDnr5eCbREk6Xv5c44ItVrSdQJ3G4EnfMHQzxshYyXk4aQ3W6acT81/4THCLHzUttOwIged40MkT4bo4KM4S+Pf7oWNRJoVWgaCdRczPHh/KL8Qa6cpGseqG5oAHqP14fslhLzA0M/Tlf91wwq+Em433ve6ifC1+is3CNRbdNh1E9YUCp5LrOcUQ3NIKGQpdRshAeE1kXEAQuQnlNKIjQ1chdhKERRAI7AhNCkMagFIZCSL8JJcGic9wmLR67vcJjpFnCQNPfT6LjGKcXEMAzDpFxvBmFB6Na2V+JoNuRI92AQG0S6B7vxVu2mCLmZEnkc2nki08OyMw00uI1Q50H0rZQvw5BjXomGmrXEUgdALT7KjChdOpkpYiCQuQrKphAIjXfPp6IdWnC71AeiyCuQi1UwBUTJNbOBOAXQERjbINjKIwhdhdJT2t4INjJWOYydAuNYON7eH7kqVRpQ2+8afqN29Ra1C03EkcuJ87JE7ZWUKVnHm1uA/OfSEyZ9FwMge7+S6G81QgOaY3QR+e9T6IkRJAtewNhuta+/8AZQqbBx8FOawOaOmlh668f3StlYEg4eASNBv1sJ36qqc+HTCs20wBEA2JIG6bXvyUE0BPju/JBMaa+AlIZgTx0iNyn4XZ0vAkCbTqDOkxr6iyGXwINMRzBbHACSDe6JQxpDSwRIEAnURDpNpPWV1jKKXZJxOFGjbAa3HIbtLz5KtxVCOSsRigKZEWA+aNdZnj6qufiJ189yA0qABiBUp+aluAQMRHmimTaILmJmVSIk2Thhym5UTUGyLkXMinNwyTsKhzD6LI7ad1LpUURuGurPDYKyVz0MsWyuFFJXf2Eb58F1J6hX0SL9ihd+xh3X6q8OFQzhoupczV6aKT7Aj08KcpHDT8wrMYYJ7qFlzkcsaRnXYUgzvRcPhrq2fhQUmYSCuc9AWPZUVKclArYdXn2XVCxGFtZJzHeIyNZkFMAUvHUocooW2LtHl5I8ZHWhGosm2/chtpkugclJOGde9+njxQk6GhFvdA6jY9hKk+OV01zIsSU/7NF9/C3n0Q/UO7tEk1ZGad0eSZUOnS0mdYv5CEylSlnzEnUjlxQshIJnRBJDym2gdV8zzTQ5NLiuAWVTLYei6Pz0Uym9u+JM++irqbQdZ8FZYXANcBc68eA6dErKQb8BKwDSQXAEQCJGvIjldCNZm51542Vnidht1IcLA62OkR3etunjWVNmgOgg2A3/olVFXyQ55aPvtvNpPgZTCGubIqNkcSBbhc9bItLZbXAxIj67hdMq7LyzF02hfd8AquM0bNhrG/lPWU9joAI036Dyhcdg+XU8Pd0R2GM3ECOEH3HFA5XeztVxjx9FAr1iSpVZ9lBNyihZvdE7Bv71mjRWLcJMIWysIbcFdspBY5y3o9LFD27KU4Mgpwoq2fS1lR6tLkuUguCRylgbA+Cu8Hs/urmzsGXU2yN9/ErQYfC92yDYFEz9XDuBsW+PTquqyqOAJFvMJJbKcUQYTHNskXWXCbgInHcqRCeEoXBBhi64J4XCLpX0GPZFqNhBqHVSK6rX1kqGbor9p4aRZUTmwVqngObHgOqosfgwwA5gXTdvC0hasMvBg/Jx2uSBYYd4+9ysPiWNiZj9v0Vfhnd4+H0VnFt+nsI5OzsH9pXVenFGGkk+HH9kMHvQRPsqTUJLdNx/LVM/AiV2yJ8OLdUCrVtqpFWmG3cegE+CgvdKrEzTdaO0mzKQFvNPoiJ98UWk0EBFsRIitdBV9s6pLRyO7dA9RKpalOCp2x8RBg7yBE+aD2h8bpmjdWeSCSeH9pmQR75BV2Kpkuc6CJjwtfzN1eU6JfcRAbxGu7W/KVTVKLsxJETw0Ebh6JEapBBTkXs7rYC1jNzff9EzGNsIjQTz3Qf1hEqNLSQQJgb5jn4oT6QgEAH1J5+vBcBkZzwIBAiQSeU3snbXx3xahcJ8eAAA9FGxZOZo0b4+9Vx4tbThwB9lMkScvBErVEsHQzOTHtkrSbE2ZAEjn4Jcs1GIcGN5JWS8HhssCNVM+Gj/DASDVgs9eiMaSG7D2UuQuRI8kRWW+zKfdI92V1haNr8f2VfsehO/VXbGQCOB/RMIZzHNaKjpAmd6SlY+lmqOIyxNu6N1uCSTkhzMNcnsEILagA1TjWG9UFDs5p4Kj5x5+iKLBcA6DKdKE6tHggsqlKxo9jqrrFZvF4iHFaYXWa27hodITY6umJntRtDaGN3IO1qU3Cr6VSCp7q4cyFZx4ytGRZOcXFkGgb+KnipB1KhOEEaaDRHbM66p5qxMb4qhj6kOsifGhuv6JlUE3OqAw3v6lNxsm5uLGVJJTQ0DX2Fyvih91RKtQlVSszOSRMq4gbihU8WAIUNJOooRzZbU67XDVGoUMrwRcfkqQFTMLtJzYm4SuHwPHIvJs8FtENABIECN150JHn+669ku7jhI3DS995jkqHZ+KDzO/hfz4eGlhYK1NdovvFre4lTao2xmpIC+C4knW8cDf99UKsRu33RHVAQTGt/ce7qN781wjYPECADvkfVPx7u6OnTUlCxVS4A3X6mbBdqNLjG/eNdOf5I9KxO3SDbK2ZmMkSPfBavDUw0e9FA2VQytG7fy6x4BWhNj4Lz8knJnq4oKEaE9Cn36p1RMA93SpDtj2keCQGnUIdN8nprPoiB129R9bogs1GyWQFY1GmIHGFB2ee6rZrZA6+yiKUdTZoJJL3gzoHCOW5dVdtfAVHVnlrO6TbyCSGh6M5lg8051Tdw16rr2X99UKPVOIHY9vslAxG02MgOJBInQm3uVGquIMhZzGViHGeJk9bxyTwjyZHLk4LRpKu2WHR3of0XGbTp3749VQNE7k4MTvGiazSNEzaVP8AG3zUTaGLp1WkAiRvJ18yqd1EcF1D00tjPNJqmiFUbBXcx5qaaog2vuUeliSbRdXu0Y3FJ9gs30RgLIeIOnX8k5kQua0KnTo6x9+iBi3IpF7IGIF0y7Ek9EUob0VCfqqogxqSSSYUSSSS44NhcSWOkePQ6rRU3u18hy4W5QsutUylFKk5zvmAIsNAI1B3fmlkiuNs6KhIP1K60c/fO/VCm54fmuh3VSZoT+QVWhmeG7zMW81OweE4jTT6T0sbjgouHqRUB0j6bwtd9lsHBuY6CwmI/W+/csuabTo2fj41JciL8YMABBHufyUmnVB0/PguPvAIAi30kGN/LquU2/xz39FnNg8HT3/H8rgJ98/f1Q3O4z/K6Xj374Iig6oIIIud54j9d6Pg6sloHESNd+oTXd7WUTCNh7eRRAarC/KrDAYx75BpOaB96QQb23yPJV+GFvH9VNpGKLjJ/wDVoiDJiarLQd2qVuqAysfiMSTLRTg6a6JJtXa3w3OZBOUkTPMpLrl8Br7MnU3j30Sp0ynVqgngFJwzABMzP03JziFUcI5rJv7zief1Wx2pUaKbo1/W6xwKtiM2fwhzAnpoTgFRkkhp1ScEQU01whCxuI0kbwhvpt8VJb0Q31P7fL91yEkQMRq3x/JOC5jPnFtB+spzVbwZvLHb0HFi6MULGPkjk0IoWREQCjFMIVERYxJOypZUQUNSXS1KFwDi09THB9OllBBDA2DykSPT1WYV9hnTTZJEBsDdvPmgykOwo0jku5Y0TGlOY7ipF0PoskE+9y1bcUQJBkiORuALW475VBgqfzRHX1sr3ui5i9oA00v5/ksOV2z08K4xCU78M3K4BnTgbJgcdBcTMeQv73otKiC0k7tHQYnhy01KaHcxv/mfeimWZ00b89eelhCE2nvt/HsKQ8aJtT3r0/NEAxtMezx1RMP8wIg3Bvw/VNYy/WEbCnvjqLez7siA0web29xZHoCqWtY4sLc7CTBDu4cw38YUVhMKwpOhhPAeyuoDKDEbLpuc4kanceFlxQH06kk5W94l2muY5idN8pLuL+Qc18FTVPDdbyhG+0Ei1jFx0UNzrieH1Qw4gi9wmoFjNtVYZ1VAFP21js7g21tYVcCtGNUjLllcggKe1qY0p4ceCLBH7Chq4+8JzXWTahUyz6GvqRu1Qy1Jzri64akqiRnk/kg1/nMp7UOp856ojVVszJbHtKjYg97doNPopLHgaqI8SSUYsE1pHcNSzEqV8IDeELAYF1ao2nTa5xJvla50DiQ0EwtNW7OYegwNqViariBla7JDjYZg9sNHGTZTyZFF0PixtqzLVacoRprZt7ECjRNXEV2ZRcfBc2p1idT0U9n9MqjXu+LVbTpZQWE5C8zBgtDoEX3yp/1MF5K/08peDzw0000lfY/BtGJZRoVBWLi1mYMIOYuyxEmeoCvO1HY6pgqXxHmm5oMECm5vzbwXT+Sp6yVfZP0LvfRhPhK8wWFPw2/6hOttdFL2HsB+LDzSothkZi58Xd8oAtJsVyhQc2WEXZmBAkxlcZuNwReW7R0cNOxuQRAC2dD+lNX7KK9as2i4tzNpFpJg/LnMjKTwEkTfgpPYn+ndSqKWLe5rWh4c1kTmax1ydwmIHmtr2gx9OrtDD0KuVzHU6rzTJtIENmNSINr71D1VujTHHb2ZfsH/AE+omm6tiSTmHdpyQLGzjFzMW5FaOt2WoA5W0TcOMucZOUSGy6YEAjylXDNn0qNAPYTTaw5mtF2QDJEG/HQrObX/AKgUGNe91QNLQQ1h+ZxcIlrd4Am/RYpc3JXu/wBjXjpNuPX7CpbOwxo2u0Fwy3bEG83zHhruVbR2dhszc/dYwQTLiXF5mnfhZwjdAvdE7IbH+0UnVqpcGvcSxhBbY3BO862hWG1OydE03U6bamd2Ql2dwsx2awM8OaR3b8L/AL/Jq5RartlJtfZlPM34IMfhbLiRrYbyoWJ2NVY0ucxwZbvkDfaCJOU/otHg8A2g3K/NDicz5kkfdaYuGjXqo+JdSp0KrqYbWu0PIEsptBzZSeJIBPRH8dtru/4OzRiutfyZUAlGw/zN6j1KZW2tTguLCMxsQYHQNLYjoQg4HENc5sGQHD0uD75rRdmdxa7Nc8TEaFSy4lvI+4UFhjKpuKeG0XOO4OPoiLZWYLatL4bc5bmAg9RZJDw3ZulUY15NyBPWIKSn7fka5fBkH4B5uBEWlxgeCjV8BWb90H+1wPpqpT8fin6UA1vAPdm9IB8kNuOcw974tM787M3iCRfxK2cDF6hldoNdncCCHTcGxHJNpEolek5znOzFxJJLjqeZTRhn7oKsuqM27se1EDkHI7gnta78JSNFIyDZlzMJuhEHgfIppclUR3ME+vc232R3WEoBaEysSBqqdkG6Tsl/YnG/w33FiGug8xZD+yvmAx5P9p/RTqHayq1oaA0ANyi24ADeeCNR7RVJm0nkf1S7XaHXF9M5W7E4trWuqU8lMkAuzsflBMZntpuL4Gpstg3Y2A2fSJa6jtCs4thr6L7G4inEga6GTZU2zMbiMRIZlBbA+U/enfPJWeN7O7SpNDyykW69+oA7/Fx9FJ8paHUIx2UGKxOMwmI+M2g7BCrDYa19JjhNgSdOJ6aL1TH9hsHUoZqgp1sQWDNUNZz3OcRYtcLxOkCI3LzyhV2gSGMwwqHWGkO9An4ztDj8GQamHqUZ395gPKRCWWNyrjp/QU0u/wBhtDtdjcRUpYA90vc2j3aYDw2cpIBAmGgndotx202N9loGq6vVc6kwZS9rMpcBZzmtFj463grzvE/1BfUeypWpkupmWPLpc0/6SdOimYT+pLQZcASTJ+JRZUPgSJHolngbqojQzcb938Gt7CdnPj082JwDadR01ftVWnJcSRkytBkWM6AWm6qe01fZmHquNU/bnOAilTe5tOm5sybHLLt41EaXWc7Uf1HxFcGmzEv+E4d5rZYD/pO/Ly0WOmVSOFt8nojLJWlsv8T2zrBj6WGAw1Bzs3wqc6wASaju/JAGhAtop3YvF03F9Oq4Nc9mXM893NmkEnnbxCyjhCnYR5bpqqThHjSBilJTtntNbauIpUqVCjRlkBrHNLWMETOYT3ecTdW/ZjBuZL6oouqvsXiXFrPwBxixMmw4TMKvxbwMPSLXsY2qWkvEtu8ZrFjXML5mZDZ5JtLDuY05qrHMPyPcCLzcFzhB4XJI+nm+pT2etSlCi17abWbTp/ZxJe8BrGgSXExAA1J5LCV+xrmPp164ZDXNcWGScrTmjhM9VanaGV7XVRRe5p7j21Mz2xHynIRw0MrmO7Qh05ocCDrF55EyDyQnlcv7XRTHi4qntGhdUFRnxMwvcNB+nFUG2e132F1E5pzPOZmsNygTykkf4hQcDiyxgaym8MO5pfpP3cxA8NFGrUnsdLMPVvva3PG+4mB5lJGEU7/0VbfHiX+N7TsrUwWB2V8wYvzjj10WW2jtBrWEMJZEnKS0CfvHKAbk6uNyjPwFV+rcQAbw/uj/AJOhQhhmtMOrUrG9OPiE+DXCE+KEIfYkm6pGcftSrVmznA3zRa+su097kXZGPc2qwZSbgHfA0zW3cZVhtKiYjK9o1s20f3PaA31VVRqsaHh1VlMu7oJzP6nuNMDUStUKl0jJluK2z0ov+TonbQx7fhupkjvA26kBVz8WBEuBhogg621G9Yvam23F7nA6EwmUbJ8kjTYWpXptDKbxkE5ZImCZv5pKgwG1ZptJmb7+BISSt72gqKatMlPx2LNs+UchH5KFV2W97pqOc88SZP7LY0aVMEyOO/cOcckY44CzRTtqHcuMBW5EOJhzsSNyezY9pPlEfmthV2k86MpunczvHyn3dU2KxbpIy5Tzbl+oXWCimdhY0YesD8pTH4d34I62VxSqFwvl6/wkKrgCBJ6XtyJ+qICnp7NvwVhhdlwTJZPAgO9YMdUi98/K8eCa4uJu6OqJ1jqvZ+k6+a/AAR/4hMqdm6UTDumWfoL+SmYbB1DEZnX3a+UKeyi50w9wI3GRHiO6PEhC/sNX4KH/AKZbuBHUQU09m43fRWO0dtU6Nnv+I78LTI8ZsPALO4ztDVrOhoLQdGtu4oe59He1dmh2btKns+TmaHG+Ud50xuEW+i5/13UrvLyw5REkuJeRwB0b0CqNm9jnvOaqSxv4dXnr+H1WmfsGjlDcggaXgfzz5I8V52Dm70qQ1/8AUqtTaWU6VGg3eRJe7hJJk+qx21dvvxBLqr87p+Y8NzQNwCvMfsbCsHen/aQVnMZh6ExTL/8AdAT0hOTRAzTm3oLqXJSnYX04Qmkc58Ey10K6fYD7Nafd5/RNMDipjmFwge/RJuyHnc7yTJ/Iko/+SE99+Sk06wm6J9gc3Vp8iE52GbAsg2mdFSR7F2Sx7HYClUc4f9oNdnNPPkdTGTvfCIdIAFzcDiFqHVAGiszKZEEgVmsPMmmD5lpXmn9O2s+DUZfNJlpbnpuaLwQ0h1w5wjfFtCD6Bg67HU8zTRa5tpYarL6EOLoe2/FeNk9sn+p6sVyin9EJu1HVazqbKDHlp+Z2R7RvkEAVB/gYNlF2lh3PBzkNA6NAI3Za9NoHgpdfF4rOe7iRwc00K9MiOYDx4lTsTiKxpd01WujVmUnqaTXfqlfG9lYuS6oz2BN4NTMLiC+iIHCGG6FiSwP7wpj+6jWd/wCDo3KVSqnO7OXET9+jlP8AufAnqIUfFVMrpbRqai9PEho/xLrBKuzQ+hYVzDMMZ4YRzeveqE+arNo4pubKDRbEODZqB0jQ5WjLOqvMMSRJY4H/AFVxWd4AOICqsXWdJltcCdXBrWGOBABcme2L4MxteuHSbEjUZXOIn+45G+SyWPb3g6T3tJ3wYIkbwd3NaTtBiCAS74pF4FRwaPBjbnxWY+1B9FzCAHA52EdIe3xAB6tHFel+NGlZ5f5k7dFxtXGf9th+8Q0TwAGn1Piqh9Xu3SxOILwwawI6oVQ3A8P1WlRoyOdljhXVAwZXEDh1ukrjY20KLKDG1B3hM6b3Ej0hdWaTlb0a4xjS2aXCuhre8PlzW4JtcNAJjvRrFtY3/Xms9gsTWoA5nBzRuMktE7p1Ug9oWvi0O96TISvvQ1OtokFoILW/3TA3RAsFGGLqMJyveGn7szoOBtqU2rjQTYm4iC4W8vOVHxDtCIuN0yeh3J4k5BjtMx3mtfp93KJPAtjnf0UnC4qkQC7PTEwS05oMahro+qpar5tfleRysrDZ2y31GzZoF5qAZDB0G87tAndJbEVt6LJuKp6GtI/+VrtAbGWlwCkYWu+AWNovB4OLhrYlpglVNapRpuJOavUPLKwQIuOA4KvxO0arz8xaNzGyAEFHl0FyUezWY3tBTpCLF0XYwACeusLNYvb1atDfkZ+Bg9+iCMFAJdblq7y3ePFSsBtN1BwNNrP97c0zoTNiNbaIqCX2Bzb60hmzuyNStBd3GG/Fx6N/Va/A7CpUB3BECMzhLj1Ky9TtC7XLSnjlAPgWkJm0dtvcNSLbnviItYk/pcJnbAqRosdtejTkZpPBUuI7Sh1mUwOZv6LMtqAm5eFd7LpUP/dvwIcPGQCLJeg3Yx5r1rC/SEF/Z2ofmlvhCvmi8MewjcQ5kmN5zAWv4pZqjTJzkbyRIHlIC7kznFGdOwQI47xMJuI2eG6cOJV67acGJ/yEeiVczJOgsSSNf9MAT4I8mLwRQYVz6ZkACRGllb4DaF4cSDFoJjpzQvtAGgb0hFo1A4/Lc8rI8rOUaLDD410yMp3d4mD1Gn8IlcU6bZqNpAm4DRrxIaRYa3TSAxouC7cA0QOZ/EeRUIYckknvOOpcb+c2Q0NskbLxrQ94Y1rPlcO7rlNwHCDOUnTyK1GG7W1C91MmqYiAW5pt+JwbA6ErG4d7WPB01G6Lgi82hWDMb8OqDkqG0TTYHajWW1IHH5fErLlgmzZgl7dlvjO0bWvmr8EZhbO2pRqyDBh7S3M3S91b4DaLa9PLFLSWkl728h8Rr80+cQszXxdTIKYdDQ4w1tag0Q6+bK8MhDqMyszPc0STdzqThbdJpub/AMwovGnRfl2XlSkGP7z6TRMwKtR1tLBwgacUDF46lmu1hPE4QPNhPztcPosrint+I5rXNPIOpfRrp9Ai9+IjQiD8E6HmPrKCw07sb1dGiZtui0FuamwRp8L4X/FpLlTYnGUmklr2EkE2NTKJ4moTfo3yVbVZ3XHNJ8B5gPnwlVmJeL3uLfluzKkcS+SUstEbbWNJHzNIv8jcrb8yAXKnosFi5xA5C/gN6m4o5nRMdf8A9FNZRotu95efwts3xcB9PNb4VGNHl5W5zsaKkzkGRg1ebm+6f/q1MdlPygmPvE/kNPVLE4trtxyj5WABrR01Pjqh/Fm0ADgPd09MlyRqcF2VfWptqAthwm48ISWz7J4c/Y6Onyk+biV1YXkknR6ahGjM0KocMrmwSLREHefNNZsxhc4kSZsN3MJJJLNCVkfauFBgWD515HQFcwuxaryScrWts55MjwaLn0XUl3JpCuKZMpGhSPdaarx959gP7W6D1UXH7UqVBGYgcBbzOseSSS2QgqvyefOTuvBGp0+5Om6fyAGp62QnYmB3Rl/1T3j4/d8B4pJKcptSotDFGULZ1kujLAibumZG+29cykwNT1MkzxJmNUkkYzbdE5Y0lYDLbnp0vxvKTakyIEeRO+/sapJKxnOY3ENcBkptYOpc7n3j42UbC1sp0nx4pJIVoN7J2HqybzbSPU300RHYs3ylwEm4JHSQDwSSQKWHZtR4+8YMQDfTmZRhtXTNTYd2hbf/AG70kkKDYnPpk3aQeTpHDQhWVCnTDDDnQSBmaJvBcWw6O7p1gcFxJIOh7KTTZtRvUhwuSRGhhKts+qNII4g8DBImEkknkZ9EZ2UCHhx8o9E0VQPlzAHdmI8spELiSZ70dHTtBquNZUAFRglsAZv+5Mb++CDqdQp1BzsnclrRYEVHUz0im0tP+ISSUMntWjVifN7KnEY05oLnzvmoT10YJ8UIREkNBJ1yMPIGYmUkly6KVsZWkDUETvMAeAEeio8XtATrflP7JJLTiin2YfyJOK0VxYXGU74CSS0GCr2cdQSosuuJI+AVs9l7PvDcNSbwaAkkkvOa2esuj//Z"/>
          <p:cNvSpPr>
            <a:spLocks noChangeAspect="1" noChangeArrowheads="1"/>
          </p:cNvSpPr>
          <p:nvPr/>
        </p:nvSpPr>
        <p:spPr bwMode="auto">
          <a:xfrm>
            <a:off x="155575" y="-1600200"/>
            <a:ext cx="5000625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gl-ES"/>
          </a:p>
        </p:txBody>
      </p:sp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081" y="1844824"/>
            <a:ext cx="5410438" cy="36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87978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Biblioteca do CIFP Ferrolterra</a:t>
            </a:r>
            <a:endParaRPr lang="gl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156176" y="1600200"/>
            <a:ext cx="2808312" cy="4421088"/>
          </a:xfrm>
        </p:spPr>
        <p:txBody>
          <a:bodyPr/>
          <a:lstStyle/>
          <a:p>
            <a:pPr marL="0" indent="0">
              <a:buNone/>
            </a:pPr>
            <a:r>
              <a:rPr lang="es-ES" smtClean="0"/>
              <a:t>Contacontos</a:t>
            </a:r>
            <a:endParaRPr lang="gl-ES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21530"/>
            <a:ext cx="5853685" cy="4787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5855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Biblioteca do CIFP Ferrolterra</a:t>
            </a:r>
            <a:endParaRPr lang="gl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084168" y="1600200"/>
            <a:ext cx="2808312" cy="4525963"/>
          </a:xfrm>
        </p:spPr>
        <p:txBody>
          <a:bodyPr/>
          <a:lstStyle/>
          <a:p>
            <a:pPr marL="0" indent="0">
              <a:buNone/>
            </a:pPr>
            <a:r>
              <a:rPr lang="es-ES" smtClean="0"/>
              <a:t>Gravación de audiocontos</a:t>
            </a:r>
            <a:endParaRPr lang="gl-ES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44822"/>
            <a:ext cx="5756702" cy="4262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6544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Biblioteca do CIFP Ferrolterra</a:t>
            </a:r>
            <a:endParaRPr lang="gl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553325" y="1600200"/>
            <a:ext cx="2133475" cy="4525963"/>
          </a:xfrm>
        </p:spPr>
        <p:txBody>
          <a:bodyPr/>
          <a:lstStyle/>
          <a:p>
            <a:pPr marL="0" indent="0">
              <a:buNone/>
            </a:pPr>
            <a:r>
              <a:rPr lang="es-ES"/>
              <a:t>Olimpiada </a:t>
            </a:r>
            <a:r>
              <a:rPr lang="es-ES" smtClean="0"/>
              <a:t>Cultural</a:t>
            </a:r>
          </a:p>
          <a:p>
            <a:pPr marL="0" indent="0">
              <a:buNone/>
            </a:pPr>
            <a:r>
              <a:rPr lang="gl-ES" sz="1200">
                <a:hlinkClick r:id="rId2"/>
              </a:rPr>
              <a:t>http://</a:t>
            </a:r>
            <a:r>
              <a:rPr lang="gl-ES" sz="1200" smtClean="0">
                <a:hlinkClick r:id="rId2"/>
              </a:rPr>
              <a:t>www.edu.xunta.es/centros/iesferrolterra/category/7/209/210</a:t>
            </a:r>
            <a:endParaRPr lang="gl-ES" sz="1200" smtClean="0"/>
          </a:p>
          <a:p>
            <a:pPr marL="0" indent="0">
              <a:buNone/>
            </a:pPr>
            <a:r>
              <a:rPr lang="gl-ES" sz="1200">
                <a:hlinkClick r:id="rId3"/>
              </a:rPr>
              <a:t>http://www.edu.xunta.es/centros/iesferrolterra/aulavirtual</a:t>
            </a:r>
            <a:r>
              <a:rPr lang="gl-ES" sz="1200" smtClean="0">
                <a:hlinkClick r:id="rId3"/>
              </a:rPr>
              <a:t>/</a:t>
            </a:r>
            <a:endParaRPr lang="gl-ES" sz="1200" smtClean="0"/>
          </a:p>
          <a:p>
            <a:pPr marL="0" indent="0">
              <a:buNone/>
            </a:pPr>
            <a:endParaRPr lang="gl-ES" sz="1200" smtClean="0"/>
          </a:p>
          <a:p>
            <a:pPr marL="0" indent="0">
              <a:buNone/>
            </a:pPr>
            <a:endParaRPr lang="gl-ES" sz="1200" smtClean="0"/>
          </a:p>
          <a:p>
            <a:pPr marL="0" indent="0">
              <a:buNone/>
            </a:pPr>
            <a:endParaRPr lang="gl-ES" sz="1200"/>
          </a:p>
        </p:txBody>
      </p:sp>
      <p:sp>
        <p:nvSpPr>
          <p:cNvPr id="4" name="3 Trapecio"/>
          <p:cNvSpPr/>
          <p:nvPr/>
        </p:nvSpPr>
        <p:spPr>
          <a:xfrm rot="21295080">
            <a:off x="-46211" y="1552960"/>
            <a:ext cx="7044120" cy="4971018"/>
          </a:xfrm>
          <a:prstGeom prst="trapezoid">
            <a:avLst>
              <a:gd name="adj" fmla="val 14343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gl-ES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700808"/>
            <a:ext cx="6373813" cy="473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96542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Trapecio"/>
          <p:cNvSpPr/>
          <p:nvPr/>
        </p:nvSpPr>
        <p:spPr>
          <a:xfrm rot="390027">
            <a:off x="101270" y="1855721"/>
            <a:ext cx="5605949" cy="3732049"/>
          </a:xfrm>
          <a:prstGeom prst="trapezoid">
            <a:avLst>
              <a:gd name="adj" fmla="val 14343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gl-E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Biblioteca do CIFP Ferrolterra</a:t>
            </a:r>
            <a:endParaRPr lang="gl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724128" y="1600201"/>
            <a:ext cx="2952328" cy="4493096"/>
          </a:xfrm>
        </p:spPr>
        <p:txBody>
          <a:bodyPr/>
          <a:lstStyle/>
          <a:p>
            <a:pPr marL="0" indent="0">
              <a:buNone/>
            </a:pPr>
            <a:r>
              <a:rPr lang="es-ES" smtClean="0"/>
              <a:t>Biblionovas</a:t>
            </a:r>
          </a:p>
          <a:p>
            <a:pPr marL="0" indent="0">
              <a:buNone/>
            </a:pPr>
            <a:r>
              <a:rPr lang="es-ES" sz="1800" smtClean="0">
                <a:hlinkClick r:id="rId2" action="ppaction://hlinkpres?slideindex=1&amp;slidetitle="/>
              </a:rPr>
              <a:t>Biblionovas</a:t>
            </a:r>
            <a:endParaRPr lang="gl-ES" sz="1800"/>
          </a:p>
        </p:txBody>
      </p:sp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060848"/>
            <a:ext cx="4640064" cy="3711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75393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Biblioteca do CIFP Ferrolterra</a:t>
            </a:r>
            <a:endParaRPr lang="gl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804248" y="1600200"/>
            <a:ext cx="2160240" cy="4525963"/>
          </a:xfrm>
        </p:spPr>
        <p:txBody>
          <a:bodyPr/>
          <a:lstStyle/>
          <a:p>
            <a:pPr marL="0" indent="0">
              <a:buNone/>
            </a:pPr>
            <a:r>
              <a:rPr lang="es-ES" smtClean="0"/>
              <a:t>A biblioteca infantil</a:t>
            </a:r>
            <a:endParaRPr lang="gl-ES"/>
          </a:p>
        </p:txBody>
      </p:sp>
      <p:sp>
        <p:nvSpPr>
          <p:cNvPr id="4" name="3 Trapecio"/>
          <p:cNvSpPr/>
          <p:nvPr/>
        </p:nvSpPr>
        <p:spPr>
          <a:xfrm rot="21295080">
            <a:off x="-46211" y="1552960"/>
            <a:ext cx="7044120" cy="4971018"/>
          </a:xfrm>
          <a:prstGeom prst="trapezoid">
            <a:avLst>
              <a:gd name="adj" fmla="val 14343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gl-ES"/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59" y="1772816"/>
            <a:ext cx="6047491" cy="4536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1469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Biblioteca do CIFP Ferrolterra</a:t>
            </a:r>
            <a:endParaRPr lang="gl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305770" y="5728800"/>
            <a:ext cx="6419056" cy="1108720"/>
          </a:xfrm>
        </p:spPr>
        <p:txBody>
          <a:bodyPr/>
          <a:lstStyle/>
          <a:p>
            <a:pPr marL="0" indent="0">
              <a:buNone/>
            </a:pPr>
            <a:r>
              <a:rPr lang="es-ES" smtClean="0"/>
              <a:t>Celebración efemérides</a:t>
            </a:r>
            <a:endParaRPr lang="gl-ES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565660"/>
            <a:ext cx="4254510" cy="18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4 Imagen"/>
          <p:cNvPicPr/>
          <p:nvPr/>
        </p:nvPicPr>
        <p:blipFill>
          <a:blip r:embed="rId3"/>
          <a:stretch>
            <a:fillRect/>
          </a:stretch>
        </p:blipFill>
        <p:spPr>
          <a:xfrm>
            <a:off x="983125" y="3072276"/>
            <a:ext cx="3084821" cy="2229733"/>
          </a:xfrm>
          <a:prstGeom prst="rect">
            <a:avLst/>
          </a:prstGeom>
        </p:spPr>
      </p:pic>
      <p:pic>
        <p:nvPicPr>
          <p:cNvPr id="307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3431886"/>
            <a:ext cx="5025029" cy="2296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5 Imagen"/>
          <p:cNvPicPr/>
          <p:nvPr/>
        </p:nvPicPr>
        <p:blipFill>
          <a:blip r:embed="rId5"/>
          <a:stretch>
            <a:fillRect/>
          </a:stretch>
        </p:blipFill>
        <p:spPr>
          <a:xfrm rot="21178777">
            <a:off x="1508094" y="3671325"/>
            <a:ext cx="2902758" cy="1887158"/>
          </a:xfrm>
          <a:prstGeom prst="rect">
            <a:avLst/>
          </a:prstGeom>
        </p:spPr>
      </p:pic>
      <p:pic>
        <p:nvPicPr>
          <p:cNvPr id="7" name="6 Imagen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27701">
            <a:off x="4801401" y="1361435"/>
            <a:ext cx="3764830" cy="25965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77387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Biblioteca do CIFP Ferrolterra</a:t>
            </a:r>
            <a:endParaRPr lang="gl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67544" y="1600200"/>
            <a:ext cx="2952328" cy="4525963"/>
          </a:xfrm>
        </p:spPr>
        <p:txBody>
          <a:bodyPr/>
          <a:lstStyle/>
          <a:p>
            <a:pPr marL="0" indent="0">
              <a:buNone/>
            </a:pPr>
            <a:r>
              <a:rPr lang="es-ES" smtClean="0"/>
              <a:t>Día do libro</a:t>
            </a:r>
            <a:endParaRPr lang="gl-ES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132856"/>
            <a:ext cx="6683668" cy="40303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1563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Biblioteca do CIFP Ferrolterra</a:t>
            </a:r>
            <a:endParaRPr lang="gl-ES"/>
          </a:p>
        </p:txBody>
      </p:sp>
      <p:sp>
        <p:nvSpPr>
          <p:cNvPr id="4" name="3 Marcador de contenido"/>
          <p:cNvSpPr>
            <a:spLocks noGrp="1"/>
          </p:cNvSpPr>
          <p:nvPr>
            <p:ph idx="1"/>
          </p:nvPr>
        </p:nvSpPr>
        <p:spPr>
          <a:xfrm>
            <a:off x="1979712" y="6022205"/>
            <a:ext cx="5112568" cy="824955"/>
          </a:xfrm>
        </p:spPr>
        <p:txBody>
          <a:bodyPr/>
          <a:lstStyle/>
          <a:p>
            <a:pPr marL="0" indent="0">
              <a:buNone/>
            </a:pPr>
            <a:r>
              <a:rPr lang="es-ES" smtClean="0"/>
              <a:t>Exposición Mafalda</a:t>
            </a:r>
            <a:endParaRPr lang="gl-E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484784"/>
            <a:ext cx="7822356" cy="43940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6649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Biblioteca do CIFP Ferrolterra</a:t>
            </a:r>
            <a:endParaRPr lang="gl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588224" y="2004864"/>
            <a:ext cx="2555776" cy="4853136"/>
          </a:xfrm>
        </p:spPr>
        <p:txBody>
          <a:bodyPr/>
          <a:lstStyle/>
          <a:p>
            <a:pPr marL="0" indent="0">
              <a:buNone/>
            </a:pPr>
            <a:r>
              <a:rPr lang="es-ES" smtClean="0"/>
              <a:t>Revista Haiche Outra: nova orientación</a:t>
            </a:r>
          </a:p>
          <a:p>
            <a:pPr marL="0" indent="0">
              <a:buNone/>
            </a:pPr>
            <a:r>
              <a:rPr lang="gl-ES" sz="1600">
                <a:solidFill>
                  <a:schemeClr val="accent3">
                    <a:lumMod val="75000"/>
                  </a:schemeClr>
                </a:solidFill>
                <a:hlinkClick r:id="rId2"/>
              </a:rPr>
              <a:t>http://</a:t>
            </a:r>
            <a:r>
              <a:rPr lang="gl-ES" sz="1600" smtClean="0">
                <a:solidFill>
                  <a:schemeClr val="accent3">
                    <a:lumMod val="75000"/>
                  </a:schemeClr>
                </a:solidFill>
                <a:hlinkClick r:id="rId2"/>
              </a:rPr>
              <a:t>issuu.com/bibliomarques/docs/revista_2013_1</a:t>
            </a:r>
            <a:endParaRPr lang="gl-ES" sz="1600" smtClean="0">
              <a:solidFill>
                <a:schemeClr val="accent3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gl-ES"/>
          </a:p>
        </p:txBody>
      </p:sp>
      <p:pic>
        <p:nvPicPr>
          <p:cNvPr id="4" name="3 Imagen"/>
          <p:cNvPicPr/>
          <p:nvPr/>
        </p:nvPicPr>
        <p:blipFill>
          <a:blip r:embed="rId3"/>
          <a:stretch>
            <a:fillRect/>
          </a:stretch>
        </p:blipFill>
        <p:spPr>
          <a:xfrm rot="21356677">
            <a:off x="395536" y="1628800"/>
            <a:ext cx="6120680" cy="460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721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pPr algn="l"/>
            <a:r>
              <a:rPr lang="es-ES" smtClean="0">
                <a:solidFill>
                  <a:srgbClr val="0070C0"/>
                </a:solidFill>
                <a:latin typeface="Arial Black" pitchFamily="34" charset="0"/>
              </a:rPr>
              <a:t>Centros </a:t>
            </a:r>
            <a:br>
              <a:rPr lang="es-ES" smtClean="0">
                <a:solidFill>
                  <a:srgbClr val="0070C0"/>
                </a:solidFill>
                <a:latin typeface="Arial Black" pitchFamily="34" charset="0"/>
              </a:rPr>
            </a:br>
            <a:r>
              <a:rPr lang="es-ES" smtClean="0">
                <a:solidFill>
                  <a:srgbClr val="0070C0"/>
                </a:solidFill>
                <a:latin typeface="Arial Black" pitchFamily="34" charset="0"/>
              </a:rPr>
              <a:t>específicos</a:t>
            </a:r>
            <a:endParaRPr lang="gl-ES" dirty="0">
              <a:solidFill>
                <a:srgbClr val="0070C0"/>
              </a:solidFill>
              <a:latin typeface="Arial Black" pitchFamily="34" charset="0"/>
            </a:endParaRPr>
          </a:p>
        </p:txBody>
      </p:sp>
      <p:sp>
        <p:nvSpPr>
          <p:cNvPr id="1026" name="AutoShape 2" descr="https://pbs.twimg.com/media/B-NE3zuIEAA6YKV.jpg:large"/>
          <p:cNvSpPr>
            <a:spLocks noChangeAspect="1" noChangeArrowheads="1"/>
          </p:cNvSpPr>
          <p:nvPr/>
        </p:nvSpPr>
        <p:spPr bwMode="auto">
          <a:xfrm>
            <a:off x="155575" y="-1790700"/>
            <a:ext cx="4991100" cy="37433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gl-ES"/>
          </a:p>
        </p:txBody>
      </p:sp>
      <p:sp>
        <p:nvSpPr>
          <p:cNvPr id="5" name="2 Título"/>
          <p:cNvSpPr txBox="1">
            <a:spLocks/>
          </p:cNvSpPr>
          <p:nvPr/>
        </p:nvSpPr>
        <p:spPr bwMode="auto">
          <a:xfrm>
            <a:off x="5364088" y="1685875"/>
            <a:ext cx="3504356" cy="147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lang="gl-ES" sz="4400" b="0">
                <a:solidFill>
                  <a:schemeClr val="accent5">
                    <a:lumMod val="25000"/>
                  </a:schemeClr>
                </a:solidFill>
                <a:latin typeface="Cooper Black" pitchFamily="18" charset="0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algn="l"/>
            <a:r>
              <a:rPr lang="es-ES" smtClean="0"/>
              <a:t>Que nos divide?</a:t>
            </a:r>
          </a:p>
        </p:txBody>
      </p:sp>
      <p:pic>
        <p:nvPicPr>
          <p:cNvPr id="141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80962"/>
            <a:ext cx="4608513" cy="650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2 Título"/>
          <p:cNvSpPr txBox="1">
            <a:spLocks/>
          </p:cNvSpPr>
          <p:nvPr/>
        </p:nvSpPr>
        <p:spPr bwMode="auto">
          <a:xfrm>
            <a:off x="5364088" y="3327349"/>
            <a:ext cx="3504356" cy="147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lang="gl-ES" sz="4400" b="0">
                <a:solidFill>
                  <a:schemeClr val="accent5">
                    <a:lumMod val="25000"/>
                  </a:schemeClr>
                </a:solidFill>
                <a:latin typeface="Cooper Black" pitchFamily="18" charset="0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algn="l"/>
            <a:r>
              <a:rPr lang="es-ES" smtClean="0">
                <a:solidFill>
                  <a:schemeClr val="bg2">
                    <a:lumMod val="75000"/>
                  </a:schemeClr>
                </a:solidFill>
                <a:latin typeface="Rockwell Extra Bold" pitchFamily="18" charset="0"/>
              </a:rPr>
              <a:t>Somos diversos</a:t>
            </a:r>
            <a:endParaRPr lang="es-ES" dirty="0">
              <a:solidFill>
                <a:schemeClr val="bg2">
                  <a:lumMod val="75000"/>
                </a:schemeClr>
              </a:solidFill>
              <a:latin typeface="Rockwell Extra Bol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8875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141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pPr algn="l"/>
            <a:r>
              <a:rPr lang="es-ES" smtClean="0">
                <a:solidFill>
                  <a:srgbClr val="0070C0"/>
                </a:solidFill>
                <a:latin typeface="Arial Black" pitchFamily="34" charset="0"/>
              </a:rPr>
              <a:t>Centros </a:t>
            </a:r>
            <a:br>
              <a:rPr lang="es-ES" smtClean="0">
                <a:solidFill>
                  <a:srgbClr val="0070C0"/>
                </a:solidFill>
                <a:latin typeface="Arial Black" pitchFamily="34" charset="0"/>
              </a:rPr>
            </a:br>
            <a:r>
              <a:rPr lang="es-ES" smtClean="0">
                <a:solidFill>
                  <a:srgbClr val="0070C0"/>
                </a:solidFill>
                <a:latin typeface="Arial Black" pitchFamily="34" charset="0"/>
              </a:rPr>
              <a:t>específicos</a:t>
            </a:r>
            <a:endParaRPr lang="gl-ES" dirty="0">
              <a:solidFill>
                <a:srgbClr val="0070C0"/>
              </a:solidFill>
              <a:latin typeface="Arial Black" pitchFamily="34" charset="0"/>
            </a:endParaRPr>
          </a:p>
        </p:txBody>
      </p:sp>
      <p:sp>
        <p:nvSpPr>
          <p:cNvPr id="1026" name="AutoShape 2" descr="https://pbs.twimg.com/media/B-NE3zuIEAA6YKV.jpg:large"/>
          <p:cNvSpPr>
            <a:spLocks noChangeAspect="1" noChangeArrowheads="1"/>
          </p:cNvSpPr>
          <p:nvPr/>
        </p:nvSpPr>
        <p:spPr bwMode="auto">
          <a:xfrm>
            <a:off x="155575" y="-1790700"/>
            <a:ext cx="4991100" cy="37433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gl-ES"/>
          </a:p>
        </p:txBody>
      </p:sp>
      <p:sp>
        <p:nvSpPr>
          <p:cNvPr id="5" name="2 Título"/>
          <p:cNvSpPr txBox="1">
            <a:spLocks/>
          </p:cNvSpPr>
          <p:nvPr/>
        </p:nvSpPr>
        <p:spPr bwMode="auto">
          <a:xfrm>
            <a:off x="2387948" y="2348880"/>
            <a:ext cx="6744716" cy="2319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lang="gl-ES" sz="4400" b="0">
                <a:solidFill>
                  <a:schemeClr val="accent5">
                    <a:lumMod val="25000"/>
                  </a:schemeClr>
                </a:solidFill>
                <a:latin typeface="Cooper Black" pitchFamily="18" charset="0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algn="l"/>
            <a:r>
              <a:rPr lang="es-ES" sz="7200" smtClean="0"/>
              <a:t>Posibles temas para debate</a:t>
            </a:r>
            <a:endParaRPr lang="es-ES" sz="7200" smtClean="0"/>
          </a:p>
        </p:txBody>
      </p:sp>
    </p:spTree>
    <p:extLst>
      <p:ext uri="{BB962C8B-B14F-4D97-AF65-F5344CB8AC3E}">
        <p14:creationId xmlns:p14="http://schemas.microsoft.com/office/powerpoint/2010/main" val="2424949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pPr algn="l"/>
            <a:r>
              <a:rPr lang="es-ES" smtClean="0">
                <a:solidFill>
                  <a:srgbClr val="0070C0"/>
                </a:solidFill>
                <a:latin typeface="Arial Black" pitchFamily="34" charset="0"/>
              </a:rPr>
              <a:t>Centros </a:t>
            </a:r>
            <a:br>
              <a:rPr lang="es-ES" smtClean="0">
                <a:solidFill>
                  <a:srgbClr val="0070C0"/>
                </a:solidFill>
                <a:latin typeface="Arial Black" pitchFamily="34" charset="0"/>
              </a:rPr>
            </a:br>
            <a:r>
              <a:rPr lang="es-ES" smtClean="0">
                <a:solidFill>
                  <a:srgbClr val="0070C0"/>
                </a:solidFill>
                <a:latin typeface="Arial Black" pitchFamily="34" charset="0"/>
              </a:rPr>
              <a:t>específicos</a:t>
            </a:r>
            <a:endParaRPr lang="gl-ES" dirty="0">
              <a:solidFill>
                <a:srgbClr val="0070C0"/>
              </a:solidFill>
              <a:latin typeface="Arial Black" pitchFamily="34" charset="0"/>
            </a:endParaRPr>
          </a:p>
        </p:txBody>
      </p:sp>
      <p:sp>
        <p:nvSpPr>
          <p:cNvPr id="1026" name="AutoShape 2" descr="https://pbs.twimg.com/media/B-NE3zuIEAA6YKV.jpg:large"/>
          <p:cNvSpPr>
            <a:spLocks noChangeAspect="1" noChangeArrowheads="1"/>
          </p:cNvSpPr>
          <p:nvPr/>
        </p:nvSpPr>
        <p:spPr bwMode="auto">
          <a:xfrm>
            <a:off x="155575" y="-1790700"/>
            <a:ext cx="4991100" cy="37433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gl-ES"/>
          </a:p>
        </p:txBody>
      </p:sp>
      <p:sp>
        <p:nvSpPr>
          <p:cNvPr id="5" name="2 Título"/>
          <p:cNvSpPr txBox="1">
            <a:spLocks/>
          </p:cNvSpPr>
          <p:nvPr/>
        </p:nvSpPr>
        <p:spPr bwMode="auto">
          <a:xfrm>
            <a:off x="5364088" y="1685875"/>
            <a:ext cx="3504356" cy="147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lang="gl-ES" sz="4400" b="0">
                <a:solidFill>
                  <a:schemeClr val="accent5">
                    <a:lumMod val="25000"/>
                  </a:schemeClr>
                </a:solidFill>
                <a:latin typeface="Cooper Black" pitchFamily="18" charset="0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algn="l"/>
            <a:r>
              <a:rPr lang="es-ES" smtClean="0"/>
              <a:t>Puntos clave</a:t>
            </a:r>
          </a:p>
        </p:txBody>
      </p:sp>
      <p:sp>
        <p:nvSpPr>
          <p:cNvPr id="7" name="2 Título"/>
          <p:cNvSpPr txBox="1">
            <a:spLocks/>
          </p:cNvSpPr>
          <p:nvPr/>
        </p:nvSpPr>
        <p:spPr bwMode="auto">
          <a:xfrm>
            <a:off x="4427984" y="3327349"/>
            <a:ext cx="4584476" cy="147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lang="gl-ES" sz="4400" b="0">
                <a:solidFill>
                  <a:schemeClr val="accent5">
                    <a:lumMod val="25000"/>
                  </a:schemeClr>
                </a:solidFill>
                <a:latin typeface="Cooper Black" pitchFamily="18" charset="0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algn="l"/>
            <a:r>
              <a:rPr lang="es-ES" sz="2800" smtClean="0">
                <a:solidFill>
                  <a:schemeClr val="bg2">
                    <a:lumMod val="75000"/>
                  </a:schemeClr>
                </a:solidFill>
                <a:latin typeface="Rockwell Extra Bold" pitchFamily="18" charset="0"/>
              </a:rPr>
              <a:t>Integración da biblioteca na actividade académica</a:t>
            </a:r>
            <a:endParaRPr lang="es-ES" sz="2800" dirty="0">
              <a:solidFill>
                <a:schemeClr val="bg2">
                  <a:lumMod val="75000"/>
                </a:schemeClr>
              </a:solidFill>
              <a:latin typeface="Rockwell Extra Bold" pitchFamily="18" charset="0"/>
            </a:endParaRPr>
          </a:p>
        </p:txBody>
      </p:sp>
      <p:pic>
        <p:nvPicPr>
          <p:cNvPr id="6" name="Picture 2" descr="http://www.tradofilia.com/photos/18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557908"/>
            <a:ext cx="3648075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5062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pPr algn="l"/>
            <a:r>
              <a:rPr lang="es-ES" smtClean="0">
                <a:solidFill>
                  <a:srgbClr val="0070C0"/>
                </a:solidFill>
                <a:latin typeface="Arial Black" pitchFamily="34" charset="0"/>
              </a:rPr>
              <a:t>Centros </a:t>
            </a:r>
            <a:br>
              <a:rPr lang="es-ES" smtClean="0">
                <a:solidFill>
                  <a:srgbClr val="0070C0"/>
                </a:solidFill>
                <a:latin typeface="Arial Black" pitchFamily="34" charset="0"/>
              </a:rPr>
            </a:br>
            <a:r>
              <a:rPr lang="es-ES" smtClean="0">
                <a:solidFill>
                  <a:srgbClr val="0070C0"/>
                </a:solidFill>
                <a:latin typeface="Arial Black" pitchFamily="34" charset="0"/>
              </a:rPr>
              <a:t>específicos</a:t>
            </a:r>
            <a:endParaRPr lang="gl-ES" dirty="0">
              <a:solidFill>
                <a:srgbClr val="0070C0"/>
              </a:solidFill>
              <a:latin typeface="Arial Black" pitchFamily="34" charset="0"/>
            </a:endParaRPr>
          </a:p>
        </p:txBody>
      </p:sp>
      <p:sp>
        <p:nvSpPr>
          <p:cNvPr id="1026" name="AutoShape 2" descr="https://pbs.twimg.com/media/B-NE3zuIEAA6YKV.jpg:large"/>
          <p:cNvSpPr>
            <a:spLocks noChangeAspect="1" noChangeArrowheads="1"/>
          </p:cNvSpPr>
          <p:nvPr/>
        </p:nvSpPr>
        <p:spPr bwMode="auto">
          <a:xfrm>
            <a:off x="155575" y="-1790700"/>
            <a:ext cx="4991100" cy="37433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gl-ES"/>
          </a:p>
        </p:txBody>
      </p:sp>
      <p:sp>
        <p:nvSpPr>
          <p:cNvPr id="5" name="2 Título"/>
          <p:cNvSpPr txBox="1">
            <a:spLocks/>
          </p:cNvSpPr>
          <p:nvPr/>
        </p:nvSpPr>
        <p:spPr bwMode="auto">
          <a:xfrm>
            <a:off x="5364088" y="1685875"/>
            <a:ext cx="3504356" cy="147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lang="gl-ES" sz="4400" b="0">
                <a:solidFill>
                  <a:schemeClr val="accent5">
                    <a:lumMod val="25000"/>
                  </a:schemeClr>
                </a:solidFill>
                <a:latin typeface="Cooper Black" pitchFamily="18" charset="0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algn="l"/>
            <a:r>
              <a:rPr lang="es-ES" smtClean="0"/>
              <a:t>Puntos clave</a:t>
            </a:r>
          </a:p>
        </p:txBody>
      </p:sp>
      <p:sp>
        <p:nvSpPr>
          <p:cNvPr id="7" name="2 Título"/>
          <p:cNvSpPr txBox="1">
            <a:spLocks/>
          </p:cNvSpPr>
          <p:nvPr/>
        </p:nvSpPr>
        <p:spPr bwMode="auto">
          <a:xfrm>
            <a:off x="5364088" y="3327349"/>
            <a:ext cx="3504356" cy="147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lang="gl-ES" sz="4400" b="0">
                <a:solidFill>
                  <a:schemeClr val="accent5">
                    <a:lumMod val="25000"/>
                  </a:schemeClr>
                </a:solidFill>
                <a:latin typeface="Cooper Black" pitchFamily="18" charset="0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algn="l"/>
            <a:r>
              <a:rPr lang="es-ES" sz="2800" smtClean="0">
                <a:solidFill>
                  <a:schemeClr val="bg2">
                    <a:lumMod val="75000"/>
                  </a:schemeClr>
                </a:solidFill>
                <a:latin typeface="Rockwell Extra Bold" pitchFamily="18" charset="0"/>
              </a:rPr>
              <a:t>Colaboración do profesorado</a:t>
            </a:r>
            <a:endParaRPr lang="es-ES" sz="2800" dirty="0">
              <a:solidFill>
                <a:schemeClr val="bg2">
                  <a:lumMod val="75000"/>
                </a:schemeClr>
              </a:solidFill>
              <a:latin typeface="Rockwell Extra Bold" pitchFamily="18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5575" y="1412776"/>
            <a:ext cx="8645488" cy="5072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888479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pPr algn="l"/>
            <a:r>
              <a:rPr lang="es-ES" smtClean="0">
                <a:solidFill>
                  <a:srgbClr val="0070C0"/>
                </a:solidFill>
                <a:latin typeface="Arial Black" pitchFamily="34" charset="0"/>
              </a:rPr>
              <a:t>Centros </a:t>
            </a:r>
            <a:br>
              <a:rPr lang="es-ES" smtClean="0">
                <a:solidFill>
                  <a:srgbClr val="0070C0"/>
                </a:solidFill>
                <a:latin typeface="Arial Black" pitchFamily="34" charset="0"/>
              </a:rPr>
            </a:br>
            <a:r>
              <a:rPr lang="es-ES" smtClean="0">
                <a:solidFill>
                  <a:srgbClr val="0070C0"/>
                </a:solidFill>
                <a:latin typeface="Arial Black" pitchFamily="34" charset="0"/>
              </a:rPr>
              <a:t>específicos</a:t>
            </a:r>
            <a:endParaRPr lang="gl-ES" dirty="0">
              <a:solidFill>
                <a:srgbClr val="0070C0"/>
              </a:solidFill>
              <a:latin typeface="Arial Black" pitchFamily="34" charset="0"/>
            </a:endParaRPr>
          </a:p>
        </p:txBody>
      </p:sp>
      <p:sp>
        <p:nvSpPr>
          <p:cNvPr id="1026" name="AutoShape 2" descr="https://pbs.twimg.com/media/B-NE3zuIEAA6YKV.jpg:large"/>
          <p:cNvSpPr>
            <a:spLocks noChangeAspect="1" noChangeArrowheads="1"/>
          </p:cNvSpPr>
          <p:nvPr/>
        </p:nvSpPr>
        <p:spPr bwMode="auto">
          <a:xfrm>
            <a:off x="155575" y="-1790700"/>
            <a:ext cx="4991100" cy="37433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gl-ES"/>
          </a:p>
        </p:txBody>
      </p:sp>
      <p:sp>
        <p:nvSpPr>
          <p:cNvPr id="5" name="2 Título"/>
          <p:cNvSpPr txBox="1">
            <a:spLocks/>
          </p:cNvSpPr>
          <p:nvPr/>
        </p:nvSpPr>
        <p:spPr bwMode="auto">
          <a:xfrm>
            <a:off x="5364088" y="1685875"/>
            <a:ext cx="3504356" cy="147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lang="gl-ES" sz="4400" b="0">
                <a:solidFill>
                  <a:schemeClr val="accent5">
                    <a:lumMod val="25000"/>
                  </a:schemeClr>
                </a:solidFill>
                <a:latin typeface="Cooper Black" pitchFamily="18" charset="0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algn="l"/>
            <a:r>
              <a:rPr lang="es-ES" smtClean="0"/>
              <a:t>Puntos clave</a:t>
            </a:r>
          </a:p>
        </p:txBody>
      </p:sp>
      <p:sp>
        <p:nvSpPr>
          <p:cNvPr id="7" name="2 Título"/>
          <p:cNvSpPr txBox="1">
            <a:spLocks/>
          </p:cNvSpPr>
          <p:nvPr/>
        </p:nvSpPr>
        <p:spPr bwMode="auto">
          <a:xfrm>
            <a:off x="4788024" y="3327349"/>
            <a:ext cx="4080420" cy="147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lang="gl-ES" sz="4400" b="0">
                <a:solidFill>
                  <a:schemeClr val="accent5">
                    <a:lumMod val="25000"/>
                  </a:schemeClr>
                </a:solidFill>
                <a:latin typeface="Cooper Black" pitchFamily="18" charset="0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algn="l"/>
            <a:r>
              <a:rPr lang="es-ES" smtClean="0">
                <a:solidFill>
                  <a:schemeClr val="bg2">
                    <a:lumMod val="75000"/>
                  </a:schemeClr>
                </a:solidFill>
                <a:latin typeface="Rockwell Extra Bold" pitchFamily="18" charset="0"/>
              </a:rPr>
              <a:t>Lectura/s</a:t>
            </a:r>
            <a:endParaRPr lang="es-ES" dirty="0">
              <a:solidFill>
                <a:schemeClr val="bg2">
                  <a:lumMod val="75000"/>
                </a:schemeClr>
              </a:solidFill>
              <a:latin typeface="Rockwell Extra Bold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685874"/>
            <a:ext cx="4676825" cy="4676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43113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pPr algn="l"/>
            <a:r>
              <a:rPr lang="es-ES" smtClean="0">
                <a:solidFill>
                  <a:srgbClr val="0070C0"/>
                </a:solidFill>
                <a:latin typeface="Arial Black" pitchFamily="34" charset="0"/>
              </a:rPr>
              <a:t>Centros </a:t>
            </a:r>
            <a:br>
              <a:rPr lang="es-ES" smtClean="0">
                <a:solidFill>
                  <a:srgbClr val="0070C0"/>
                </a:solidFill>
                <a:latin typeface="Arial Black" pitchFamily="34" charset="0"/>
              </a:rPr>
            </a:br>
            <a:r>
              <a:rPr lang="es-ES" smtClean="0">
                <a:solidFill>
                  <a:srgbClr val="0070C0"/>
                </a:solidFill>
                <a:latin typeface="Arial Black" pitchFamily="34" charset="0"/>
              </a:rPr>
              <a:t>específicos</a:t>
            </a:r>
            <a:endParaRPr lang="gl-ES" dirty="0">
              <a:solidFill>
                <a:srgbClr val="0070C0"/>
              </a:solidFill>
              <a:latin typeface="Arial Black" pitchFamily="34" charset="0"/>
            </a:endParaRPr>
          </a:p>
        </p:txBody>
      </p:sp>
      <p:sp>
        <p:nvSpPr>
          <p:cNvPr id="1026" name="AutoShape 2" descr="https://pbs.twimg.com/media/B-NE3zuIEAA6YKV.jpg:large"/>
          <p:cNvSpPr>
            <a:spLocks noChangeAspect="1" noChangeArrowheads="1"/>
          </p:cNvSpPr>
          <p:nvPr/>
        </p:nvSpPr>
        <p:spPr bwMode="auto">
          <a:xfrm>
            <a:off x="155575" y="-1790700"/>
            <a:ext cx="4991100" cy="37433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gl-ES"/>
          </a:p>
        </p:txBody>
      </p:sp>
      <p:sp>
        <p:nvSpPr>
          <p:cNvPr id="5" name="2 Título"/>
          <p:cNvSpPr txBox="1">
            <a:spLocks/>
          </p:cNvSpPr>
          <p:nvPr/>
        </p:nvSpPr>
        <p:spPr bwMode="auto">
          <a:xfrm>
            <a:off x="5364088" y="1685875"/>
            <a:ext cx="3504356" cy="147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lang="gl-ES" sz="4400" b="0">
                <a:solidFill>
                  <a:schemeClr val="accent5">
                    <a:lumMod val="25000"/>
                  </a:schemeClr>
                </a:solidFill>
                <a:latin typeface="Cooper Black" pitchFamily="18" charset="0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algn="l"/>
            <a:r>
              <a:rPr lang="es-ES" smtClean="0"/>
              <a:t>Que nos divide?</a:t>
            </a:r>
          </a:p>
        </p:txBody>
      </p:sp>
      <p:pic>
        <p:nvPicPr>
          <p:cNvPr id="141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80962"/>
            <a:ext cx="4608513" cy="650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2 Título"/>
          <p:cNvSpPr txBox="1">
            <a:spLocks/>
          </p:cNvSpPr>
          <p:nvPr/>
        </p:nvSpPr>
        <p:spPr bwMode="auto">
          <a:xfrm>
            <a:off x="4764088" y="3327349"/>
            <a:ext cx="4104357" cy="147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lang="gl-ES" sz="4400" b="0">
                <a:solidFill>
                  <a:schemeClr val="accent5">
                    <a:lumMod val="25000"/>
                  </a:schemeClr>
                </a:solidFill>
                <a:latin typeface="Cooper Black" pitchFamily="18" charset="0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algn="l"/>
            <a:r>
              <a:rPr lang="es-ES" sz="3200" smtClean="0">
                <a:solidFill>
                  <a:schemeClr val="bg2">
                    <a:lumMod val="75000"/>
                  </a:schemeClr>
                </a:solidFill>
                <a:latin typeface="Rockwell Extra Bold" pitchFamily="18" charset="0"/>
              </a:rPr>
              <a:t>Cada tipo de centro ten características completamente distintas ao resto</a:t>
            </a:r>
            <a:endParaRPr lang="es-ES" sz="3200" dirty="0">
              <a:solidFill>
                <a:schemeClr val="bg2">
                  <a:lumMod val="75000"/>
                </a:schemeClr>
              </a:solidFill>
              <a:latin typeface="Rockwell Extra Bol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6859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pPr algn="l"/>
            <a:r>
              <a:rPr lang="es-ES" smtClean="0">
                <a:solidFill>
                  <a:srgbClr val="0070C0"/>
                </a:solidFill>
                <a:latin typeface="Arial Black" pitchFamily="34" charset="0"/>
              </a:rPr>
              <a:t>Centros </a:t>
            </a:r>
            <a:br>
              <a:rPr lang="es-ES" smtClean="0">
                <a:solidFill>
                  <a:srgbClr val="0070C0"/>
                </a:solidFill>
                <a:latin typeface="Arial Black" pitchFamily="34" charset="0"/>
              </a:rPr>
            </a:br>
            <a:r>
              <a:rPr lang="es-ES" smtClean="0">
                <a:solidFill>
                  <a:srgbClr val="0070C0"/>
                </a:solidFill>
                <a:latin typeface="Arial Black" pitchFamily="34" charset="0"/>
              </a:rPr>
              <a:t>específicos</a:t>
            </a:r>
            <a:endParaRPr lang="gl-ES" dirty="0">
              <a:solidFill>
                <a:srgbClr val="0070C0"/>
              </a:solidFill>
              <a:latin typeface="Arial Black" pitchFamily="34" charset="0"/>
            </a:endParaRPr>
          </a:p>
        </p:txBody>
      </p:sp>
      <p:sp>
        <p:nvSpPr>
          <p:cNvPr id="1026" name="AutoShape 2" descr="https://pbs.twimg.com/media/B-NE3zuIEAA6YKV.jpg:large"/>
          <p:cNvSpPr>
            <a:spLocks noChangeAspect="1" noChangeArrowheads="1"/>
          </p:cNvSpPr>
          <p:nvPr/>
        </p:nvSpPr>
        <p:spPr bwMode="auto">
          <a:xfrm>
            <a:off x="155575" y="-1790700"/>
            <a:ext cx="4991100" cy="37433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gl-ES"/>
          </a:p>
        </p:txBody>
      </p:sp>
      <p:sp>
        <p:nvSpPr>
          <p:cNvPr id="5" name="2 Título"/>
          <p:cNvSpPr txBox="1">
            <a:spLocks/>
          </p:cNvSpPr>
          <p:nvPr/>
        </p:nvSpPr>
        <p:spPr bwMode="auto">
          <a:xfrm>
            <a:off x="5004048" y="1052736"/>
            <a:ext cx="3864396" cy="147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lang="gl-ES" sz="4400" b="0">
                <a:solidFill>
                  <a:schemeClr val="accent5">
                    <a:lumMod val="25000"/>
                  </a:schemeClr>
                </a:solidFill>
                <a:latin typeface="Cooper Black" pitchFamily="18" charset="0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algn="l"/>
            <a:r>
              <a:rPr lang="es-ES" smtClean="0"/>
              <a:t>Que podemos sacar en limpo?</a:t>
            </a:r>
          </a:p>
        </p:txBody>
      </p:sp>
      <p:sp>
        <p:nvSpPr>
          <p:cNvPr id="7" name="2 Título"/>
          <p:cNvSpPr txBox="1">
            <a:spLocks/>
          </p:cNvSpPr>
          <p:nvPr/>
        </p:nvSpPr>
        <p:spPr bwMode="auto">
          <a:xfrm>
            <a:off x="3779912" y="3327349"/>
            <a:ext cx="5088532" cy="147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lang="gl-ES" sz="4400" b="0">
                <a:solidFill>
                  <a:schemeClr val="accent5">
                    <a:lumMod val="25000"/>
                  </a:schemeClr>
                </a:solidFill>
                <a:latin typeface="Cooper Black" pitchFamily="18" charset="0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algn="l"/>
            <a:r>
              <a:rPr lang="es-ES" smtClean="0">
                <a:solidFill>
                  <a:schemeClr val="bg2">
                    <a:lumMod val="75000"/>
                  </a:schemeClr>
                </a:solidFill>
                <a:latin typeface="Rockwell Extra Bold" pitchFamily="18" charset="0"/>
              </a:rPr>
              <a:t>Coñecernos para posibles colaboracións</a:t>
            </a:r>
            <a:endParaRPr lang="es-ES" dirty="0">
              <a:solidFill>
                <a:schemeClr val="bg2">
                  <a:lumMod val="75000"/>
                </a:schemeClr>
              </a:solidFill>
              <a:latin typeface="Rockwell Extra Bold" pitchFamily="18" charset="0"/>
            </a:endParaRPr>
          </a:p>
        </p:txBody>
      </p:sp>
      <p:pic>
        <p:nvPicPr>
          <p:cNvPr id="149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811" y="1700808"/>
            <a:ext cx="2484314" cy="3294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38420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pPr algn="l"/>
            <a:r>
              <a:rPr lang="es-ES" smtClean="0">
                <a:solidFill>
                  <a:srgbClr val="0070C0"/>
                </a:solidFill>
                <a:latin typeface="Arial Black" pitchFamily="34" charset="0"/>
              </a:rPr>
              <a:t>Centros </a:t>
            </a:r>
            <a:br>
              <a:rPr lang="es-ES" smtClean="0">
                <a:solidFill>
                  <a:srgbClr val="0070C0"/>
                </a:solidFill>
                <a:latin typeface="Arial Black" pitchFamily="34" charset="0"/>
              </a:rPr>
            </a:br>
            <a:r>
              <a:rPr lang="es-ES" smtClean="0">
                <a:solidFill>
                  <a:srgbClr val="0070C0"/>
                </a:solidFill>
                <a:latin typeface="Arial Black" pitchFamily="34" charset="0"/>
              </a:rPr>
              <a:t>específicos</a:t>
            </a:r>
            <a:endParaRPr lang="gl-ES" dirty="0">
              <a:solidFill>
                <a:srgbClr val="0070C0"/>
              </a:solidFill>
              <a:latin typeface="Arial Black" pitchFamily="34" charset="0"/>
            </a:endParaRPr>
          </a:p>
        </p:txBody>
      </p:sp>
      <p:sp>
        <p:nvSpPr>
          <p:cNvPr id="1026" name="AutoShape 2" descr="https://pbs.twimg.com/media/B-NE3zuIEAA6YKV.jpg:large"/>
          <p:cNvSpPr>
            <a:spLocks noChangeAspect="1" noChangeArrowheads="1"/>
          </p:cNvSpPr>
          <p:nvPr/>
        </p:nvSpPr>
        <p:spPr bwMode="auto">
          <a:xfrm>
            <a:off x="155575" y="-1790700"/>
            <a:ext cx="4991100" cy="37433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gl-ES"/>
          </a:p>
        </p:txBody>
      </p:sp>
      <p:sp>
        <p:nvSpPr>
          <p:cNvPr id="5" name="2 Título"/>
          <p:cNvSpPr txBox="1">
            <a:spLocks/>
          </p:cNvSpPr>
          <p:nvPr/>
        </p:nvSpPr>
        <p:spPr bwMode="auto">
          <a:xfrm>
            <a:off x="5004048" y="1052736"/>
            <a:ext cx="3864396" cy="147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lang="gl-ES" sz="4400" b="0">
                <a:solidFill>
                  <a:schemeClr val="accent5">
                    <a:lumMod val="25000"/>
                  </a:schemeClr>
                </a:solidFill>
                <a:latin typeface="Cooper Black" pitchFamily="18" charset="0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algn="l"/>
            <a:r>
              <a:rPr lang="es-ES" smtClean="0"/>
              <a:t>Que podemos sacar en limpo?</a:t>
            </a:r>
          </a:p>
        </p:txBody>
      </p:sp>
      <p:sp>
        <p:nvSpPr>
          <p:cNvPr id="7" name="2 Título"/>
          <p:cNvSpPr txBox="1">
            <a:spLocks/>
          </p:cNvSpPr>
          <p:nvPr/>
        </p:nvSpPr>
        <p:spPr bwMode="auto">
          <a:xfrm>
            <a:off x="4523582" y="3327349"/>
            <a:ext cx="4620418" cy="147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lang="gl-ES" sz="4400" b="0">
                <a:solidFill>
                  <a:schemeClr val="accent5">
                    <a:lumMod val="25000"/>
                  </a:schemeClr>
                </a:solidFill>
                <a:latin typeface="Cooper Black" pitchFamily="18" charset="0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algn="l"/>
            <a:r>
              <a:rPr lang="es-ES" smtClean="0">
                <a:solidFill>
                  <a:schemeClr val="bg2">
                    <a:lumMod val="75000"/>
                  </a:schemeClr>
                </a:solidFill>
                <a:latin typeface="Rockwell Extra Bold" pitchFamily="18" charset="0"/>
              </a:rPr>
              <a:t>Compartir experiencias</a:t>
            </a:r>
            <a:endParaRPr lang="es-ES" dirty="0">
              <a:solidFill>
                <a:schemeClr val="bg2">
                  <a:lumMod val="75000"/>
                </a:schemeClr>
              </a:solidFill>
              <a:latin typeface="Rockwell Extra Bold" pitchFamily="18" charset="0"/>
            </a:endParaRPr>
          </a:p>
        </p:txBody>
      </p:sp>
      <p:pic>
        <p:nvPicPr>
          <p:cNvPr id="14950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84784"/>
            <a:ext cx="3543300" cy="476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65400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pPr algn="l"/>
            <a:r>
              <a:rPr lang="es-ES" smtClean="0">
                <a:solidFill>
                  <a:srgbClr val="0070C0"/>
                </a:solidFill>
                <a:latin typeface="Arial Black" pitchFamily="34" charset="0"/>
              </a:rPr>
              <a:t>Centros integrados</a:t>
            </a:r>
            <a:endParaRPr lang="gl-ES" dirty="0">
              <a:solidFill>
                <a:srgbClr val="0070C0"/>
              </a:solidFill>
              <a:latin typeface="Arial Black" pitchFamily="34" charset="0"/>
            </a:endParaRPr>
          </a:p>
        </p:txBody>
      </p:sp>
      <p:sp>
        <p:nvSpPr>
          <p:cNvPr id="1026" name="AutoShape 2" descr="https://pbs.twimg.com/media/B-NE3zuIEAA6YKV.jpg:large"/>
          <p:cNvSpPr>
            <a:spLocks noChangeAspect="1" noChangeArrowheads="1"/>
          </p:cNvSpPr>
          <p:nvPr/>
        </p:nvSpPr>
        <p:spPr bwMode="auto">
          <a:xfrm>
            <a:off x="155575" y="-1790700"/>
            <a:ext cx="4991100" cy="37433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gl-ES"/>
          </a:p>
        </p:txBody>
      </p:sp>
      <p:pic>
        <p:nvPicPr>
          <p:cNvPr id="153602" name="Picture 2" descr="http://www.cifpcarlosoroza.es/wp-content/uploads/2013/12/CIFP-Logo-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2132856"/>
            <a:ext cx="4991100" cy="2000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9660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Override1.xml><?xml version="1.0" encoding="utf-8"?>
<a:themeOverride xmlns:a="http://schemas.openxmlformats.org/drawingml/2006/main">
  <a:clrScheme name="Diseño predeterminado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2.xml><?xml version="1.0" encoding="utf-8"?>
<a:themeOverride xmlns:a="http://schemas.openxmlformats.org/drawingml/2006/main">
  <a:clrScheme name="Diseño predeterminado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5066</TotalTime>
  <Words>654</Words>
  <Application>Microsoft Office PowerPoint</Application>
  <PresentationFormat>Presentación en pantalla (4:3)</PresentationFormat>
  <Paragraphs>206</Paragraphs>
  <Slides>53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53</vt:i4>
      </vt:variant>
    </vt:vector>
  </HeadingPairs>
  <TitlesOfParts>
    <vt:vector size="54" baseType="lpstr">
      <vt:lpstr>Diseño predeterminado</vt:lpstr>
      <vt:lpstr>Unha biblioteca adaptada a centros específicos</vt:lpstr>
      <vt:lpstr>Centros específicos: </vt:lpstr>
      <vt:lpstr>Centros  específicos</vt:lpstr>
      <vt:lpstr>Centros  específicos</vt:lpstr>
      <vt:lpstr>Centros  específicos</vt:lpstr>
      <vt:lpstr>Centros  específicos</vt:lpstr>
      <vt:lpstr>Centros  específicos</vt:lpstr>
      <vt:lpstr>Centros  específicos</vt:lpstr>
      <vt:lpstr>Centros integrados</vt:lpstr>
      <vt:lpstr>Presentación de PowerPoint</vt:lpstr>
      <vt:lpstr>Presentación de PowerPoint</vt:lpstr>
      <vt:lpstr>Centros integrados:  CIFP Ferrolterra</vt:lpstr>
      <vt:lpstr>O noso centro</vt:lpstr>
      <vt:lpstr>Presentación de PowerPoint</vt:lpstr>
      <vt:lpstr>Presentación de PowerPoint</vt:lpstr>
      <vt:lpstr>A nosa biblioteca</vt:lpstr>
      <vt:lpstr>A nosa biblioteca</vt:lpstr>
      <vt:lpstr>A nosa biblioteca</vt:lpstr>
      <vt:lpstr>A nosa biblioteca</vt:lpstr>
      <vt:lpstr>A nosa biblioteca</vt:lpstr>
      <vt:lpstr>A nosa biblioteca</vt:lpstr>
      <vt:lpstr>A nosa biblioteca</vt:lpstr>
      <vt:lpstr>A nosa biblioteca</vt:lpstr>
      <vt:lpstr>Actividade da biblioteca nun centro de ensino</vt:lpstr>
      <vt:lpstr>IES Marqués de Suanzes / IES Ferrolterra</vt:lpstr>
      <vt:lpstr>Biblioteca do IES  Ferrolterra</vt:lpstr>
      <vt:lpstr>Biblioteca do IES  Ferrolterra</vt:lpstr>
      <vt:lpstr>Biblioteca do IES  Ferrolterra</vt:lpstr>
      <vt:lpstr>Biblioteca do IES  Ferrolterra</vt:lpstr>
      <vt:lpstr>Biblioteca do IES  Ferrolterra</vt:lpstr>
      <vt:lpstr>Biblioteca do IES  Ferrolterra</vt:lpstr>
      <vt:lpstr>Biblioteca do IES  Ferrolterra</vt:lpstr>
      <vt:lpstr>Biblioteca do IES  Ferrolterra</vt:lpstr>
      <vt:lpstr>Biblioteca do IES  Ferrolterra</vt:lpstr>
      <vt:lpstr>Biblioteca do IES  Ferrolterra</vt:lpstr>
      <vt:lpstr>Biblioteca do IES  Ferrolterra</vt:lpstr>
      <vt:lpstr>CIFP Ferrolterra</vt:lpstr>
      <vt:lpstr>Biblioteca do CIFP Ferrolterra</vt:lpstr>
      <vt:lpstr>Biblioteca do IES  Ferrolterra</vt:lpstr>
      <vt:lpstr>Biblioteca do CIFP Ferrolterra</vt:lpstr>
      <vt:lpstr>Biblioteca do CIFP Ferrolterra</vt:lpstr>
      <vt:lpstr>Biblioteca do CIFP Ferrolterra</vt:lpstr>
      <vt:lpstr>Biblioteca do CIFP Ferrolterra</vt:lpstr>
      <vt:lpstr>Biblioteca do CIFP Ferrolterra</vt:lpstr>
      <vt:lpstr>Biblioteca do CIFP Ferrolterra</vt:lpstr>
      <vt:lpstr>Biblioteca do CIFP Ferrolterra</vt:lpstr>
      <vt:lpstr>Biblioteca do CIFP Ferrolterra</vt:lpstr>
      <vt:lpstr>Biblioteca do CIFP Ferrolterra</vt:lpstr>
      <vt:lpstr>Biblioteca do CIFP Ferrolterra</vt:lpstr>
      <vt:lpstr>Centros  específicos</vt:lpstr>
      <vt:lpstr>Centros  específicos</vt:lpstr>
      <vt:lpstr>Centros  específicos</vt:lpstr>
      <vt:lpstr>Centros  específicos</vt:lpstr>
    </vt:vector>
  </TitlesOfParts>
  <Company>Toshiba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Mariajose</dc:creator>
  <cp:lastModifiedBy>Mandamáis</cp:lastModifiedBy>
  <cp:revision>710</cp:revision>
  <dcterms:created xsi:type="dcterms:W3CDTF">2010-05-23T14:28:12Z</dcterms:created>
  <dcterms:modified xsi:type="dcterms:W3CDTF">2015-03-13T00:08:54Z</dcterms:modified>
</cp:coreProperties>
</file>