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42"/>
  </p:notesMasterIdLst>
  <p:sldIdLst>
    <p:sldId id="257" r:id="rId2"/>
    <p:sldId id="260" r:id="rId3"/>
    <p:sldId id="259" r:id="rId4"/>
    <p:sldId id="293" r:id="rId5"/>
    <p:sldId id="258" r:id="rId6"/>
    <p:sldId id="323" r:id="rId7"/>
    <p:sldId id="271" r:id="rId8"/>
    <p:sldId id="277" r:id="rId9"/>
    <p:sldId id="279" r:id="rId10"/>
    <p:sldId id="281" r:id="rId11"/>
    <p:sldId id="284" r:id="rId12"/>
    <p:sldId id="286" r:id="rId13"/>
    <p:sldId id="325" r:id="rId14"/>
    <p:sldId id="317" r:id="rId15"/>
    <p:sldId id="319" r:id="rId16"/>
    <p:sldId id="313" r:id="rId17"/>
    <p:sldId id="326" r:id="rId18"/>
    <p:sldId id="276" r:id="rId19"/>
    <p:sldId id="280" r:id="rId20"/>
    <p:sldId id="282" r:id="rId21"/>
    <p:sldId id="309" r:id="rId22"/>
    <p:sldId id="295" r:id="rId23"/>
    <p:sldId id="312" r:id="rId24"/>
    <p:sldId id="332" r:id="rId25"/>
    <p:sldId id="296" r:id="rId26"/>
    <p:sldId id="266" r:id="rId27"/>
    <p:sldId id="267" r:id="rId28"/>
    <p:sldId id="270" r:id="rId29"/>
    <p:sldId id="275" r:id="rId30"/>
    <p:sldId id="327" r:id="rId31"/>
    <p:sldId id="304" r:id="rId32"/>
    <p:sldId id="333" r:id="rId33"/>
    <p:sldId id="311" r:id="rId34"/>
    <p:sldId id="337" r:id="rId35"/>
    <p:sldId id="322" r:id="rId36"/>
    <p:sldId id="321" r:id="rId37"/>
    <p:sldId id="338" r:id="rId38"/>
    <p:sldId id="289" r:id="rId39"/>
    <p:sldId id="334" r:id="rId40"/>
    <p:sldId id="336" r:id="rId4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8686"/>
    <a:srgbClr val="99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5430" autoAdjust="0"/>
  </p:normalViewPr>
  <p:slideViewPr>
    <p:cSldViewPr>
      <p:cViewPr varScale="1">
        <p:scale>
          <a:sx n="91" d="100"/>
          <a:sy n="91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BF8A1-0F07-4080-993E-45499A9623C6}" type="datetimeFigureOut">
              <a:rPr lang="es-ES" smtClean="0"/>
              <a:pPr/>
              <a:t>27/10/2010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05819-179E-44F5-A36B-74B987703D8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acmeiga.rbgalicia.org/DetalleRexistro.aspx?CodigoBiblioteca=PED034&amp;Rexistro=8826&amp;Formato=Etiquetas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40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As carencias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realización de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traballos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de investigación, búsqueda, selección e presentación da información e o 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uso das novas </a:t>
            </a:r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tecnoloxías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 precisan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unha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resposta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. A biblioteca debe ser o instrumento global e integrador que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axude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 subsanar estas deficiencias.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1200" b="1" dirty="0" smtClean="0">
                <a:latin typeface="Arial" pitchFamily="34" charset="0"/>
                <a:cs typeface="Arial" pitchFamily="34" charset="0"/>
              </a:rPr>
              <a:t>Rafael Pillado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  fundador de CC.OO. de Galicia, estivo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tamén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no centro para recordar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aqueles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anos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baixo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o punto de vista sindical;  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foi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detido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en diversas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ocasións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 procesado no "</a:t>
            </a:r>
            <a:r>
              <a:rPr lang="es-ES" sz="1200" dirty="0" err="1" smtClean="0">
                <a:latin typeface="Arial" pitchFamily="34" charset="0"/>
                <a:cs typeface="Arial" pitchFamily="34" charset="0"/>
                <a:hlinkClick r:id="rId3"/>
              </a:rPr>
              <a:t>Xuízo</a:t>
            </a:r>
            <a:r>
              <a:rPr lang="es-ES" sz="1200" dirty="0" smtClean="0">
                <a:latin typeface="Arial" pitchFamily="34" charset="0"/>
                <a:cs typeface="Arial" pitchFamily="34" charset="0"/>
                <a:hlinkClick r:id="rId3"/>
              </a:rPr>
              <a:t> dos 23"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en 1972.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21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35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5819-179E-44F5-A36B-74B987703D80}" type="slidenum">
              <a:rPr lang="es-ES" smtClean="0"/>
              <a:pPr/>
              <a:t>39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F9AB-8E1B-4A6D-9B50-021766A18F05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B9E1-D641-4BF8-BF12-3C0315E9116E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191AE-1588-457E-8BCD-7101081B9CED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B994D-C040-4AF0-90C6-A9E5D57FA29F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61D9-3DBE-43AD-93E4-CDF6A35EF4B8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B3FF-7A5D-4CEC-8DAB-9B848453E730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05D5-47F4-480B-932A-E4D2B8FD2016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86F76-9D3B-4F83-959A-4285DED9AE4A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53E6-E915-4729-881F-E5CAF104D7F1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9918F-8C15-4B75-A1B5-B3AF11DAD0A6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37B-2F8D-430B-9F8C-CF3E7932F74A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C8050-03D7-46AE-B7AF-75749063D312}" type="datetime1">
              <a:rPr lang="es-ES" smtClean="0"/>
              <a:pPr/>
              <a:t>27/10/2010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50FF2-FCA9-4237-9E2D-73692012BB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gastronomiasanxenxo.pbworks.com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mariagolan.pbwiki.com/La-publicidad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gastronomiasanxenxo.pbworks.com/f/Proposta+bibliogr%C3%A1fica.pd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_FYU9MSAAcU8/S-7U9lMx_QI/AAAAAAAABGo/CUp6cnS31ME/s1600/IMG_3320.JPG" TargetMode="External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://3.bp.blogspot.com/_FYU9MSAAcU8/S-7pQC-G0OI/AAAAAAAABHI/OqozkA4dw10/s1600/IMG_3336.JPG" TargetMode="Externa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hyperlink" Target="http://gastronomiasanxenxo.pbworks.com/f/ALFIN+prox+interdisciplinar.pdf" TargetMode="Externa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contoscompartidos.pbworks.com/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contoscompartidos.pbworks.com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_R4wRi79nzPk/TBkCytCJrMI/AAAAAAAACGE/gDPxmhyzTkM/s1600/Certame+Literario+IES+de+Sanxenxo+2010+-+01+-+Libro+da+anterior+edici%C3%B3n+e+rosa.JPG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iessanxenxo.pbworks.com/Enquisas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3.bp.blogspot.com/_FYU9MSAAcU8/TCp0RCKmjnI/AAAAAAAABJA/ZocmLQHY_MM/s1600/estat%C3%ADstica+2.jpg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bliotecaescolar.info/actividades/indice.htm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 rot="183582">
            <a:off x="1257269" y="3773592"/>
            <a:ext cx="3969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Ler</a:t>
            </a:r>
            <a:r>
              <a:rPr lang="es-E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para </a:t>
            </a:r>
            <a:r>
              <a:rPr lang="es-E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medrar </a:t>
            </a:r>
            <a:r>
              <a:rPr lang="es-ES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autonomamente</a:t>
            </a:r>
            <a:endParaRPr lang="es-ES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8" descr="logo prueba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836712"/>
            <a:ext cx="21177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 rot="15549250">
            <a:off x="4760250" y="3059497"/>
            <a:ext cx="33908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Biblioteca IES </a:t>
            </a:r>
            <a:r>
              <a:rPr lang="es-ES" sz="2000" dirty="0" err="1" smtClean="0">
                <a:latin typeface="Arial" pitchFamily="34" charset="0"/>
                <a:cs typeface="Arial" pitchFamily="34" charset="0"/>
              </a:rPr>
              <a:t>Sanxenxo</a:t>
            </a: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 rot="183582">
            <a:off x="1648777" y="3609844"/>
            <a:ext cx="41101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>
              <a:solidFill>
                <a:srgbClr val="FF3300"/>
              </a:solidFill>
              <a:latin typeface="Vrinda" pitchFamily="2" charset="0"/>
            </a:endParaRPr>
          </a:p>
          <a:p>
            <a:endParaRPr lang="es-ES" dirty="0" smtClean="0">
              <a:solidFill>
                <a:srgbClr val="FF3300"/>
              </a:solidFill>
              <a:latin typeface="Vrinda" pitchFamily="2" charset="0"/>
            </a:endParaRPr>
          </a:p>
          <a:p>
            <a:endParaRPr lang="es-ES" dirty="0" smtClean="0">
              <a:solidFill>
                <a:srgbClr val="FF3300"/>
              </a:solidFill>
              <a:latin typeface="Vrinda" pitchFamily="2" charset="0"/>
            </a:endParaRPr>
          </a:p>
          <a:p>
            <a:r>
              <a:rPr lang="es-ES" dirty="0" err="1" smtClean="0">
                <a:latin typeface="Arial" pitchFamily="34" charset="0"/>
                <a:cs typeface="Arial" pitchFamily="34" charset="0"/>
              </a:rPr>
              <a:t>Ler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para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medra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r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autonomamente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907704" y="486916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err="1" smtClean="0">
                <a:latin typeface="Arial" pitchFamily="34" charset="0"/>
                <a:cs typeface="Arial" pitchFamily="34" charset="0"/>
              </a:rPr>
              <a:t>Ler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para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medrar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autonomamente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n 7" descr="IES Sanxenx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764704"/>
            <a:ext cx="375457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6012160" y="5157192"/>
            <a:ext cx="271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i="1" dirty="0" smtClean="0">
                <a:latin typeface="Arial" pitchFamily="34" charset="0"/>
                <a:cs typeface="Arial" pitchFamily="34" charset="0"/>
              </a:rPr>
              <a:t>              Medrei </a:t>
            </a:r>
            <a:r>
              <a:rPr lang="it-IT" sz="1200" i="1" dirty="0" smtClean="0">
                <a:latin typeface="Arial" pitchFamily="34" charset="0"/>
                <a:cs typeface="Arial" pitchFamily="34" charset="0"/>
              </a:rPr>
              <a:t>bicando libros e pan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it-IT" sz="1200" dirty="0" smtClean="0">
                <a:latin typeface="Arial" pitchFamily="34" charset="0"/>
                <a:cs typeface="Arial" pitchFamily="34" charset="0"/>
              </a:rPr>
              <a:t>                                                                         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                Salman 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Rushdie</a:t>
            </a:r>
            <a:endParaRPr lang="it-IT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142875" y="-187246"/>
            <a:ext cx="378618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r>
              <a:rPr lang="es-ES" sz="12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2.2.1. Facilitar </a:t>
            </a:r>
            <a:r>
              <a:rPr lang="es-ES" sz="1200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materiais</a:t>
            </a:r>
            <a:r>
              <a:rPr lang="es-ES" sz="12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 formar usuarios (educación documental</a:t>
            </a:r>
            <a:r>
              <a:rPr lang="es-ES" sz="1200" i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</a:p>
          <a:p>
            <a:pPr algn="just"/>
            <a:endParaRPr lang="es-ES" sz="1200" i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Algunhas</a:t>
            </a:r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concrecións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algn="just" eaLnBrk="0" hangingPunct="0"/>
            <a:endParaRPr lang="es-ES" sz="1200" dirty="0"/>
          </a:p>
          <a:p>
            <a:pPr algn="just" eaLnBrk="0" hangingPunct="0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Actividades </a:t>
            </a:r>
            <a:r>
              <a:rPr lang="es-E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 </a:t>
            </a:r>
            <a:r>
              <a:rPr lang="es-ES" sz="1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espazo</a:t>
            </a:r>
            <a:r>
              <a:rPr lang="es-E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 </a:t>
            </a:r>
            <a:r>
              <a:rPr lang="es-E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</a:t>
            </a:r>
            <a:endParaRPr lang="es-E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 eaLnBrk="0" hangingPunct="0"/>
            <a:endParaRPr lang="es-E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0" hangingPunct="0">
              <a:buFont typeface="Arial" charset="0"/>
              <a:buChar char="•"/>
            </a:pPr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Coñecemento</a:t>
            </a:r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 CDU</a:t>
            </a:r>
          </a:p>
          <a:p>
            <a:pPr lvl="1" algn="just" eaLnBrk="0" hangingPunct="0">
              <a:buFont typeface="Arial" pitchFamily="34" charset="0"/>
              <a:buChar char="•"/>
            </a:pPr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Distribución </a:t>
            </a:r>
            <a:r>
              <a:rPr lang="es-E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 organización do </a:t>
            </a:r>
            <a:r>
              <a:rPr lang="es-ES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espazo</a:t>
            </a:r>
            <a:endParaRPr lang="es-E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0" hangingPunct="0">
              <a:buFont typeface="Arial" pitchFamily="34" charset="0"/>
              <a:buChar char="•"/>
            </a:pPr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Búsqueda </a:t>
            </a:r>
            <a:r>
              <a:rPr lang="es-E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información.</a:t>
            </a:r>
          </a:p>
          <a:p>
            <a:pPr algn="just" eaLnBrk="0" hangingPunct="0"/>
            <a:endParaRPr lang="es-ES" sz="1200" dirty="0">
              <a:latin typeface="Arial" pitchFamily="34" charset="0"/>
              <a:cs typeface="Arial" pitchFamily="34" charset="0"/>
            </a:endParaRPr>
          </a:p>
          <a:p>
            <a:pPr algn="just" eaLnBrk="0" hangingPunct="0"/>
            <a:endParaRPr lang="es-ES" sz="1200" dirty="0">
              <a:latin typeface="Arial" pitchFamily="34" charset="0"/>
              <a:cs typeface="Arial" pitchFamily="34" charset="0"/>
            </a:endParaRPr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sz="1200" dirty="0"/>
          </a:p>
          <a:p>
            <a:pPr algn="just" eaLnBrk="0" hangingPunct="0"/>
            <a:endParaRPr lang="es-ES" dirty="0"/>
          </a:p>
        </p:txBody>
      </p:sp>
      <p:pic>
        <p:nvPicPr>
          <p:cNvPr id="8195" name="Picture 2" descr="F:\FU0910\FU10\DSCN2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0" y="500063"/>
            <a:ext cx="4071938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 descr="F:\FU0910\FU10\DSCN27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730234">
            <a:off x="4430649" y="3052605"/>
            <a:ext cx="4286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4" descr="F:\FU0910\FU10\DSCN27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56992"/>
            <a:ext cx="435711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785813" y="-80503"/>
            <a:ext cx="764381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s-ES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es-ES" sz="16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Obradoiro</a:t>
            </a:r>
            <a:r>
              <a:rPr lang="es-ES" sz="16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de formación de usuarios </a:t>
            </a:r>
            <a:r>
              <a:rPr lang="es-ES" sz="16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lang="es-ES" sz="16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Biblioteca Municipal</a:t>
            </a:r>
            <a:r>
              <a:rPr lang="es-ES" sz="1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eaLnBrk="0" hangingPunct="0"/>
            <a:r>
              <a:rPr lang="es-ES" sz="1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eaLnBrk="0" hangingPunct="0">
              <a:buFont typeface="Arial" charset="0"/>
              <a:buChar char="•"/>
            </a:pPr>
            <a:r>
              <a:rPr lang="es-ES" sz="1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Programa “</a:t>
            </a:r>
            <a:r>
              <a:rPr lang="es-ES" sz="14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Coñece</a:t>
            </a: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a </a:t>
            </a:r>
            <a:r>
              <a:rPr lang="es-ES" sz="14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túa</a:t>
            </a: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biblioteca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”</a:t>
            </a:r>
            <a:endParaRPr lang="es-ES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Alumnado de 1ºciclo ESO </a:t>
            </a:r>
          </a:p>
          <a:p>
            <a:pPr eaLnBrk="0" hangingPunct="0">
              <a:buFont typeface="Arial" charset="0"/>
              <a:buChar char="•"/>
            </a:pPr>
            <a:endParaRPr lang="es-ES" sz="1200" dirty="0">
              <a:ea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endParaRPr lang="es-ES" sz="1200" dirty="0">
              <a:ea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Xogos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de pistas</a:t>
            </a:r>
            <a:r>
              <a:rPr lang="es-E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lvl="2" eaLnBrk="0" hangingPunct="0">
              <a:buFont typeface="Arial" charset="0"/>
              <a:buChar char="•"/>
            </a:pPr>
            <a:endParaRPr lang="es-ES" sz="1200" dirty="0">
              <a:ea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endParaRPr lang="es-ES" sz="1200" dirty="0">
              <a:ea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endParaRPr lang="es-ES" sz="1200" dirty="0">
              <a:ea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endParaRPr lang="es-ES" sz="1200" dirty="0">
              <a:ea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endParaRPr lang="es-ES" sz="1200" dirty="0">
              <a:ea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endParaRPr lang="es-ES" sz="1200" dirty="0">
              <a:ea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endParaRPr lang="es-ES" sz="900" dirty="0">
              <a:ea typeface="Times New Roman" pitchFamily="18" charset="0"/>
            </a:endParaRPr>
          </a:p>
          <a:p>
            <a:pPr eaLnBrk="0" hangingPunct="0"/>
            <a:endParaRPr lang="es-ES" sz="900" dirty="0">
              <a:ea typeface="Times New Roman" pitchFamily="18" charset="0"/>
            </a:endParaRPr>
          </a:p>
          <a:p>
            <a:pPr eaLnBrk="0" hangingPunct="0"/>
            <a:endParaRPr lang="es-ES" sz="900" dirty="0">
              <a:ea typeface="Times New Roman" pitchFamily="18" charset="0"/>
            </a:endParaRPr>
          </a:p>
          <a:p>
            <a:pPr eaLnBrk="0" hangingPunct="0"/>
            <a:endParaRPr lang="es-ES" sz="900" dirty="0">
              <a:ea typeface="Times New Roman" pitchFamily="18" charset="0"/>
            </a:endParaRPr>
          </a:p>
          <a:p>
            <a:pPr eaLnBrk="0" hangingPunct="0"/>
            <a:endParaRPr lang="es-ES" sz="900" dirty="0">
              <a:ea typeface="Times New Roman" pitchFamily="18" charset="0"/>
            </a:endParaRPr>
          </a:p>
          <a:p>
            <a:pPr eaLnBrk="0" hangingPunct="0"/>
            <a:endParaRPr lang="es-ES" sz="900" dirty="0">
              <a:ea typeface="Times New Roman" pitchFamily="18" charset="0"/>
            </a:endParaRPr>
          </a:p>
          <a:p>
            <a:pPr eaLnBrk="0" hangingPunct="0"/>
            <a:endParaRPr lang="es-ES" dirty="0">
              <a:ea typeface="Times New Roman" pitchFamily="18" charset="0"/>
            </a:endParaRPr>
          </a:p>
        </p:txBody>
      </p:sp>
      <p:pic>
        <p:nvPicPr>
          <p:cNvPr id="175105" name="Picture 1" descr="C:\Users\Ricardo de la Torre\Pictures\ABRIL2009\DSCN1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84687">
            <a:off x="4663957" y="1999823"/>
            <a:ext cx="3946259" cy="2959694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899592" y="404664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2.2.1. Facilitar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materiais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 formar usuarios (educación documental</a:t>
            </a:r>
            <a:r>
              <a:rPr lang="es-ES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</a:p>
          <a:p>
            <a:pPr algn="just"/>
            <a:endParaRPr lang="es-ES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Algunhas</a:t>
            </a:r>
            <a:r>
              <a:rPr lang="es-E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concrecións</a:t>
            </a:r>
            <a:r>
              <a:rPr lang="es-E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860032" y="5013176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Programa </a:t>
            </a: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escoita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Música clásica  nos recreos</a:t>
            </a:r>
          </a:p>
          <a:p>
            <a:endParaRPr lang="es-ES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Exposición  das </a:t>
            </a: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novidades</a:t>
            </a:r>
            <a:endParaRPr lang="es-ES" sz="16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6 Imagen" descr="C:\Users\Ricardo de la Torre\Desktop\Encontros Stgo\BE 09-10\Efemérides\24O\DSCN25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573016"/>
            <a:ext cx="3528392" cy="2439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467545" y="630751"/>
            <a:ext cx="7416823" cy="626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609600" algn="l"/>
              </a:tabLst>
            </a:pPr>
            <a:endParaRPr lang="es-E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2.2.2. Dinamizar e integrar a BE no currículo e a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contribución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ao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desenvolvemento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das     </a:t>
            </a: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         competencias básicas</a:t>
            </a:r>
          </a:p>
          <a:p>
            <a:pPr marL="0" lvl="2">
              <a:tabLst>
                <a:tab pos="609600" algn="l"/>
              </a:tabLst>
            </a:pPr>
            <a:endParaRPr lang="es-ES" sz="14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2">
              <a:buFont typeface="Wingdings" pitchFamily="2" charset="2"/>
              <a:buChar char="Ø"/>
              <a:tabLst>
                <a:tab pos="609600" algn="l"/>
              </a:tabLst>
            </a:pPr>
            <a:r>
              <a:rPr lang="es-ES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Aplicar a búsqueda de información a un </a:t>
            </a:r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traballo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Proxecto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documental de materia e de centro</a:t>
            </a:r>
          </a:p>
          <a:p>
            <a:pPr eaLnBrk="0" hangingPunct="0">
              <a:tabLst>
                <a:tab pos="609600" algn="l"/>
              </a:tabLst>
            </a:pPr>
            <a:endParaRPr lang="es-ES" sz="1200" u="sng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tabLst>
                <a:tab pos="609600" algn="l"/>
              </a:tabLst>
            </a:pPr>
            <a:endParaRPr lang="es-ES" sz="1200" u="sng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r>
              <a:rPr lang="es-ES" sz="14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Curso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2008-09. </a:t>
            </a:r>
            <a:r>
              <a:rPr lang="es-ES" sz="14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P</a:t>
            </a:r>
            <a:r>
              <a:rPr lang="es-ES" sz="1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roxecto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sobre gastronomía</a:t>
            </a:r>
            <a:endParaRPr lang="es-ES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r>
              <a:rPr lang="es-ES" sz="1400" u="sng" dirty="0">
                <a:latin typeface="Arial" pitchFamily="34" charset="0"/>
                <a:ea typeface="Times New Roman" pitchFamily="18" charset="0"/>
                <a:cs typeface="Arial" pitchFamily="34" charset="0"/>
              </a:rPr>
              <a:t>Coordinación</a:t>
            </a: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Plan </a:t>
            </a: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 </a:t>
            </a:r>
            <a:r>
              <a:rPr lang="es-ES" sz="14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Mellora</a:t>
            </a: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da </a:t>
            </a:r>
            <a:r>
              <a:rPr lang="es-ES" sz="1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Calidade</a:t>
            </a:r>
            <a:endParaRPr lang="es-ES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s-ES" sz="1400" u="sng" dirty="0">
                <a:latin typeface="Arial" pitchFamily="34" charset="0"/>
                <a:ea typeface="Times New Roman" pitchFamily="18" charset="0"/>
                <a:cs typeface="Arial" pitchFamily="34" charset="0"/>
              </a:rPr>
              <a:t>Exposición</a:t>
            </a: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Semana 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cultural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ES" sz="1400" u="sng" dirty="0" err="1" smtClean="0">
                <a:latin typeface="Arial" pitchFamily="34" charset="0"/>
                <a:cs typeface="Arial" pitchFamily="34" charset="0"/>
              </a:rPr>
              <a:t>Páxina</a:t>
            </a:r>
            <a:r>
              <a:rPr lang="es-ES" sz="1400" u="sng" dirty="0" smtClean="0">
                <a:latin typeface="Arial" pitchFamily="34" charset="0"/>
                <a:cs typeface="Arial" pitchFamily="34" charset="0"/>
              </a:rPr>
              <a:t> web: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s-ES" sz="1400" dirty="0" smtClean="0">
                <a:latin typeface="Arial" pitchFamily="34" charset="0"/>
                <a:cs typeface="Arial" pitchFamily="34" charset="0"/>
                <a:hlinkClick r:id="rId2"/>
              </a:rPr>
              <a:t>http://gastronomiasanxenxo.pbworks.com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ES" sz="1400" u="sng" dirty="0" err="1" smtClean="0">
                <a:latin typeface="Arial" pitchFamily="34" charset="0"/>
                <a:cs typeface="Arial" pitchFamily="34" charset="0"/>
              </a:rPr>
              <a:t>Finalidade</a:t>
            </a:r>
            <a:r>
              <a:rPr lang="es-ES" sz="1400" u="sng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integrar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os distintos tipos de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coñecemento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abordalos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en toda a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complexidade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evitando esquemas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tradicionais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que consideran as distintas disciplinas como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corpos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teóricos segmentados 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aillados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Estruturar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os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contidos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aprendizaxe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en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proxectos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concretos e en función da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realidade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máis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próxima do alumnado, é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dicir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tendo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en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conta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os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seus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contextos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sociais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culturais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endParaRPr lang="es-ES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s-ES" sz="1400" dirty="0">
              <a:latin typeface="Arial" pitchFamily="34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endParaRPr lang="es-ES" sz="1200" dirty="0"/>
          </a:p>
          <a:p>
            <a:pPr eaLnBrk="0" hangingPunct="0">
              <a:tabLst>
                <a:tab pos="609600" algn="l"/>
              </a:tabLst>
            </a:pPr>
            <a:endParaRPr lang="es-ES" sz="1200" dirty="0"/>
          </a:p>
          <a:p>
            <a:pPr eaLnBrk="0" hangingPunct="0">
              <a:tabLst>
                <a:tab pos="609600" algn="l"/>
              </a:tabLst>
            </a:pPr>
            <a:endParaRPr lang="es-ES" sz="900" dirty="0"/>
          </a:p>
          <a:p>
            <a:pPr eaLnBrk="0" hangingPunct="0">
              <a:tabLst>
                <a:tab pos="609600" algn="l"/>
              </a:tabLst>
            </a:pPr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539552" y="620688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2.2. </a:t>
            </a: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actuacións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máis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significativas levadas a cabo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395536" y="612845"/>
            <a:ext cx="835292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Liñas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traballo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Historia da alimentación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Publicidade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 consumo responsable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A gastronomía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arte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       </a:t>
            </a:r>
            <a:endParaRPr lang="es-ES" sz="1200" b="1" u="sng" dirty="0" smtClean="0">
              <a:latin typeface="Arial" pitchFamily="34" charset="0"/>
              <a:cs typeface="Arial" pitchFamily="34" charset="0"/>
            </a:endParaRP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Equipos de </a:t>
            </a:r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traballo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A gastronomía nos medios de comunicación (prensa)(1º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A gastronomía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literatura 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3º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  <a:hlinkClick r:id="rId2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Publicidade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de alimentos (2º e 4º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A gastronomía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arte (2º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Música e comida (2º e 4º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Historia da alimentación (1º e 2º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Recetario (1º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Cine e gastronomía (1º, 2º, 3º, 4º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Actividade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Física e Nutrición (1º, 2º, 3º,4º)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Concursos (1º, 2º, 3º e 4º ESO)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Biblioteca 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proxecto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lector</a:t>
            </a:r>
          </a:p>
          <a:p>
            <a:pPr>
              <a:buFont typeface="Arial" pitchFamily="34" charset="0"/>
              <a:buChar char="•"/>
            </a:pPr>
            <a:endParaRPr lang="es-ES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68961" name="Picture 1" descr="C:\Users\Ricardo de la Torre\Pictures\ABRIL2009\DSCN1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764704"/>
            <a:ext cx="3744416" cy="2808312"/>
          </a:xfrm>
          <a:prstGeom prst="rect">
            <a:avLst/>
          </a:prstGeom>
          <a:noFill/>
        </p:spPr>
      </p:pic>
      <p:pic>
        <p:nvPicPr>
          <p:cNvPr id="5" name="Picture 2" descr="C:\Users\Ricardo de la Torre\Pictures\ABRIL2009\DSCN15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4161" y="3592992"/>
            <a:ext cx="2034303" cy="2716328"/>
          </a:xfrm>
          <a:prstGeom prst="rect">
            <a:avLst/>
          </a:prstGeom>
          <a:noFill/>
        </p:spPr>
      </p:pic>
      <p:pic>
        <p:nvPicPr>
          <p:cNvPr id="6" name="Picture 3" descr="C:\Users\Ricardo de la Torre\Pictures\ABRIL2009\DSCN15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861048"/>
            <a:ext cx="3264363" cy="2448272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 rot="10800000" flipV="1">
            <a:off x="395536" y="-15388"/>
            <a:ext cx="45365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Aplicar a búsqueda de información a un </a:t>
            </a:r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traballo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Proxecto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documental de materia e de centro</a:t>
            </a:r>
            <a:endParaRPr lang="es-ES" sz="1400" dirty="0"/>
          </a:p>
        </p:txBody>
      </p:sp>
      <p:sp>
        <p:nvSpPr>
          <p:cNvPr id="8" name="7 Rectángulo"/>
          <p:cNvSpPr/>
          <p:nvPr/>
        </p:nvSpPr>
        <p:spPr>
          <a:xfrm>
            <a:off x="467544" y="260648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tabLst>
                <a:tab pos="609600" algn="l"/>
              </a:tabLst>
            </a:pPr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2.2.2. Dinamizar e integrar a BE no currículo e a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contribución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ao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desenvolvemento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das     </a:t>
            </a: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         competencias básicas</a:t>
            </a:r>
          </a:p>
          <a:p>
            <a:pPr marL="0" lvl="2">
              <a:tabLst>
                <a:tab pos="609600" algn="l"/>
              </a:tabLst>
            </a:pPr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endParaRPr lang="es-ES" sz="20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539552" y="476672"/>
            <a:ext cx="79928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buFontTx/>
              <a:buChar char="•"/>
              <a:tabLst>
                <a:tab pos="609600" algn="l"/>
              </a:tabLst>
            </a:pPr>
            <a:endParaRPr lang="es-ES" sz="1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hangingPunct="0">
              <a:lnSpc>
                <a:spcPct val="150000"/>
              </a:lnSpc>
              <a:buFontTx/>
              <a:buChar char="•"/>
              <a:tabLst>
                <a:tab pos="609600" algn="l"/>
              </a:tabLst>
            </a:pPr>
            <a:endParaRPr lang="es-ES" sz="1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hangingPunct="0">
              <a:lnSpc>
                <a:spcPct val="150000"/>
              </a:lnSpc>
              <a:buFont typeface="Wingdings" pitchFamily="2" charset="2"/>
              <a:buChar char="Ø"/>
              <a:tabLst>
                <a:tab pos="609600" algn="l"/>
              </a:tabLst>
            </a:pP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Aplicar a búsqueda de información a un </a:t>
            </a:r>
            <a:r>
              <a:rPr lang="es-ES" sz="12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traballo</a:t>
            </a: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S" sz="12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Proxecto</a:t>
            </a: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documental de materia e de centro</a:t>
            </a:r>
            <a:endParaRPr lang="es-ES" sz="1200" b="1" dirty="0" smtClean="0">
              <a:latin typeface="Arial" pitchFamily="34" charset="0"/>
              <a:cs typeface="Arial" pitchFamily="34" charset="0"/>
            </a:endParaRPr>
          </a:p>
          <a:p>
            <a:pPr algn="just" eaLnBrk="0" hangingPunct="0">
              <a:lnSpc>
                <a:spcPct val="150000"/>
              </a:lnSpc>
              <a:buFont typeface="Wingdings" pitchFamily="2" charset="2"/>
              <a:buChar char="Ø"/>
              <a:tabLst>
                <a:tab pos="609600" algn="l"/>
              </a:tabLst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A implicación da biblioteca no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proxecto</a:t>
            </a:r>
            <a:endParaRPr lang="es-ES" sz="1200" b="1" dirty="0" smtClean="0"/>
          </a:p>
          <a:p>
            <a:pPr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u="sng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Obxectivos</a:t>
            </a:r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Aplicar os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coñecementos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da búsqueda de información a un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traballo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interrelacionalo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coa competencia en TIC. </a:t>
            </a: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Proporcionar guías para a elaboración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dun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traballo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de investigación</a:t>
            </a: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Facilitar e seleccionar a bibliografía existente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Biblioteca sobre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publicidade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 gastronomía</a:t>
            </a: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Presentar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unha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proposta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bibliográfica comentada para a adquisición de fondos relacionados temáticamente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proxecto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Expoñer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os documentos</a:t>
            </a:r>
          </a:p>
          <a:p>
            <a:pPr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Material utilizado:</a:t>
            </a:r>
            <a:endParaRPr lang="es-ES" sz="1200" u="sng" dirty="0" smtClean="0">
              <a:latin typeface="Arial" pitchFamily="34" charset="0"/>
              <a:cs typeface="Arial" pitchFamily="34" charset="0"/>
              <a:hlinkClick r:id="rId2" action="ppaction://hlinkfile"/>
            </a:endParaRP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Guías</a:t>
            </a: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</a:t>
            </a: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Gloria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Durban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Raúl Martínez,  </a:t>
            </a: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Es de libro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… </a:t>
            </a:r>
            <a:endParaRPr lang="es-ES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ecursos didácticos:</a:t>
            </a: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 Prensa escrita e </a:t>
            </a:r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dixital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 través do programa </a:t>
            </a:r>
          </a:p>
          <a:p>
            <a:pPr lvl="1" algn="just" eaLnBrk="0" hangingPunct="0">
              <a:lnSpc>
                <a:spcPct val="150000"/>
              </a:lnSpc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“Prensa escuela”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As distintas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fontes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de información en distintos soportes </a:t>
            </a:r>
          </a:p>
          <a:p>
            <a:pPr lvl="1" algn="just" eaLnBrk="0" hangingPunct="0">
              <a:lnSpc>
                <a:spcPct val="150000"/>
              </a:lnSpc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e formatos</a:t>
            </a:r>
          </a:p>
          <a:p>
            <a:pPr lvl="1" algn="just" ea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609600" algn="l"/>
              </a:tabLst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Blogs e wikis</a:t>
            </a:r>
          </a:p>
          <a:p>
            <a:endParaRPr lang="es-ES" dirty="0"/>
          </a:p>
        </p:txBody>
      </p:sp>
      <p:pic>
        <p:nvPicPr>
          <p:cNvPr id="7" name="Picture 1" descr="C:\Users\Ricardo de la Torre\Pictures\varios maio09\DSCN16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6069" y="3356992"/>
            <a:ext cx="3552395" cy="266429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899592" y="404664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2.2.2. Dinamizar e integrar a BE no currículo e a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contribución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ao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desenvolvemento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       </a:t>
            </a: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         das competencias básicas</a:t>
            </a:r>
            <a:endParaRPr lang="es-ES" sz="20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467544" y="476672"/>
            <a:ext cx="7992888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1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es-ES" sz="1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Aplicar a búsqueda de información a un </a:t>
            </a:r>
            <a:r>
              <a:rPr lang="es-ES" sz="12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traballo</a:t>
            </a: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S" sz="12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Proxecto</a:t>
            </a: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documental de materia e de centro</a:t>
            </a:r>
          </a:p>
          <a:p>
            <a:endParaRPr lang="es-ES" sz="12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A implicación da biblioteca no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proxecto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  documentación elaborada.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Font typeface="Arial" pitchFamily="34" charset="0"/>
              <a:buChar char="•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  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Creación do lema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da </a:t>
            </a:r>
            <a:r>
              <a:rPr lang="es-ES" sz="1200" i="1" dirty="0" smtClean="0">
                <a:latin typeface="Arial" pitchFamily="34" charset="0"/>
                <a:cs typeface="Arial" pitchFamily="34" charset="0"/>
              </a:rPr>
              <a:t>HORA DE LER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en relación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tema gastronómico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  </a:t>
            </a:r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Recomendacións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mensuais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relacionadas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coas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commemoracións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: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Novembro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samaín</a:t>
            </a:r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Decembro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: os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dereitos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humanos 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Abril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: pascua</a:t>
            </a: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Guías de lectura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   Nadal de libros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Campaña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un libro x un alimento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Marcapáxinas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Marcapáxinas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para as aulas 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Marcapáxinas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para o préstamo </a:t>
            </a: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ttp://4.bp.blogspot.com/_FYU9MSAAcU8/SUbID6Uc6rI/AAAAAAAAAfM/_HxbdokC8vs/s400/esquema2+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365104"/>
            <a:ext cx="4457263" cy="1983483"/>
          </a:xfrm>
          <a:prstGeom prst="rect">
            <a:avLst/>
          </a:prstGeom>
          <a:noFill/>
        </p:spPr>
      </p:pic>
      <p:pic>
        <p:nvPicPr>
          <p:cNvPr id="5" name="Picture 4" descr="[HL+abril.jpg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33468">
            <a:off x="4316403" y="1348796"/>
            <a:ext cx="4036756" cy="2853482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611560" y="260649"/>
            <a:ext cx="784887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tabLst>
                <a:tab pos="609600" algn="l"/>
              </a:tabLst>
            </a:pPr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2.2.2. Dinamizar e integrar a BE no currículo e a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contribución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ao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desenvolvemento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das     </a:t>
            </a: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         competencias básicas</a:t>
            </a:r>
          </a:p>
          <a:p>
            <a:pPr marL="0" lvl="2">
              <a:tabLst>
                <a:tab pos="609600" algn="l"/>
              </a:tabLst>
            </a:pPr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endParaRPr lang="es-ES" sz="20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179512" y="476672"/>
            <a:ext cx="8712968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endParaRPr lang="es-ES" sz="1400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endParaRPr lang="es-ES" sz="1200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endParaRPr lang="es-ES" sz="1200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Curso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2009-10: </a:t>
            </a:r>
            <a:r>
              <a:rPr lang="pt-BR" sz="1200" i="1" dirty="0" smtClean="0">
                <a:latin typeface="Arial" pitchFamily="34" charset="0"/>
                <a:cs typeface="Arial" pitchFamily="34" charset="0"/>
              </a:rPr>
              <a:t>Os </a:t>
            </a:r>
            <a:r>
              <a:rPr lang="pt-BR" sz="1200" i="1" dirty="0" err="1" smtClean="0">
                <a:latin typeface="Arial" pitchFamily="34" charset="0"/>
                <a:cs typeface="Arial" pitchFamily="34" charset="0"/>
              </a:rPr>
              <a:t>movementos</a:t>
            </a:r>
            <a:r>
              <a:rPr lang="pt-BR" sz="1200" i="1" dirty="0" smtClean="0">
                <a:latin typeface="Arial" pitchFamily="34" charset="0"/>
                <a:cs typeface="Arial" pitchFamily="34" charset="0"/>
              </a:rPr>
              <a:t> alternativos na década</a:t>
            </a:r>
            <a:r>
              <a:rPr lang="pt-BR" sz="12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dos anos 60</a:t>
            </a:r>
            <a:endParaRPr lang="es-ES" sz="12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lnSpc>
                <a:spcPct val="150000"/>
              </a:lnSpc>
              <a:tabLst>
                <a:tab pos="609600" algn="l"/>
              </a:tabLst>
            </a:pPr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Coordinación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Departamento de </a:t>
            </a: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Ciencias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Sociais</a:t>
            </a:r>
            <a:endParaRPr lang="es-ES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Exposición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Semana cultural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Actididades</a:t>
            </a: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ES" sz="1600" b="1" dirty="0" smtClean="0">
              <a:latin typeface="Arial" pitchFamily="34" charset="0"/>
              <a:cs typeface="Arial" pitchFamily="34" charset="0"/>
            </a:endParaRPr>
          </a:p>
          <a:p>
            <a:endParaRPr lang="es-ES" sz="1600" b="1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pt-BR" sz="1600" dirty="0" smtClean="0">
              <a:latin typeface="Arial" pitchFamily="34" charset="0"/>
              <a:cs typeface="Arial" pitchFamily="34" charset="0"/>
            </a:endParaRPr>
          </a:p>
          <a:p>
            <a:endParaRPr lang="es-E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51520" y="1305342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Exposicións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obradoiros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cinefórum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   Charlas:</a:t>
            </a:r>
          </a:p>
          <a:p>
            <a:r>
              <a:rPr lang="es-ES" sz="1200" b="1" dirty="0" smtClean="0">
                <a:latin typeface="Arial" pitchFamily="34" charset="0"/>
                <a:cs typeface="Arial" pitchFamily="34" charset="0"/>
              </a:rPr>
              <a:t>Don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Xesús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Alonso Montero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ámbito universitario</a:t>
            </a:r>
          </a:p>
          <a:p>
            <a:r>
              <a:rPr lang="es-ES" sz="1200" b="1" dirty="0" smtClean="0">
                <a:latin typeface="Arial" pitchFamily="34" charset="0"/>
                <a:cs typeface="Arial" pitchFamily="34" charset="0"/>
              </a:rPr>
              <a:t>Rafael Pillado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sindicalista</a:t>
            </a:r>
          </a:p>
          <a:p>
            <a:r>
              <a:rPr lang="pt-BR" sz="1200" b="1" dirty="0" smtClean="0">
                <a:latin typeface="Arial" pitchFamily="34" charset="0"/>
                <a:cs typeface="Arial" pitchFamily="34" charset="0"/>
              </a:rPr>
              <a:t>Ramón López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:emigrante  </a:t>
            </a:r>
          </a:p>
          <a:p>
            <a:r>
              <a:rPr lang="es-ES" sz="1200" b="1" dirty="0" smtClean="0">
                <a:latin typeface="Arial" pitchFamily="34" charset="0"/>
                <a:cs typeface="Arial" pitchFamily="34" charset="0"/>
              </a:rPr>
              <a:t>José María Íñigo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os medios de comunicación </a:t>
            </a: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4" descr="http://4.bp.blogspot.com/_FYU9MSAAcU8/S-7U9lMx_QI/AAAAAAAABGo/CUp6cnS31ME/s400/IMG_332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412777"/>
            <a:ext cx="3344192" cy="2232248"/>
          </a:xfrm>
          <a:prstGeom prst="rect">
            <a:avLst/>
          </a:prstGeom>
          <a:noFill/>
        </p:spPr>
      </p:pic>
      <p:pic>
        <p:nvPicPr>
          <p:cNvPr id="76805" name="Picture 5" descr="http://3.bp.blogspot.com/_FYU9MSAAcU8/S-7pQC-G0OI/AAAAAAAABHI/OqozkA4dw10/s400/IMG_3336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3861048"/>
            <a:ext cx="3456384" cy="2307136"/>
          </a:xfrm>
          <a:prstGeom prst="rect">
            <a:avLst/>
          </a:prstGeom>
          <a:noFill/>
        </p:spPr>
      </p:pic>
      <p:pic>
        <p:nvPicPr>
          <p:cNvPr id="12" name="Picture 2" descr="C:\Users\Ricardo de la Torre\Desktop\Encontros Stgo\BE 09-10\Efemérides\Abril\Semana Cultural\Ciclo mediametraxes\DSCN28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3717032"/>
            <a:ext cx="3312368" cy="2484144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323528" y="1052736"/>
            <a:ext cx="8496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Aplicar a búsqueda de información a un </a:t>
            </a:r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traballo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Proxecto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documental de materia e de centro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467544" y="260648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tabLst>
                <a:tab pos="609600" algn="l"/>
              </a:tabLst>
            </a:pPr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2.2.2. Dinamizar e integrar a BE no currículo e a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contribución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ao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desenvolvemento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das     </a:t>
            </a:r>
          </a:p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         competencias básicas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395536" y="2996952"/>
          <a:ext cx="2516188" cy="3631183"/>
        </p:xfrm>
        <a:graphic>
          <a:graphicData uri="http://schemas.openxmlformats.org/presentationml/2006/ole">
            <p:oleObj spid="_x0000_s161794" name="Acrobat Document" r:id="rId3" imgW="5667122" imgH="8019837" progId="AcroExch.Document.7">
              <p:embed/>
            </p:oleObj>
          </a:graphicData>
        </a:graphic>
      </p:graphicFrame>
      <p:pic>
        <p:nvPicPr>
          <p:cNvPr id="5" name="Picture 2" descr="C:\Users\Ricardo de la Torre\Desktop\Encontros Stgo\BE 09-10\Proxecto interd\Íñigo\Boletín22Íñi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04189">
            <a:off x="5740639" y="578297"/>
            <a:ext cx="2853763" cy="4036138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395536" y="980728"/>
            <a:ext cx="502912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131840" y="3140968"/>
            <a:ext cx="2736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Exposición dos fondos e das novas 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adquisicións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sobre o tema do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proxecto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para  o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seu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uso e disfrute.</a:t>
            </a: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/>
          </a:p>
        </p:txBody>
      </p:sp>
      <p:sp>
        <p:nvSpPr>
          <p:cNvPr id="9" name="8 Rectángulo"/>
          <p:cNvSpPr/>
          <p:nvPr/>
        </p:nvSpPr>
        <p:spPr>
          <a:xfrm>
            <a:off x="1043608" y="2348880"/>
            <a:ext cx="41044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s-ES" dirty="0" smtClean="0">
                <a:solidFill>
                  <a:prstClr val="black"/>
                </a:solidFill>
              </a:rPr>
              <a:t> </a:t>
            </a:r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Guías con enlaces para a búsqueda no       </a:t>
            </a:r>
          </a:p>
          <a:p>
            <a:pPr lvl="0"/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s-ES" sz="1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tratamento</a:t>
            </a:r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da información </a:t>
            </a:r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5"/>
              </a:rPr>
              <a:t>(ALFIN</a:t>
            </a:r>
            <a:r>
              <a:rPr lang="es-ES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5"/>
              </a:rPr>
              <a:t>) </a:t>
            </a:r>
            <a:endParaRPr lang="es-ES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5796136" y="5085184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Boletín </a:t>
            </a:r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monográfico </a:t>
            </a:r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sobre Iñigo.</a:t>
            </a:r>
            <a:endParaRPr lang="es-ES" sz="1600" dirty="0" smtClean="0"/>
          </a:p>
          <a:p>
            <a:pPr>
              <a:buFont typeface="Arial" pitchFamily="34" charset="0"/>
              <a:buChar char="•"/>
            </a:pPr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Guía de lectura </a:t>
            </a:r>
            <a:r>
              <a:rPr lang="es-ES" sz="1400" i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Maio</a:t>
            </a:r>
            <a:r>
              <a:rPr lang="es-ES" sz="1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do 68 </a:t>
            </a:r>
            <a:r>
              <a:rPr lang="es-ES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827584" y="1124744"/>
            <a:ext cx="475252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buFont typeface="Wingdings" pitchFamily="2" charset="2"/>
              <a:buChar char="Ø"/>
              <a:tabLst>
                <a:tab pos="609600" algn="l"/>
              </a:tabLst>
            </a:pP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Aplicar a búsqueda de información a un </a:t>
            </a:r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traballo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algn="just" eaLnBrk="0" hangingPunct="0">
              <a:lnSpc>
                <a:spcPct val="150000"/>
              </a:lnSpc>
              <a:tabLst>
                <a:tab pos="609600" algn="l"/>
              </a:tabLst>
            </a:pP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Proxecto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documental de materia e de centro</a:t>
            </a:r>
          </a:p>
          <a:p>
            <a:pPr algn="just" eaLnBrk="0" hangingPunct="0">
              <a:lnSpc>
                <a:spcPct val="150000"/>
              </a:lnSpc>
              <a:tabLst>
                <a:tab pos="609600" algn="l"/>
              </a:tabLst>
            </a:pPr>
            <a:endParaRPr lang="es-ES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539552" y="476672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tabLst>
                <a:tab pos="609600" algn="l"/>
              </a:tabLst>
            </a:pP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2.2.2. Dinamizar e integrar a BE no currículo e a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contribución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ao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desenvolvemento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das competencias básicas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827584" y="1916832"/>
            <a:ext cx="3888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Apoio</a:t>
            </a:r>
            <a:r>
              <a:rPr lang="es-ES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dende</a:t>
            </a:r>
            <a:r>
              <a:rPr lang="es-ES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a Biblioteca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Biblioteca IES </a:t>
            </a:r>
            <a:r>
              <a:rPr lang="pt-BR" dirty="0" err="1" smtClean="0"/>
              <a:t>Sanxenxo</a:t>
            </a:r>
            <a:r>
              <a:rPr lang="pt-BR" dirty="0" smtClean="0"/>
              <a:t>. III Encontros de Bibliotecas Escolares. Outubro 2010</a:t>
            </a:r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395536" y="620689"/>
            <a:ext cx="8352928" cy="815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s-ES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3"/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lvl="3"/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pPr lvl="4"/>
            <a:endParaRPr lang="es-ES_tradnl" sz="1400" dirty="0" smtClean="0">
              <a:latin typeface="Arial" pitchFamily="34" charset="0"/>
              <a:cs typeface="Arial" pitchFamily="34" charset="0"/>
            </a:endParaRPr>
          </a:p>
          <a:p>
            <a:pPr lvl="4"/>
            <a:endParaRPr lang="es-ES_tradnl" sz="1400" dirty="0" smtClean="0">
              <a:latin typeface="Arial" pitchFamily="34" charset="0"/>
              <a:cs typeface="Arial" pitchFamily="34" charset="0"/>
            </a:endParaRPr>
          </a:p>
          <a:p>
            <a:pPr lvl="4"/>
            <a:r>
              <a:rPr lang="es-ES_tradnl" sz="1400" dirty="0" smtClean="0">
                <a:latin typeface="Arial" pitchFamily="34" charset="0"/>
                <a:cs typeface="Arial" pitchFamily="34" charset="0"/>
              </a:rPr>
              <a:t> </a:t>
            </a:r>
            <a:endParaRPr lang="es-ES_tradnl" sz="1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_tradnl" sz="1100" dirty="0" smtClean="0">
                <a:latin typeface="Arial" pitchFamily="34" charset="0"/>
                <a:cs typeface="Arial" pitchFamily="34" charset="0"/>
              </a:rPr>
              <a:t>			</a:t>
            </a:r>
          </a:p>
          <a:p>
            <a:pPr lvl="1"/>
            <a:r>
              <a:rPr lang="es-ES_tradnl" sz="1100" dirty="0" smtClean="0">
                <a:latin typeface="Arial" pitchFamily="34" charset="0"/>
                <a:cs typeface="Arial" pitchFamily="34" charset="0"/>
              </a:rPr>
              <a:t>		</a:t>
            </a:r>
            <a:endParaRPr lang="es-ES_tradnl" sz="1100" b="1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s-ES_tradnl" sz="1100" b="1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_tradnl" sz="1100" b="1" dirty="0" smtClean="0">
                <a:latin typeface="Arial" pitchFamily="34" charset="0"/>
                <a:cs typeface="Arial" pitchFamily="34" charset="0"/>
              </a:rPr>
              <a:t>                                                   </a:t>
            </a:r>
          </a:p>
          <a:p>
            <a:pPr lvl="1"/>
            <a:r>
              <a:rPr lang="es-ES_tradnl" sz="1100" b="1" dirty="0" smtClean="0">
                <a:latin typeface="Arial" pitchFamily="34" charset="0"/>
                <a:cs typeface="Arial" pitchFamily="34" charset="0"/>
              </a:rPr>
              <a:t>                                                    </a:t>
            </a:r>
          </a:p>
          <a:p>
            <a:pPr lvl="1"/>
            <a:r>
              <a:rPr lang="es-ES_tradnl" sz="1200" b="1" dirty="0" smtClean="0">
                <a:latin typeface="Arial" pitchFamily="34" charset="0"/>
                <a:cs typeface="Arial" pitchFamily="34" charset="0"/>
              </a:rPr>
              <a:t>                                       </a:t>
            </a:r>
            <a:r>
              <a:rPr lang="es-ES_tradnl" b="1" dirty="0" smtClean="0">
                <a:latin typeface="Arial" pitchFamily="34" charset="0"/>
                <a:cs typeface="Arial" pitchFamily="34" charset="0"/>
              </a:rPr>
              <a:t> + </a:t>
            </a:r>
            <a:r>
              <a:rPr lang="es-ES_tradnl" sz="1200" u="sng" dirty="0" err="1" smtClean="0">
                <a:latin typeface="Arial" pitchFamily="34" charset="0"/>
                <a:cs typeface="Arial" pitchFamily="34" charset="0"/>
              </a:rPr>
              <a:t>necesidade</a:t>
            </a:r>
            <a:r>
              <a:rPr lang="es-ES_tradnl" sz="1200" u="sng" dirty="0" smtClean="0">
                <a:latin typeface="Arial" pitchFamily="34" charset="0"/>
                <a:cs typeface="Arial" pitchFamily="34" charset="0"/>
              </a:rPr>
              <a:t> de contextualizar as actividades realizadas</a:t>
            </a:r>
          </a:p>
          <a:p>
            <a:pPr lvl="1"/>
            <a:endParaRPr lang="es-ES_tradnl" sz="1200" dirty="0" smtClean="0">
              <a:latin typeface="Arial" pitchFamily="34" charset="0"/>
              <a:cs typeface="Arial" pitchFamily="34" charset="0"/>
            </a:endParaRPr>
          </a:p>
          <a:p>
            <a:pPr lvl="3">
              <a:buFont typeface="Arial" pitchFamily="34" charset="0"/>
              <a:buChar char="•"/>
            </a:pPr>
            <a:r>
              <a:rPr lang="es-ES_tradnl" sz="1400" b="1" dirty="0" err="1" smtClean="0">
                <a:latin typeface="Arial" pitchFamily="34" charset="0"/>
                <a:cs typeface="Arial" pitchFamily="34" charset="0"/>
              </a:rPr>
              <a:t>Liñas</a:t>
            </a:r>
            <a:r>
              <a:rPr lang="es-ES_tradnl" sz="1400" b="1" dirty="0" smtClean="0">
                <a:latin typeface="Arial" pitchFamily="34" charset="0"/>
                <a:cs typeface="Arial" pitchFamily="34" charset="0"/>
              </a:rPr>
              <a:t> de actuación</a:t>
            </a:r>
          </a:p>
          <a:p>
            <a:pPr lvl="3"/>
            <a:endParaRPr lang="es-ES_tradnl" sz="1200" b="1" u="sng" dirty="0" smtClean="0">
              <a:latin typeface="Arial" pitchFamily="34" charset="0"/>
              <a:cs typeface="Arial" pitchFamily="34" charset="0"/>
            </a:endParaRPr>
          </a:p>
          <a:p>
            <a:pPr lvl="3">
              <a:buFont typeface="Arial" pitchFamily="34" charset="0"/>
              <a:buChar char="•"/>
            </a:pPr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 Actividades previas: </a:t>
            </a:r>
            <a:r>
              <a:rPr lang="es-ES_tradnl" sz="1200" u="sng" dirty="0" smtClean="0">
                <a:latin typeface="Arial" pitchFamily="34" charset="0"/>
                <a:cs typeface="Arial" pitchFamily="34" charset="0"/>
              </a:rPr>
              <a:t>cuestionarios</a:t>
            </a:r>
          </a:p>
          <a:p>
            <a:pPr lvl="3">
              <a:buFont typeface="Arial" pitchFamily="34" charset="0"/>
              <a:buChar char="•"/>
            </a:pPr>
            <a:r>
              <a:rPr lang="es-ES_tradnl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Formación </a:t>
            </a:r>
            <a:r>
              <a:rPr lang="es-ES_tradnl" sz="1200" dirty="0" err="1" smtClean="0">
                <a:latin typeface="Arial" pitchFamily="34" charset="0"/>
                <a:cs typeface="Arial" pitchFamily="34" charset="0"/>
              </a:rPr>
              <a:t>dunha</a:t>
            </a:r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 comisión</a:t>
            </a:r>
          </a:p>
          <a:p>
            <a:pPr lvl="3">
              <a:buFont typeface="Arial" pitchFamily="34" charset="0"/>
              <a:buChar char="•"/>
            </a:pPr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 Definición PL:</a:t>
            </a:r>
          </a:p>
          <a:p>
            <a:pPr lvl="0"/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		- Carácter non </a:t>
            </a:r>
            <a:r>
              <a:rPr lang="es-ES_tradnl" sz="1200" dirty="0" err="1" smtClean="0">
                <a:latin typeface="Arial" pitchFamily="34" charset="0"/>
                <a:cs typeface="Arial" pitchFamily="34" charset="0"/>
              </a:rPr>
              <a:t>obrigatorio</a:t>
            </a:r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para os centros (2006)          Operativo</a:t>
            </a:r>
          </a:p>
          <a:p>
            <a:pPr lvl="0"/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		 - Bloques:</a:t>
            </a:r>
          </a:p>
          <a:p>
            <a:pPr lvl="0"/>
            <a:r>
              <a:rPr lang="es-ES_tradnl" sz="12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s-ES_tradnl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principios básicos,</a:t>
            </a:r>
          </a:p>
          <a:p>
            <a:pPr lvl="0"/>
            <a:r>
              <a:rPr lang="es-ES_tradnl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			</a:t>
            </a:r>
            <a:r>
              <a:rPr lang="es-ES_tradnl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plantexa</a:t>
            </a:r>
            <a:r>
              <a:rPr lang="es-ES_tradnl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uns</a:t>
            </a:r>
            <a:r>
              <a:rPr lang="es-ES_tradnl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s-ES_tradnl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obxectivos</a:t>
            </a:r>
            <a:r>
              <a:rPr lang="es-ES_tradnl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e </a:t>
            </a:r>
          </a:p>
          <a:p>
            <a:pPr lvl="0"/>
            <a:r>
              <a:rPr lang="es-ES_tradnl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	perfila  as competencias de cada sector educativo para a </a:t>
            </a:r>
            <a:r>
              <a:rPr lang="es-ES_tradnl" sz="1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súa</a:t>
            </a:r>
            <a:r>
              <a:rPr lang="es-ES_tradnl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aplicación</a:t>
            </a:r>
          </a:p>
          <a:p>
            <a:pPr lvl="0"/>
            <a:endParaRPr lang="es-ES" dirty="0" smtClean="0">
              <a:solidFill>
                <a:prstClr val="black"/>
              </a:solidFill>
            </a:endParaRPr>
          </a:p>
          <a:p>
            <a:pPr lvl="5" algn="just">
              <a:buFont typeface="Arial" pitchFamily="34" charset="0"/>
              <a:buChar char="•"/>
            </a:pPr>
            <a:endParaRPr lang="es-ES_tradnl" sz="1100" dirty="0" smtClean="0">
              <a:latin typeface="Arial" pitchFamily="34" charset="0"/>
              <a:cs typeface="Arial" pitchFamily="34" charset="0"/>
            </a:endParaRPr>
          </a:p>
          <a:p>
            <a:pPr lvl="8">
              <a:buFont typeface="Arial" pitchFamily="34" charset="0"/>
              <a:buChar char="•"/>
            </a:pPr>
            <a:endParaRPr lang="es-ES_tradnl" sz="1200" dirty="0" smtClean="0">
              <a:latin typeface="Arial" pitchFamily="34" charset="0"/>
              <a:cs typeface="Arial" pitchFamily="34" charset="0"/>
            </a:endParaRPr>
          </a:p>
          <a:p>
            <a:pPr lvl="8">
              <a:buFont typeface="Arial" pitchFamily="34" charset="0"/>
              <a:buChar char="•"/>
            </a:pPr>
            <a:endParaRPr lang="es-ES_tradnl" sz="1200" dirty="0" smtClean="0">
              <a:latin typeface="Arial" pitchFamily="34" charset="0"/>
              <a:cs typeface="Arial" pitchFamily="34" charset="0"/>
            </a:endParaRPr>
          </a:p>
          <a:p>
            <a:pPr lvl="6"/>
            <a:endParaRPr lang="es-ES" sz="1200" dirty="0" smtClean="0"/>
          </a:p>
          <a:p>
            <a:pPr lvl="6"/>
            <a:endParaRPr lang="es-ES_tradnl" sz="1400" b="1" i="1" dirty="0" smtClean="0">
              <a:latin typeface="Arial" pitchFamily="34" charset="0"/>
              <a:cs typeface="Arial" pitchFamily="34" charset="0"/>
            </a:endParaRPr>
          </a:p>
          <a:p>
            <a:pPr lvl="6"/>
            <a:endParaRPr lang="es-ES_tradnl" sz="1400" b="1" i="1" dirty="0" smtClean="0">
              <a:latin typeface="Arial" pitchFamily="34" charset="0"/>
              <a:cs typeface="Arial" pitchFamily="34" charset="0"/>
            </a:endParaRPr>
          </a:p>
          <a:p>
            <a:pPr lvl="6"/>
            <a:endParaRPr lang="es-ES_tradnl" sz="1400" b="1" i="1" dirty="0" smtClean="0">
              <a:latin typeface="Arial" pitchFamily="34" charset="0"/>
              <a:cs typeface="Arial" pitchFamily="34" charset="0"/>
            </a:endParaRPr>
          </a:p>
          <a:p>
            <a:pPr lvl="6"/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endParaRPr lang="es-ES" i="1" dirty="0" smtClean="0">
              <a:latin typeface="Arial" pitchFamily="34" charset="0"/>
              <a:cs typeface="Arial" pitchFamily="34" charset="0"/>
            </a:endParaRPr>
          </a:p>
          <a:p>
            <a:endParaRPr lang="es-ES" i="1" dirty="0" smtClean="0">
              <a:latin typeface="Arial" pitchFamily="34" charset="0"/>
              <a:cs typeface="Arial" pitchFamily="34" charset="0"/>
            </a:endParaRPr>
          </a:p>
          <a:p>
            <a:endParaRPr lang="es-ES" i="1" dirty="0" smtClean="0">
              <a:latin typeface="Arial" pitchFamily="34" charset="0"/>
              <a:cs typeface="Arial" pitchFamily="34" charset="0"/>
            </a:endParaRPr>
          </a:p>
          <a:p>
            <a:endParaRPr lang="es-ES" i="1" dirty="0" smtClean="0">
              <a:latin typeface="Arial" pitchFamily="34" charset="0"/>
              <a:cs typeface="Arial" pitchFamily="34" charset="0"/>
            </a:endParaRPr>
          </a:p>
          <a:p>
            <a:endParaRPr lang="es-ES" i="1" dirty="0" smtClean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539552" y="692696"/>
            <a:ext cx="7776864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 smtClean="0">
                <a:latin typeface="Arial" pitchFamily="34" charset="0"/>
                <a:cs typeface="Arial" pitchFamily="34" charset="0"/>
              </a:rPr>
              <a:t>2.2. </a:t>
            </a: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actuacións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600" b="1" dirty="0" err="1" smtClean="0">
                <a:latin typeface="Arial" pitchFamily="34" charset="0"/>
                <a:cs typeface="Arial" pitchFamily="34" charset="0"/>
              </a:rPr>
              <a:t>máis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significativas levadas a cabo</a:t>
            </a:r>
          </a:p>
          <a:p>
            <a:endParaRPr lang="es-ES" sz="1600" b="1" dirty="0" smtClean="0">
              <a:latin typeface="Arial" pitchFamily="34" charset="0"/>
              <a:cs typeface="Arial" pitchFamily="34" charset="0"/>
            </a:endParaRPr>
          </a:p>
          <a:p>
            <a:pPr marL="0" lvl="3"/>
            <a:r>
              <a:rPr lang="es-ES" sz="1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</a:t>
            </a:r>
            <a:r>
              <a:rPr lang="es-ES" sz="16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sz="1600" i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poñer</a:t>
            </a:r>
            <a:r>
              <a:rPr lang="es-ES" sz="16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en práctica o Plan de lectura</a:t>
            </a:r>
          </a:p>
          <a:p>
            <a:pPr marL="0" lvl="3"/>
            <a:endParaRPr lang="es-ES" sz="1400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3"/>
            <a:endParaRPr lang="es-ES" sz="1400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3"/>
            <a:endParaRPr lang="es-ES" sz="1400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s-ES" sz="1600" dirty="0"/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4067944" y="242088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Flecha derecha"/>
          <p:cNvSpPr/>
          <p:nvPr/>
        </p:nvSpPr>
        <p:spPr>
          <a:xfrm>
            <a:off x="6228184" y="2204864"/>
            <a:ext cx="50405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683568" y="5517232"/>
            <a:ext cx="792088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s-ES_tradnl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 PLAN LECTOR a competencia lingüística pasa a ser o </a:t>
            </a:r>
            <a:r>
              <a:rPr lang="es-ES_tradnl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eixo</a:t>
            </a:r>
            <a:r>
              <a:rPr lang="es-ES_tradnl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vertebrabor</a:t>
            </a:r>
            <a:r>
              <a:rPr lang="es-ES_tradnl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de todas as áreas e a Biblioteca o recurso </a:t>
            </a:r>
            <a:r>
              <a:rPr lang="es-ES_tradnl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ao</a:t>
            </a:r>
            <a:r>
              <a:rPr lang="es-ES_tradnl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servizo</a:t>
            </a:r>
            <a:r>
              <a:rPr lang="es-ES_tradnl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 toda a </a:t>
            </a:r>
            <a:r>
              <a:rPr lang="es-ES_tradnl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comunidade</a:t>
            </a:r>
            <a:r>
              <a:rPr lang="es-ES_tradnl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educativa.</a:t>
            </a:r>
            <a:endParaRPr lang="es-E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619672" y="2276872"/>
            <a:ext cx="2304256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deficiente comprensión lectora </a:t>
            </a:r>
            <a:endParaRPr lang="es-ES" sz="1200" dirty="0">
              <a:solidFill>
                <a:schemeClr val="tx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4716016" y="2276872"/>
            <a:ext cx="1296144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_tradnl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Fracaso escolar</a:t>
            </a:r>
            <a:r>
              <a:rPr lang="es-ES_tradnl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dirty="0" smtClean="0">
                <a:latin typeface="Arial" pitchFamily="34" charset="0"/>
                <a:cs typeface="Arial" pitchFamily="34" charset="0"/>
              </a:rPr>
              <a:t>escolar </a:t>
            </a:r>
            <a:endParaRPr lang="es-ES" dirty="0"/>
          </a:p>
        </p:txBody>
      </p:sp>
      <p:sp>
        <p:nvSpPr>
          <p:cNvPr id="11" name="10 Rectángulo"/>
          <p:cNvSpPr/>
          <p:nvPr/>
        </p:nvSpPr>
        <p:spPr>
          <a:xfrm>
            <a:off x="6804248" y="2276872"/>
            <a:ext cx="936104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PL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1403648" y="1700808"/>
            <a:ext cx="48245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_tradnl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400" b="1" dirty="0" smtClean="0">
                <a:latin typeface="Arial" pitchFamily="34" charset="0"/>
                <a:cs typeface="Arial" pitchFamily="34" charset="0"/>
              </a:rPr>
              <a:t>Reflexión e </a:t>
            </a:r>
            <a:r>
              <a:rPr lang="es-ES_tradnl" sz="1400" b="1" dirty="0" err="1" smtClean="0">
                <a:latin typeface="Arial" pitchFamily="34" charset="0"/>
                <a:cs typeface="Arial" pitchFamily="34" charset="0"/>
              </a:rPr>
              <a:t>avaliación</a:t>
            </a:r>
            <a:r>
              <a:rPr lang="es-ES_tradnl" sz="1400" b="1" dirty="0" smtClean="0">
                <a:latin typeface="Arial" pitchFamily="34" charset="0"/>
                <a:cs typeface="Arial" pitchFamily="34" charset="0"/>
              </a:rPr>
              <a:t> da </a:t>
            </a:r>
            <a:r>
              <a:rPr lang="es-ES_tradnl" sz="1400" b="1" dirty="0" err="1" smtClean="0">
                <a:latin typeface="Arial" pitchFamily="34" charset="0"/>
                <a:cs typeface="Arial" pitchFamily="34" charset="0"/>
              </a:rPr>
              <a:t>necesidade</a:t>
            </a:r>
            <a:r>
              <a:rPr lang="es-ES_tradnl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1400" b="1" dirty="0" err="1" smtClean="0">
                <a:latin typeface="Arial" pitchFamily="34" charset="0"/>
                <a:cs typeface="Arial" pitchFamily="34" charset="0"/>
              </a:rPr>
              <a:t>dun</a:t>
            </a:r>
            <a:r>
              <a:rPr lang="es-ES_tradnl" sz="1400" b="1" dirty="0" smtClean="0">
                <a:latin typeface="Arial" pitchFamily="34" charset="0"/>
                <a:cs typeface="Arial" pitchFamily="34" charset="0"/>
              </a:rPr>
              <a:t> plan lector</a:t>
            </a:r>
            <a:endParaRPr lang="es-ES" sz="2000" b="1" dirty="0"/>
          </a:p>
        </p:txBody>
      </p:sp>
      <p:cxnSp>
        <p:nvCxnSpPr>
          <p:cNvPr id="13" name="12 Conector recto de flecha"/>
          <p:cNvCxnSpPr/>
          <p:nvPr/>
        </p:nvCxnSpPr>
        <p:spPr>
          <a:xfrm>
            <a:off x="5652120" y="4365104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323528" y="260648"/>
            <a:ext cx="842493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  <a:endParaRPr lang="es-ES" sz="1600" dirty="0" smtClean="0"/>
          </a:p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dirty="0" smtClean="0">
                <a:latin typeface="Arial" pitchFamily="34" charset="0"/>
                <a:cs typeface="Arial" pitchFamily="34" charset="0"/>
              </a:rPr>
              <a:t>HORA DE LER: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lecturas para disfrutar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individualnte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, formación do hábito lector</a:t>
            </a:r>
          </a:p>
          <a:p>
            <a:endParaRPr lang="es-ES" sz="1200" i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100" i="1" dirty="0" smtClean="0">
                <a:latin typeface="Arial" pitchFamily="34" charset="0"/>
                <a:cs typeface="Arial" pitchFamily="34" charset="0"/>
              </a:rPr>
              <a:t>				Pódese vivir </a:t>
            </a:r>
            <a:r>
              <a:rPr lang="es-ES" sz="1100" i="1" dirty="0" err="1" smtClean="0">
                <a:latin typeface="Arial" pitchFamily="34" charset="0"/>
                <a:cs typeface="Arial" pitchFamily="34" charset="0"/>
              </a:rPr>
              <a:t>sen</a:t>
            </a:r>
            <a:r>
              <a:rPr lang="es-ES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100" i="1" dirty="0" err="1" smtClean="0">
                <a:latin typeface="Arial" pitchFamily="34" charset="0"/>
                <a:cs typeface="Arial" pitchFamily="34" charset="0"/>
              </a:rPr>
              <a:t>ler</a:t>
            </a:r>
            <a:r>
              <a:rPr lang="es-ES" sz="1100" i="1" dirty="0" smtClean="0">
                <a:latin typeface="Arial" pitchFamily="34" charset="0"/>
                <a:cs typeface="Arial" pitchFamily="34" charset="0"/>
              </a:rPr>
              <a:t>, abofé. Pero esta é </a:t>
            </a:r>
            <a:r>
              <a:rPr lang="es-ES" sz="1100" i="1" dirty="0" err="1" smtClean="0">
                <a:latin typeface="Arial" pitchFamily="34" charset="0"/>
                <a:cs typeface="Arial" pitchFamily="34" charset="0"/>
              </a:rPr>
              <a:t>unha</a:t>
            </a:r>
            <a:r>
              <a:rPr lang="es-ES" sz="1100" i="1" dirty="0" smtClean="0">
                <a:latin typeface="Arial" pitchFamily="34" charset="0"/>
                <a:cs typeface="Arial" pitchFamily="34" charset="0"/>
              </a:rPr>
              <a:t> opción que cada </a:t>
            </a:r>
            <a:r>
              <a:rPr lang="es-ES" sz="1100" i="1" dirty="0" err="1" smtClean="0">
                <a:latin typeface="Arial" pitchFamily="34" charset="0"/>
                <a:cs typeface="Arial" pitchFamily="34" charset="0"/>
              </a:rPr>
              <a:t>cidadán</a:t>
            </a:r>
            <a:r>
              <a:rPr lang="es-ES" sz="1100" i="1" dirty="0" smtClean="0">
                <a:latin typeface="Arial" pitchFamily="34" charset="0"/>
                <a:cs typeface="Arial" pitchFamily="34" charset="0"/>
              </a:rPr>
              <a:t> 					debe tomar en </a:t>
            </a:r>
            <a:r>
              <a:rPr lang="es-ES" sz="1100" i="1" dirty="0" err="1" smtClean="0">
                <a:latin typeface="Arial" pitchFamily="34" charset="0"/>
                <a:cs typeface="Arial" pitchFamily="34" charset="0"/>
              </a:rPr>
              <a:t>liberdade</a:t>
            </a:r>
            <a:r>
              <a:rPr lang="es-ES" sz="1100" i="1" dirty="0" smtClean="0">
                <a:latin typeface="Arial" pitchFamily="34" charset="0"/>
                <a:cs typeface="Arial" pitchFamily="34" charset="0"/>
              </a:rPr>
              <a:t>, nunca como consecuencia </a:t>
            </a:r>
            <a:r>
              <a:rPr lang="es-ES" sz="1100" i="1" dirty="0" err="1" smtClean="0">
                <a:latin typeface="Arial" pitchFamily="34" charset="0"/>
                <a:cs typeface="Arial" pitchFamily="34" charset="0"/>
              </a:rPr>
              <a:t>dun</a:t>
            </a:r>
            <a:r>
              <a:rPr lang="es-ES" sz="1100" i="1" dirty="0" smtClean="0">
                <a:latin typeface="Arial" pitchFamily="34" charset="0"/>
                <a:cs typeface="Arial" pitchFamily="34" charset="0"/>
              </a:rPr>
              <a:t> sistema que 					oculte, debilite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100" i="1" dirty="0" err="1" smtClean="0">
                <a:latin typeface="Arial" pitchFamily="34" charset="0"/>
                <a:cs typeface="Arial" pitchFamily="34" charset="0"/>
              </a:rPr>
              <a:t>ou</a:t>
            </a:r>
            <a:r>
              <a:rPr lang="es-ES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100" i="1" dirty="0" err="1" smtClean="0">
                <a:latin typeface="Arial" pitchFamily="34" charset="0"/>
                <a:cs typeface="Arial" pitchFamily="34" charset="0"/>
              </a:rPr>
              <a:t>faga</a:t>
            </a:r>
            <a:r>
              <a:rPr lang="es-ES" sz="1100" i="1" dirty="0" smtClean="0">
                <a:latin typeface="Arial" pitchFamily="34" charset="0"/>
                <a:cs typeface="Arial" pitchFamily="34" charset="0"/>
              </a:rPr>
              <a:t> imposible a lectura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1200" b="1" dirty="0" smtClean="0"/>
              <a:t>Antonio Basanta</a:t>
            </a:r>
          </a:p>
          <a:p>
            <a:r>
              <a:rPr lang="es-ES" sz="1050" b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Presentación </a:t>
            </a:r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e lemas</a:t>
            </a:r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b="1" u="sng" dirty="0" smtClean="0"/>
          </a:p>
          <a:p>
            <a:endParaRPr lang="es-ES" dirty="0" smtClean="0"/>
          </a:p>
          <a:p>
            <a:endParaRPr lang="es-ES" b="1" dirty="0" smtClean="0"/>
          </a:p>
          <a:p>
            <a:r>
              <a:rPr lang="es-ES" b="1" dirty="0" smtClean="0"/>
              <a:t> </a:t>
            </a:r>
          </a:p>
          <a:p>
            <a:r>
              <a:rPr lang="es-ES" b="1" dirty="0" smtClean="0"/>
              <a:t> </a:t>
            </a:r>
            <a:r>
              <a:rPr lang="es-ES" dirty="0" smtClean="0"/>
              <a:t> </a:t>
            </a:r>
          </a:p>
          <a:p>
            <a:r>
              <a:rPr lang="es-ES" dirty="0" smtClean="0"/>
              <a:t> </a:t>
            </a:r>
            <a:endParaRPr lang="es-ES" dirty="0"/>
          </a:p>
        </p:txBody>
      </p:sp>
      <p:pic>
        <p:nvPicPr>
          <p:cNvPr id="9" name="8 Imagen" descr="C:\Users\Ricardo de la Torre\Desktop\HL\resumo lema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933564" y="1034988"/>
            <a:ext cx="5328592" cy="680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67544" y="2413339"/>
            <a:ext cx="25922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Concíbese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como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unha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contribución esencial para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conquerir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obxectivo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xeral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do PLAN LECTOR de crear lectores competentes,  de  potenciar e 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desenrrolar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no alumnado as competencias necesarias para practicar habitualmente a lectura e disfrutar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lendo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LECTURA SILENCIOSA</a:t>
            </a:r>
          </a:p>
          <a:p>
            <a:pPr>
              <a:lnSpc>
                <a:spcPct val="150000"/>
              </a:lnSpc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15 minutos 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de forma </a:t>
            </a:r>
            <a:r>
              <a:rPr lang="pt-BR" sz="1200" u="sng" dirty="0" err="1" smtClean="0">
                <a:latin typeface="Arial" pitchFamily="34" charset="0"/>
                <a:cs typeface="Arial" pitchFamily="34" charset="0"/>
              </a:rPr>
              <a:t>simultánea</a:t>
            </a:r>
            <a:r>
              <a:rPr lang="pt-BR" sz="12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200" u="sng" dirty="0" err="1" smtClean="0">
                <a:latin typeface="Arial" pitchFamily="34" charset="0"/>
                <a:cs typeface="Arial" pitchFamily="34" charset="0"/>
              </a:rPr>
              <a:t>en</a:t>
            </a:r>
            <a:r>
              <a:rPr lang="pt-BR" sz="1200" u="sng" dirty="0" smtClean="0">
                <a:latin typeface="Arial" pitchFamily="34" charset="0"/>
                <a:cs typeface="Arial" pitchFamily="34" charset="0"/>
              </a:rPr>
              <a:t> todas  as áreas e </a:t>
            </a:r>
            <a:r>
              <a:rPr lang="pt-BR" sz="1200" u="sng" dirty="0" err="1" smtClean="0">
                <a:latin typeface="Arial" pitchFamily="34" charset="0"/>
                <a:cs typeface="Arial" pitchFamily="34" charset="0"/>
              </a:rPr>
              <a:t>niveis</a:t>
            </a:r>
            <a:r>
              <a:rPr lang="pt-BR" sz="1200" u="sng" dirty="0" smtClean="0">
                <a:latin typeface="Arial" pitchFamily="34" charset="0"/>
                <a:cs typeface="Arial" pitchFamily="34" charset="0"/>
              </a:rPr>
              <a:t>  da etapa educativa </a:t>
            </a: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dende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2007</a:t>
            </a:r>
            <a:endParaRPr lang="es-ES" sz="1200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 rot="10800000" flipV="1">
            <a:off x="899592" y="-188196"/>
            <a:ext cx="6840760" cy="592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1. O PROXECTO DA BE. XUSTIFICACIÓN</a:t>
            </a:r>
          </a:p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TRAXECTORIA DA BIBLIOTECA </a:t>
            </a: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2.1</a:t>
            </a:r>
            <a:r>
              <a:rPr kumimoji="0" lang="es-E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es-ES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Situación de partida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s-ES" sz="11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algn="just"/>
            <a:r>
              <a:rPr lang="es-ES" sz="1200" dirty="0" smtClean="0">
                <a:latin typeface="Arial" pitchFamily="34" charset="0"/>
                <a:cs typeface="Arial" pitchFamily="34" charset="0"/>
              </a:rPr>
              <a:t>2.2.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actuacións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máis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significativas levadas a cabo</a:t>
            </a:r>
          </a:p>
          <a:p>
            <a:pPr lvl="1" algn="just"/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s-ES" sz="11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just"/>
            <a:r>
              <a:rPr lang="es-ES" sz="1400" dirty="0" smtClean="0">
                <a:latin typeface="Arial" pitchFamily="34" charset="0"/>
                <a:cs typeface="Arial" pitchFamily="34" charset="0"/>
              </a:rPr>
              <a:t>3. IMPLICACIÓN DO CENTRO E DA COMUNIDADE EDUCATIVA</a:t>
            </a:r>
          </a:p>
          <a:p>
            <a:pPr lvl="0" algn="just"/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es-ES" sz="1400" dirty="0" smtClean="0">
                <a:latin typeface="Arial" pitchFamily="34" charset="0"/>
                <a:cs typeface="Arial" pitchFamily="34" charset="0"/>
              </a:rPr>
              <a:t>4. OBXECTIVOS DE FUTURO</a:t>
            </a:r>
          </a:p>
          <a:p>
            <a:pPr lvl="0" algn="just"/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4" name="3 Rectángulo"/>
          <p:cNvSpPr/>
          <p:nvPr/>
        </p:nvSpPr>
        <p:spPr>
          <a:xfrm>
            <a:off x="1043608" y="980728"/>
            <a:ext cx="4980580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s-ES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Ler</a:t>
            </a:r>
            <a:r>
              <a:rPr lang="es-ES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para crecer </a:t>
            </a:r>
            <a:r>
              <a:rPr lang="es-ES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autonomamente</a:t>
            </a:r>
            <a:endParaRPr lang="es-E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467544" y="476672"/>
            <a:ext cx="77048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 </a:t>
            </a:r>
          </a:p>
          <a:p>
            <a:endParaRPr lang="es-ES" dirty="0" smtClean="0"/>
          </a:p>
          <a:p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sz="1200" b="1" u="sng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Mochilas para as aulas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: lecturas para descubrir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u="sng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: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 Dar 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coñecer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diversos tipos de libros 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xéneros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 Posibilitar 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igualdade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de información para todo o alumnado.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 Fomentar 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responsabilidade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 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coidado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polos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materiais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 Insistir no importante papel que o fomento da lectura desempeña 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no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ensino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obrigatorio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Mellorar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o hábito lector do alumnado. </a:t>
            </a: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es-ES" dirty="0"/>
          </a:p>
        </p:txBody>
      </p:sp>
      <p:pic>
        <p:nvPicPr>
          <p:cNvPr id="6" name="Picture 2" descr="C:\Users\Ricardo de la Torre\Pictures\BE0910\DSCN25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924944"/>
            <a:ext cx="3384376" cy="25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971600" y="40466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</a:p>
          <a:p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755576" y="3140968"/>
            <a:ext cx="367240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As mochilas  levan un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caderno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tamaño A5 coa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seguinte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información:</a:t>
            </a: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Carta de presentación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Calendario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Compromiso do alumno colaborador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Compromiso do grupo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Relación de títulos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Incidencias.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Valoración 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suxestións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  </a:t>
            </a:r>
          </a:p>
        </p:txBody>
      </p:sp>
      <p:sp>
        <p:nvSpPr>
          <p:cNvPr id="9" name="8 Rectángulo"/>
          <p:cNvSpPr/>
          <p:nvPr/>
        </p:nvSpPr>
        <p:spPr>
          <a:xfrm>
            <a:off x="5292080" y="5517232"/>
            <a:ext cx="3384376" cy="807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1200" i="1" dirty="0" err="1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Antonte</a:t>
            </a:r>
            <a:r>
              <a:rPr lang="es-ES" sz="12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s-ES" sz="1200" i="1" dirty="0" err="1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pola</a:t>
            </a:r>
            <a:r>
              <a:rPr lang="es-ES" sz="12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tarde Amanda </a:t>
            </a:r>
            <a:r>
              <a:rPr lang="es-ES" sz="1200" i="1" dirty="0" err="1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dicíame</a:t>
            </a:r>
            <a:r>
              <a:rPr lang="es-ES" sz="12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br>
              <a:rPr lang="es-ES" sz="12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es-ES" sz="1200" i="1" dirty="0" err="1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Xa</a:t>
            </a:r>
            <a:r>
              <a:rPr lang="es-ES" sz="12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non leo libros. </a:t>
            </a:r>
          </a:p>
          <a:p>
            <a:pPr lvl="0"/>
            <a:r>
              <a:rPr lang="es-ES" sz="12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¿</a:t>
            </a:r>
            <a:r>
              <a:rPr lang="es-ES" sz="1200" i="1" dirty="0" err="1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Quen</a:t>
            </a:r>
            <a:r>
              <a:rPr lang="es-ES" sz="12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ten tempo para </a:t>
            </a:r>
            <a:r>
              <a:rPr lang="es-ES" sz="1200" i="1" dirty="0" err="1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ler</a:t>
            </a:r>
            <a:r>
              <a:rPr lang="es-ES" sz="12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libros?</a:t>
            </a:r>
            <a:r>
              <a:rPr lang="es-ES" sz="1050" b="1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es-ES" sz="1050" b="1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Tres rosas amarillas</a:t>
            </a:r>
            <a:r>
              <a:rPr lang="es-ES" sz="105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es-ES" sz="1050" b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Raymond </a:t>
            </a:r>
            <a:r>
              <a:rPr lang="es-ES" sz="1050" b="1" dirty="0" err="1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Carver</a:t>
            </a:r>
            <a:endParaRPr lang="es-ES" sz="1050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539552" y="764704"/>
            <a:ext cx="1910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HORA DE LER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755576" y="1328137"/>
            <a:ext cx="7344816" cy="404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IMPLICACIÓN DOS DEPARTAMENTOS:</a:t>
            </a:r>
            <a:r>
              <a:rPr kumimoji="0" lang="es-ES_tradnl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Calibri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Repertorio de lecturas</a:t>
            </a:r>
            <a:endParaRPr lang="es-ES_tradnl" sz="1200" b="1" dirty="0" smtClean="0">
              <a:latin typeface="Arial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L</a:t>
            </a:r>
            <a:r>
              <a:rPr kumimoji="0" lang="es-ES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ecturas guiadas: educación literaria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s-ES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Lecturas complementarias</a:t>
            </a: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/ textos informativos: </a:t>
            </a:r>
            <a:r>
              <a:rPr kumimoji="0" lang="es-ES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formación da competencia lingüística</a:t>
            </a:r>
            <a:r>
              <a:rPr kumimoji="0" lang="es-E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200" b="1" dirty="0" smtClean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Plan anual de lectura enmarcado no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curriculo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programacións</a:t>
            </a:r>
            <a:endParaRPr kumimoji="0" lang="es-E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Biblioteca de aula </a:t>
            </a:r>
            <a:r>
              <a:rPr kumimoji="0" lang="es-ES_tradnl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ou</a:t>
            </a: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Sección </a:t>
            </a:r>
            <a:r>
              <a:rPr lang="es-ES_tradnl" sz="1200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D</a:t>
            </a: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ocumental </a:t>
            </a:r>
            <a:r>
              <a:rPr lang="es-ES_tradnl" sz="1200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E</a:t>
            </a: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specífica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Propostas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para a adquisición de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materiais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s-ES" sz="12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Elaboración de guías de lectura</a:t>
            </a:r>
          </a:p>
          <a:p>
            <a:pPr lvl="0"/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_tradnl" sz="12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_tradnl" sz="1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971600" y="548680"/>
            <a:ext cx="6102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</a:p>
          <a:p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683568" y="1052736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HORA DE LER</a:t>
            </a:r>
            <a:endParaRPr lang="es-ES" dirty="0"/>
          </a:p>
        </p:txBody>
      </p:sp>
      <p:pic>
        <p:nvPicPr>
          <p:cNvPr id="198658" name="Picture 2" descr="D:\LOLI\BE 07-08\Documentación Memoria 07-08\PL\HL\HL\Avaliación\Imaxes HL aulas\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789040"/>
            <a:ext cx="3360373" cy="2520280"/>
          </a:xfrm>
          <a:prstGeom prst="rect">
            <a:avLst/>
          </a:prstGeom>
          <a:noFill/>
        </p:spPr>
      </p:pic>
      <p:pic>
        <p:nvPicPr>
          <p:cNvPr id="198659" name="Picture 3" descr="D:\LOLI\BE 07-08\Documentación Memoria 07-08\PL\HL\HL\Avaliación\Imaxes HL aulas\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492896"/>
            <a:ext cx="2862165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755576" y="908720"/>
            <a:ext cx="7920880" cy="967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 </a:t>
            </a:r>
          </a:p>
          <a:p>
            <a:endParaRPr lang="es-ES" u="sng" dirty="0" smtClean="0"/>
          </a:p>
          <a:p>
            <a:endParaRPr lang="es-ES" u="sng" dirty="0" smtClean="0"/>
          </a:p>
          <a:p>
            <a:r>
              <a:rPr lang="es-ES" b="1" u="sng" dirty="0" smtClean="0">
                <a:latin typeface="Arial" pitchFamily="34" charset="0"/>
                <a:cs typeface="Arial" pitchFamily="34" charset="0"/>
              </a:rPr>
              <a:t>Maletas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lecturas para compartir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u="sng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sz="1400" u="sng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Contibuir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á toma de conciencia do importante papel que ten a familia no fomento da lectura.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Favorecer 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desenvolvemento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do hábito lector.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Dar 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coñecer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diversos tipos de documentos en distintos soportes que están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dispoñibles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Biblioteca do centro e que se poden adquirir en préstamo.</a:t>
            </a: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A maleta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inclúe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unha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carta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dirixida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as familias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e un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caderno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para as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suxestións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s-ES" sz="1000" b="1" i="1" dirty="0" smtClean="0"/>
          </a:p>
          <a:p>
            <a:endParaRPr lang="es-ES" sz="1000" b="1" i="1" dirty="0" smtClean="0"/>
          </a:p>
          <a:p>
            <a:endParaRPr lang="es-ES" sz="1000" b="1" i="1" dirty="0" smtClean="0"/>
          </a:p>
          <a:p>
            <a:endParaRPr lang="pt-BR" sz="1000" i="1" dirty="0" smtClean="0">
              <a:latin typeface="Arial" pitchFamily="34" charset="0"/>
              <a:cs typeface="Arial" pitchFamily="34" charset="0"/>
            </a:endParaRPr>
          </a:p>
          <a:p>
            <a:endParaRPr lang="pt-BR" sz="1000" i="1" dirty="0" smtClean="0">
              <a:latin typeface="Arial" pitchFamily="34" charset="0"/>
              <a:cs typeface="Arial" pitchFamily="34" charset="0"/>
            </a:endParaRPr>
          </a:p>
          <a:p>
            <a:endParaRPr lang="pt-BR" sz="1000" i="1" dirty="0" smtClean="0">
              <a:latin typeface="Arial" pitchFamily="34" charset="0"/>
              <a:cs typeface="Arial" pitchFamily="34" charset="0"/>
            </a:endParaRPr>
          </a:p>
          <a:p>
            <a:endParaRPr lang="pt-BR" sz="10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000" i="1" dirty="0" smtClean="0">
                <a:latin typeface="Arial" pitchFamily="34" charset="0"/>
                <a:cs typeface="Arial" pitchFamily="34" charset="0"/>
              </a:rPr>
              <a:t>O meu primeiro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libro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foi a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memoria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da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miña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nai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e os meus primeiros contos</a:t>
            </a:r>
          </a:p>
          <a:p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tamén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teñen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que ver  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relatos da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miña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nai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, que me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gustaban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moito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pt-BR" sz="1000" i="1" dirty="0" smtClean="0">
                <a:latin typeface="Arial" pitchFamily="34" charset="0"/>
                <a:cs typeface="Arial" pitchFamily="34" charset="0"/>
              </a:rPr>
              <a:t>porque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falaban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da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muller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, da </a:t>
            </a:r>
            <a:r>
              <a:rPr lang="pt-BR" sz="1000" i="1" dirty="0" err="1" smtClean="0">
                <a:latin typeface="Arial" pitchFamily="34" charset="0"/>
                <a:cs typeface="Arial" pitchFamily="34" charset="0"/>
              </a:rPr>
              <a:t>rebelión</a:t>
            </a:r>
            <a:r>
              <a:rPr lang="pt-BR" sz="1000" i="1" dirty="0" smtClean="0">
                <a:latin typeface="Arial" pitchFamily="34" charset="0"/>
                <a:cs typeface="Arial" pitchFamily="34" charset="0"/>
              </a:rPr>
              <a:t> e dos problemas </a:t>
            </a:r>
            <a:r>
              <a:rPr lang="pt-BR" sz="1050" i="1" dirty="0" smtClean="0">
                <a:latin typeface="Arial" pitchFamily="34" charset="0"/>
                <a:cs typeface="Arial" pitchFamily="34" charset="0"/>
              </a:rPr>
              <a:t>da vida.</a:t>
            </a:r>
            <a:endParaRPr lang="pt-BR" sz="105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050" dirty="0" smtClean="0"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</a:t>
            </a:r>
            <a:r>
              <a:rPr lang="pt-BR" sz="1050" b="1" dirty="0" smtClean="0">
                <a:latin typeface="Arial" pitchFamily="34" charset="0"/>
                <a:cs typeface="Arial" pitchFamily="34" charset="0"/>
              </a:rPr>
              <a:t>Manuel  </a:t>
            </a:r>
            <a:r>
              <a:rPr lang="pt-BR" sz="1050" b="1" dirty="0" err="1" smtClean="0">
                <a:latin typeface="Arial" pitchFamily="34" charset="0"/>
                <a:cs typeface="Arial" pitchFamily="34" charset="0"/>
              </a:rPr>
              <a:t>Rivas</a:t>
            </a:r>
            <a:endParaRPr lang="pt-BR" sz="1050" b="1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/>
              <a:t> 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58371" name="Picture 3" descr="http://bibliomaniasanxenxo.pbworks.com/f/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4075" y="3573016"/>
            <a:ext cx="3337553" cy="2503165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899592" y="548680"/>
            <a:ext cx="58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</a:p>
        </p:txBody>
      </p:sp>
      <p:sp>
        <p:nvSpPr>
          <p:cNvPr id="7" name="6 Rectángulo"/>
          <p:cNvSpPr/>
          <p:nvPr/>
        </p:nvSpPr>
        <p:spPr>
          <a:xfrm>
            <a:off x="755576" y="1052736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HORA DE LER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827584" y="1340768"/>
            <a:ext cx="3816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4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IMPLICACIÓN DAS FAMILIAS: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pic>
        <p:nvPicPr>
          <p:cNvPr id="75781" name="Picture 5" descr="C:\Users\Ricardo de la Torre\Desktop\Marcapáxinas\marcapáxinas CLp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81703">
            <a:off x="4605626" y="171244"/>
            <a:ext cx="4441763" cy="6282082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683568" y="1268760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ES" sz="1400" b="1" dirty="0" smtClean="0">
              <a:latin typeface="Arial" pitchFamily="34" charset="0"/>
              <a:ea typeface="Calibri" pitchFamily="34" charset="0"/>
              <a:cs typeface="Calibri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ES" sz="1400" b="1" dirty="0" smtClean="0">
              <a:latin typeface="Arial" pitchFamily="34" charset="0"/>
              <a:ea typeface="Calibri" pitchFamily="34" charset="0"/>
              <a:cs typeface="Calibri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CLUB DE LECTURA: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Lecturas para disfrutar e compartir.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Posibilita a formación da </a:t>
            </a:r>
            <a:r>
              <a:rPr lang="es-ES" sz="1200" dirty="0" err="1" smtClean="0">
                <a:latin typeface="Arial" pitchFamily="34" charset="0"/>
                <a:ea typeface="Calibri" pitchFamily="34" charset="0"/>
                <a:cs typeface="Calibri" pitchFamily="34" charset="0"/>
              </a:rPr>
              <a:t>capacidade</a:t>
            </a: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 de comprensión, </a:t>
            </a:r>
            <a:endParaRPr lang="es-ES" sz="1200" dirty="0" smtClean="0">
              <a:latin typeface="Arial" pitchFamily="34" charset="0"/>
              <a:ea typeface="Calibri" pitchFamily="34" charset="0"/>
              <a:cs typeface="Calibri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expresión</a:t>
            </a: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 </a:t>
            </a:r>
            <a:r>
              <a:rPr lang="es-ES" sz="1200" dirty="0" err="1" smtClean="0">
                <a:latin typeface="Arial" pitchFamily="34" charset="0"/>
                <a:ea typeface="Calibri" pitchFamily="34" charset="0"/>
                <a:cs typeface="Calibri" pitchFamily="34" charset="0"/>
              </a:rPr>
              <a:t>análise</a:t>
            </a: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 e espíritu crítico</a:t>
            </a:r>
            <a:r>
              <a:rPr lang="es-ES" sz="12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e a </a:t>
            </a:r>
            <a:r>
              <a:rPr lang="es-ES" sz="12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educación literaria</a:t>
            </a:r>
            <a:r>
              <a:rPr lang="es-ES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. </a:t>
            </a:r>
            <a:endParaRPr lang="es-ES_tradnl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 descr="http://2.bp.blogspot.com/_FYU9MSAAcU8/S2c_boq6JqI/AAAAAAAAA_o/IGNvH-I9vkM/s400/IMGP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140968"/>
            <a:ext cx="3384376" cy="2538282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683568" y="54868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</a:t>
            </a:r>
          </a:p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 o Plan de lectura </a:t>
            </a:r>
            <a:endParaRPr lang="es-ES" sz="1400" b="1" i="1" dirty="0" smtClean="0">
              <a:latin typeface="Arial" pitchFamily="34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dirty="0" smtClean="0">
                <a:latin typeface="Arial" pitchFamily="34" charset="0"/>
                <a:cs typeface="Arial" pitchFamily="34" charset="0"/>
              </a:rPr>
              <a:t>IMPLICACIÓN DA COMUNIDADE EDUCATIVA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pic>
        <p:nvPicPr>
          <p:cNvPr id="250882" name="Picture 2" descr="C:\Users\Ricardo de la Torre\Pictures\apadriña un lector\DSCN2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5292080" cy="3969060"/>
          </a:xfrm>
          <a:prstGeom prst="rect">
            <a:avLst/>
          </a:prstGeom>
          <a:noFill/>
        </p:spPr>
      </p:pic>
      <p:pic>
        <p:nvPicPr>
          <p:cNvPr id="250883" name="Picture 3" descr="C:\Users\Ricardo de la Torre\Pictures\ABRIL MAIO10\DSCN28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19197">
            <a:off x="5824554" y="2420545"/>
            <a:ext cx="2864614" cy="2148461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395536" y="332656"/>
            <a:ext cx="78488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 </a:t>
            </a:r>
            <a:endParaRPr lang="es-ES" sz="1400" b="1" i="1" dirty="0" smtClean="0">
              <a:latin typeface="Arial" pitchFamily="34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Interacción con </a:t>
            </a:r>
            <a:r>
              <a:rPr lang="es-ES" sz="1400" b="1" dirty="0" err="1" smtClean="0">
                <a:latin typeface="Arial" pitchFamily="34" charset="0"/>
                <a:cs typeface="Arial" pitchFamily="34" charset="0"/>
              </a:rPr>
              <a:t>outros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centros da zona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539552" y="1556792"/>
            <a:ext cx="813690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Participación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: Secundaria/Educación infantil do CEIP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Magaláns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Data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: Celebración do día do libro Infantil 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xuvenil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Colaboración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: Biblioteca Municipal de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Portonovo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Exposición: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 orlas</a:t>
            </a:r>
          </a:p>
          <a:p>
            <a:r>
              <a:rPr lang="es-ES" sz="1400" b="1" dirty="0" smtClean="0">
                <a:latin typeface="Arial" pitchFamily="34" charset="0"/>
                <a:cs typeface="Arial" pitchFamily="34" charset="0"/>
              </a:rPr>
              <a:t>Lectura: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manifesto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E. Cansino</a:t>
            </a:r>
          </a:p>
          <a:p>
            <a:r>
              <a:rPr lang="es-ES" sz="1400" b="1" u="sng" dirty="0" err="1" smtClean="0">
                <a:latin typeface="Arial" pitchFamily="34" charset="0"/>
                <a:cs typeface="Arial" pitchFamily="34" charset="0"/>
              </a:rPr>
              <a:t>Agasallos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: conto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adicado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polos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padriños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madriñas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 chocolatinas/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marcapáxinas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debuxo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sobre o conto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lido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por parte dos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afillad@s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Difusión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: prensa</a:t>
            </a: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95536" y="1196752"/>
            <a:ext cx="2748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APADRIÑAR UN LECT@R</a:t>
            </a:r>
            <a:r>
              <a:rPr lang="es-ES" dirty="0" smtClean="0"/>
              <a:t>.</a:t>
            </a:r>
            <a:endParaRPr lang="es-ES" dirty="0"/>
          </a:p>
        </p:txBody>
      </p:sp>
      <p:pic>
        <p:nvPicPr>
          <p:cNvPr id="199682" name="Picture 2" descr="C:\Users\Ricardo de la Torre\Desktop\Encontros Stgo\BE 09-10\Efemérides\Abril\12 Abril\orlas\DSCN28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70023">
            <a:off x="5883248" y="340372"/>
            <a:ext cx="2891288" cy="2168351"/>
          </a:xfrm>
          <a:prstGeom prst="rect">
            <a:avLst/>
          </a:prstGeom>
          <a:noFill/>
        </p:spPr>
      </p:pic>
      <p:pic>
        <p:nvPicPr>
          <p:cNvPr id="10" name="9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642319" flipH="1">
            <a:off x="6423660" y="3880381"/>
            <a:ext cx="2128139" cy="281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323529" y="1052737"/>
          <a:ext cx="8496943" cy="5184575"/>
        </p:xfrm>
        <a:graphic>
          <a:graphicData uri="http://schemas.openxmlformats.org/drawingml/2006/table">
            <a:tbl>
              <a:tblPr/>
              <a:tblGrid>
                <a:gridCol w="2664295"/>
                <a:gridCol w="2016224"/>
                <a:gridCol w="1798673"/>
                <a:gridCol w="2017751"/>
              </a:tblGrid>
              <a:tr h="2351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ES" sz="1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TIPOS DE LECTURA</a:t>
                      </a:r>
                      <a:endParaRPr lang="es-ES" sz="9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ES" sz="1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RECURSOS</a:t>
                      </a:r>
                      <a:endParaRPr lang="es-ES" sz="9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ES" sz="1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ESPAZOS</a:t>
                      </a:r>
                      <a:endParaRPr lang="es-ES" sz="9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ES" sz="1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TEMPO</a:t>
                      </a:r>
                      <a:endParaRPr lang="es-ES" sz="9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73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Lecturas para disfrutar individualmente: 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formación do hábito lector.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Todo tipo de textos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Oferta 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aberta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e amplia de títulos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Mochlilas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viaxeiras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nas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aulas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Biblioteca aula Biblioteca centro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HORA DE LER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Titorías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Gardas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4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Lecturas para disfrutar e compartir: 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formación da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capacidade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de comprensión, expresión, 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análise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e espíritu crítico.</a:t>
                      </a:r>
                      <a:r>
                        <a:rPr lang="es-ES" sz="105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Textos literarios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Títulos diversos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Sala  Biblioteca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Club de lectura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”Engánchate”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7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Lecturas guiadas</a:t>
                      </a: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: formación da competencia literaria. Textos literarios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título trimestre (Dptos linguas)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Biblioteca aula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Biblioteca centro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Clases de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Lingua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e Literatura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1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Lecturas para </a:t>
                      </a:r>
                      <a:r>
                        <a:rPr lang="es-ES" sz="105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escoitar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: lectura en voz alta por parte do profesor</a:t>
                      </a:r>
                      <a:r>
                        <a:rPr lang="es-ES" sz="105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 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Textos literarios relacionados coa materia impartida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título por área.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Fragmentos seleccionados temáticamente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Biblioteca aula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Nas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clases de todas as áreas.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7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Lecturas complementarias</a:t>
                      </a: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por áreas: formación da competencia  linguística Textos informativos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título por área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Revistas especializadas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Biblioteca aula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Biblioteca centro</a:t>
                      </a:r>
                      <a:endParaRPr lang="es-ES" sz="1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Nas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clases de todas as áreas.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Titorías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8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Lecturas extensivas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: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propostas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abertas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 Textos  literarios, informativos…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Maleta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viaxeira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ás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familias.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Mochilas temáticas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Guías de lecturas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Boletíns</a:t>
                      </a: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informativos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Bibliotecas aula, centro, pública, familiar.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05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Tempo de ocio</a:t>
                      </a:r>
                      <a:endParaRPr lang="es-ES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9393" name="Rectangle 1"/>
          <p:cNvSpPr>
            <a:spLocks noChangeArrowheads="1"/>
          </p:cNvSpPr>
          <p:nvPr/>
        </p:nvSpPr>
        <p:spPr bwMode="auto">
          <a:xfrm rot="10800000" flipV="1">
            <a:off x="323528" y="367092"/>
            <a:ext cx="82809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PROPOSTA  ANUAL REPERTORIO DE LECTURAS. IES de </a:t>
            </a:r>
            <a:r>
              <a:rPr kumimoji="0" lang="es-ES_tradnl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Sanxenxo</a:t>
            </a: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Curso 2010-11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          Adaptación de Cristina Novoa. Asesoría BE Galicia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nscrición@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300728">
            <a:off x="477879" y="1530059"/>
            <a:ext cx="3444683" cy="4955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 rot="10278333" flipV="1">
            <a:off x="4003601" y="3659953"/>
            <a:ext cx="4352373" cy="19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 elaboración de </a:t>
            </a:r>
            <a:r>
              <a:rPr kumimoji="0" lang="es-ES" sz="1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CONTOS COMPARTIDOS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pretende ser a presentación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dunha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técnica de uso educativo a través de Internet,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dirixida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a facilitar a integración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deste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recurso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na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 práctica docente,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dende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a base de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plantexar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o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ensino-aprendizaxe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baixo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un  punto de vista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construtivista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complementándoo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con mecanismos que permitan incorporar técnicas de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aprendizaxe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cooperativa.</a:t>
            </a:r>
            <a:endParaRPr kumimoji="0" lang="es-E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3563888" y="1196752"/>
            <a:ext cx="410445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ES" sz="66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</a:t>
            </a:r>
            <a:r>
              <a:rPr lang="es-ES" sz="36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o</a:t>
            </a:r>
            <a:r>
              <a:rPr lang="es-ES" sz="28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nt</a:t>
            </a:r>
            <a:r>
              <a:rPr lang="es-ES" sz="36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os</a:t>
            </a:r>
            <a:r>
              <a:rPr lang="es-ES" sz="28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ES" sz="66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</a:t>
            </a:r>
            <a:r>
              <a:rPr lang="es-ES" sz="36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o</a:t>
            </a:r>
            <a:r>
              <a:rPr lang="es-ES" sz="28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mpartid</a:t>
            </a:r>
            <a:r>
              <a:rPr lang="es-ES" sz="36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os</a:t>
            </a:r>
            <a:endParaRPr lang="es-ES" sz="9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200" dirty="0" smtClean="0">
                <a:solidFill>
                  <a:srgbClr val="231F20"/>
                </a:solidFill>
                <a:latin typeface="Arial" pitchFamily="34" charset="0"/>
                <a:ea typeface="Calibri" pitchFamily="34" charset="0"/>
                <a:cs typeface="Arial" pitchFamily="34" charset="0"/>
                <a:hlinkClick r:id="rId3"/>
              </a:rPr>
              <a:t>http://contoscompartidos.pbworks.com/</a:t>
            </a:r>
            <a:endParaRPr lang="es-ES" sz="1200" dirty="0" smtClean="0">
              <a:solidFill>
                <a:srgbClr val="231F2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900" dirty="0" smtClean="0"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ES" sz="1100" i="1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Ler</a:t>
            </a:r>
            <a:r>
              <a:rPr lang="es-ES" sz="11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para escribir e escribir para </a:t>
            </a:r>
            <a:r>
              <a:rPr lang="es-ES" sz="1100" i="1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ler</a:t>
            </a:r>
            <a:r>
              <a:rPr lang="es-ES" sz="11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ES" sz="1100" i="1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mellor</a:t>
            </a:r>
            <a:r>
              <a:rPr lang="es-ES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899592" y="548680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</a:p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14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331640" y="980728"/>
            <a:ext cx="6552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buFont typeface="Wingdings" pitchFamily="2" charset="2"/>
              <a:buChar char="Ø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DESENVOLVER A EXPRESIÓN ESCRITA COMO MEDIO PARA FACER LECTORES.</a:t>
            </a:r>
          </a:p>
          <a:p>
            <a:pPr algn="just" eaLnBrk="0" hangingPunct="0"/>
            <a:r>
              <a:rPr lang="es-ES" sz="1200" dirty="0" smtClean="0">
                <a:latin typeface="Arial" pitchFamily="34" charset="0"/>
                <a:cs typeface="Arial" pitchFamily="34" charset="0"/>
              </a:rPr>
              <a:t> 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513273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492896"/>
            <a:ext cx="4671388" cy="373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107504" y="5373216"/>
            <a:ext cx="352839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dirty="0" smtClean="0"/>
              <a:t>WIKI</a:t>
            </a:r>
            <a:r>
              <a:rPr lang="es-ES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http://contoscompartidos.pbworks.com/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Para seguir os </a:t>
            </a:r>
            <a:r>
              <a:rPr lang="es-ES" sz="1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contidos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da experiencia cliquear nos enlaces </a:t>
            </a:r>
            <a:r>
              <a:rPr lang="es-ES" sz="1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feitos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no lateral </a:t>
            </a:r>
            <a:r>
              <a:rPr lang="es-ES" sz="1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dereito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da wiki</a:t>
            </a:r>
            <a:r>
              <a:rPr lang="es-ES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es-ES" sz="6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5508104" y="1412776"/>
            <a:ext cx="345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ES" sz="1200" b="1" dirty="0" smtClean="0">
                <a:solidFill>
                  <a:srgbClr val="231F2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DELIMITACIÓN DO CAMPO DE TRABALLO:</a:t>
            </a:r>
            <a:endParaRPr lang="es-ES" sz="12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s-ES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Alumnos de 6º Primaria dos centros adscritos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Alumnos ESO do IES de </a:t>
            </a:r>
            <a:r>
              <a:rPr lang="es-ES" sz="1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Vilalonga</a:t>
            </a:r>
            <a:endParaRPr lang="es-ES" sz="9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Alumnos ESO do IES </a:t>
            </a:r>
            <a:r>
              <a:rPr lang="es-ES" sz="1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Sanxenxo</a:t>
            </a:r>
            <a:endParaRPr lang="es-ES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51520" y="116633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</a:p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14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5364088" y="404664"/>
            <a:ext cx="3582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buFont typeface="Wingdings" pitchFamily="2" charset="2"/>
              <a:buChar char="Ø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000" b="1" dirty="0" smtClean="0">
                <a:latin typeface="Arial" pitchFamily="34" charset="0"/>
                <a:cs typeface="Arial" pitchFamily="34" charset="0"/>
              </a:rPr>
              <a:t>DESENVOLVER A EXPRESIÓN ESCRITA COMO MEDIO PARA FACER LECTORES.</a:t>
            </a:r>
          </a:p>
          <a:p>
            <a:pPr algn="just" eaLnBrk="0" hangingPunct="0">
              <a:buFont typeface="Wingdings" pitchFamily="2" charset="2"/>
              <a:buChar char="Ø"/>
            </a:pPr>
            <a:endParaRPr lang="es-ES" sz="1000" b="1" dirty="0" smtClean="0">
              <a:latin typeface="Arial" pitchFamily="34" charset="0"/>
              <a:cs typeface="Arial" pitchFamily="34" charset="0"/>
            </a:endParaRPr>
          </a:p>
          <a:p>
            <a:pPr algn="just" eaLnBrk="0" hangingPunct="0">
              <a:buFont typeface="Wingdings" pitchFamily="2" charset="2"/>
              <a:buChar char="Ø"/>
            </a:pPr>
            <a:r>
              <a:rPr lang="es-ES" sz="1000" b="1" dirty="0" smtClean="0">
                <a:latin typeface="Arial" pitchFamily="34" charset="0"/>
                <a:cs typeface="Arial" pitchFamily="34" charset="0"/>
              </a:rPr>
              <a:t> CONTOS COMPARTIDOS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Ricardo de la Torre\Pictures\TROPA DE TRAPO\apipolis e contos correo 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052736"/>
            <a:ext cx="3398147" cy="2548610"/>
          </a:xfrm>
          <a:prstGeom prst="rect">
            <a:avLst/>
          </a:prstGeom>
          <a:noFill/>
        </p:spPr>
      </p:pic>
      <p:pic>
        <p:nvPicPr>
          <p:cNvPr id="29699" name="Picture 3" descr="C:\Users\Ricardo de la Torre\Pictures\TROPA DE TRAPO\DSCN15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3528391" cy="2646294"/>
          </a:xfrm>
          <a:prstGeom prst="rect">
            <a:avLst/>
          </a:prstGeom>
          <a:noFill/>
        </p:spPr>
      </p:pic>
      <p:pic>
        <p:nvPicPr>
          <p:cNvPr id="29700" name="Picture 4" descr="C:\Users\Ricardo de la Torre\Pictures\TROPA DE TRAPO\apipolis e contos correo 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573016"/>
            <a:ext cx="3600400" cy="2700300"/>
          </a:xfrm>
          <a:prstGeom prst="rect">
            <a:avLst/>
          </a:prstGeom>
          <a:noFill/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215041" name="Rectangle 1"/>
          <p:cNvSpPr>
            <a:spLocks noChangeArrowheads="1"/>
          </p:cNvSpPr>
          <p:nvPr/>
        </p:nvSpPr>
        <p:spPr bwMode="auto">
          <a:xfrm>
            <a:off x="4932040" y="3474086"/>
            <a:ext cx="3456384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es-ES" sz="11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es-ES" sz="11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s-ES" sz="11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Lugar: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Fundación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Caixa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Galicia de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Sanxenxo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s-ES" sz="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Actuación de </a:t>
            </a:r>
            <a:r>
              <a:rPr kumimoji="0" lang="es-ES" sz="1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TROPA DE TRAPO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sesión</a:t>
            </a:r>
            <a:r>
              <a:rPr kumimoji="0" lang="es-ES" sz="11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contacontos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dous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obradoiros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  expresión oral.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es-ES" sz="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Reunión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sala de informática dos once grupos para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correxir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cada conto tratando de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darlle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coherencia e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unidade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lang="es-ES" sz="1100" dirty="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932040" y="3244334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 smtClean="0"/>
          </a:p>
          <a:p>
            <a:endParaRPr lang="es-ES" b="1" dirty="0" smtClean="0"/>
          </a:p>
          <a:p>
            <a:pPr>
              <a:buFont typeface="Arial" pitchFamily="34" charset="0"/>
              <a:buChar char="•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ENCONTRO DOS PARTICIPANTES 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95536" y="18864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</a:p>
        </p:txBody>
      </p:sp>
      <p:sp>
        <p:nvSpPr>
          <p:cNvPr id="9" name="8 Rectángulo"/>
          <p:cNvSpPr/>
          <p:nvPr/>
        </p:nvSpPr>
        <p:spPr>
          <a:xfrm>
            <a:off x="467544" y="476672"/>
            <a:ext cx="6390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buFont typeface="Wingdings" pitchFamily="2" charset="2"/>
              <a:buChar char="Ø"/>
            </a:pPr>
            <a:endParaRPr lang="es-ES" sz="1200" b="1" dirty="0" smtClean="0">
              <a:latin typeface="Arial" pitchFamily="34" charset="0"/>
              <a:cs typeface="Arial" pitchFamily="34" charset="0"/>
            </a:endParaRPr>
          </a:p>
          <a:p>
            <a:pPr algn="just" eaLnBrk="0" hangingPunct="0">
              <a:buFont typeface="Wingdings" pitchFamily="2" charset="2"/>
              <a:buChar char="Ø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DESENVOLVER A EXPRESIÓN ESCRITA COMO MEDIO PARA FACER LECTORES.</a:t>
            </a:r>
          </a:p>
          <a:p>
            <a:pPr algn="just" eaLnBrk="0" hangingPunct="0">
              <a:buFont typeface="Wingdings" pitchFamily="2" charset="2"/>
              <a:buChar char="Ø"/>
            </a:pPr>
            <a:endParaRPr lang="es-ES" sz="1200" b="1" dirty="0" smtClean="0">
              <a:latin typeface="Arial" pitchFamily="34" charset="0"/>
              <a:cs typeface="Arial" pitchFamily="34" charset="0"/>
            </a:endParaRPr>
          </a:p>
          <a:p>
            <a:pPr algn="just" eaLnBrk="0" hangingPunct="0">
              <a:buFont typeface="Wingdings" pitchFamily="2" charset="2"/>
              <a:buChar char="Ø"/>
            </a:pP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CONTOS COMPARTIDOS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-771845"/>
            <a:ext cx="8208912" cy="7309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1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1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1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1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1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1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11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ES" sz="1200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</a:t>
            </a:r>
            <a:r>
              <a:rPr kumimoji="0" lang="es-ES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inalidade</a:t>
            </a:r>
            <a:r>
              <a:rPr kumimoji="0" lang="es-E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P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otenciar a expresión escrita como medio para </a:t>
            </a:r>
            <a:r>
              <a:rPr kumimoji="0" lang="es-E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facer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lectores.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Consolidar entre os estudantes hábitos e ambientes </a:t>
            </a: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lectores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e escritores.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Establecer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unha ponte entre as distintas etapas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educativas 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Compartir experiencias.</a:t>
            </a:r>
            <a:endParaRPr lang="es-ES" sz="12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200" u="sng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Edicións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es-E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2005- 2010</a:t>
            </a:r>
          </a:p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1200" u="sng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Categorías: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3º ciclo de Primaria–</a:t>
            </a:r>
            <a:r>
              <a:rPr lang="es-ES" sz="1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bacharelato</a:t>
            </a:r>
            <a:endParaRPr lang="es-ES" sz="12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1200" u="sng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Lugar de realización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IES </a:t>
            </a:r>
            <a:r>
              <a:rPr lang="es-ES" sz="1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Sanxenxo</a:t>
            </a:r>
            <a:r>
              <a:rPr lang="es-ES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endParaRPr lang="es-ES" sz="12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51520" y="1124744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s-ES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s-E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3608" y="1259891"/>
            <a:ext cx="6696744" cy="330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403648" y="4086457"/>
            <a:ext cx="619268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11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5004048" y="4653136"/>
            <a:ext cx="3960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ES" sz="1200" i="1" dirty="0" smtClean="0">
              <a:latin typeface="Arial" pitchFamily="34" charset="0"/>
              <a:ea typeface="Times New Roman" pitchFamily="18" charset="0"/>
              <a:cs typeface="Tahoma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O hábito de organizar un </a:t>
            </a:r>
            <a:r>
              <a:rPr lang="es-ES" sz="1200" i="1" dirty="0" err="1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contido</a:t>
            </a: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mental e </a:t>
            </a:r>
            <a:r>
              <a:rPr lang="es-ES" sz="1200" i="1" dirty="0" err="1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expresalo</a:t>
            </a: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con </a:t>
            </a:r>
            <a:r>
              <a:rPr lang="es-ES" sz="1200" i="1" dirty="0" err="1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claridade</a:t>
            </a: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e corrección é a </a:t>
            </a:r>
            <a:r>
              <a:rPr lang="es-ES" sz="1200" i="1" dirty="0" err="1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maior</a:t>
            </a: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proba de madurez alcanzada polos </a:t>
            </a:r>
            <a:r>
              <a:rPr lang="es-ES" sz="1200" i="1" dirty="0" err="1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bachareles</a:t>
            </a: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e o </a:t>
            </a:r>
            <a:r>
              <a:rPr lang="es-ES" sz="1200" i="1" dirty="0" err="1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mellor</a:t>
            </a: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test para medir o avance do proceso educativo en todos os </a:t>
            </a:r>
            <a:r>
              <a:rPr lang="es-ES" sz="1200" i="1" dirty="0" err="1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seus</a:t>
            </a:r>
            <a:r>
              <a:rPr lang="es-ES" sz="1200" i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graos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.</a:t>
            </a:r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                                                                 </a:t>
            </a:r>
            <a:r>
              <a:rPr lang="es-ES" b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                                                                                        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                                                        F. Lázaro </a:t>
            </a:r>
            <a:r>
              <a:rPr lang="es-ES" sz="1200" b="1" dirty="0" err="1" smtClean="0">
                <a:latin typeface="Arial" pitchFamily="34" charset="0"/>
                <a:ea typeface="Times New Roman" pitchFamily="18" charset="0"/>
                <a:cs typeface="Tahoma" pitchFamily="34" charset="0"/>
              </a:rPr>
              <a:t>Carreter</a:t>
            </a:r>
            <a:endParaRPr lang="es-ES" b="1" dirty="0" smtClean="0">
              <a:latin typeface="Arial" pitchFamily="34" charset="0"/>
              <a:ea typeface="Times New Roman" pitchFamily="18" charset="0"/>
              <a:cs typeface="Tahoma" pitchFamily="34" charset="0"/>
            </a:endParaRPr>
          </a:p>
        </p:txBody>
      </p:sp>
      <p:pic>
        <p:nvPicPr>
          <p:cNvPr id="214017" name="Picture 1" descr="C:\Users\Ricardo de la Torre\Pictures\ABRIL2009\DSCN1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3917339" cy="2938004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899592" y="404664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1547664" y="83671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buFont typeface="Wingdings" pitchFamily="2" charset="2"/>
              <a:buChar char="Ø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DESENVOLVER A EXPRESIÓN ESCRITA COMO MEDIO PARA FACER LECTORES.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1619672" y="1052736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endParaRPr lang="es-ES" sz="1200" b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ES" sz="12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CERTAME LITERARIO INTERCENTROS</a:t>
            </a:r>
          </a:p>
          <a:p>
            <a:pPr lvl="0">
              <a:buFont typeface="Wingdings" pitchFamily="2" charset="2"/>
              <a:buChar char="Ø"/>
            </a:pPr>
            <a:endParaRPr lang="es-ES" sz="1200" b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 rot="10800000" flipV="1">
            <a:off x="539552" y="3933056"/>
            <a:ext cx="3960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 smtClean="0">
                <a:latin typeface="Arial" pitchFamily="34" charset="0"/>
                <a:cs typeface="Arial" pitchFamily="34" charset="0"/>
              </a:rPr>
              <a:t>Documentación: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Carta de presentación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aos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centros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Bases </a:t>
            </a:r>
          </a:p>
          <a:p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Carteis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Claves 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opcións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dos textos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Protocolo para a cualificación do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xurado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Publicación dos textos</a:t>
            </a:r>
          </a:p>
        </p:txBody>
      </p:sp>
      <p:pic>
        <p:nvPicPr>
          <p:cNvPr id="14" name="Picture 4" descr="http://4.bp.blogspot.com/_R4wRi79nzPk/TBkCytCJrMI/AAAAAAAACGE/gDPxmhyzTkM/s400/Certame+Literario+IES+de+Sanxenxo+2010+-+01+-+Libro+da+anterior+edici%C3%B3n+e+ros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05181">
            <a:off x="1607959" y="5297877"/>
            <a:ext cx="1836167" cy="1367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332657"/>
            <a:ext cx="784887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/>
            <a:r>
              <a:rPr lang="es-ES" sz="1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1. XUSTIFICACIÓN</a:t>
            </a:r>
          </a:p>
          <a:p>
            <a:pPr marL="342900" indent="-342900"/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Potenciar a biblioteca como recurso para adquirir a </a:t>
            </a:r>
            <a:r>
              <a:rPr lang="es-ES" sz="1400" u="sng" dirty="0" smtClean="0">
                <a:latin typeface="Arial" pitchFamily="34" charset="0"/>
                <a:cs typeface="Arial" pitchFamily="34" charset="0"/>
              </a:rPr>
              <a:t>competencia lectora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 o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acercamento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ó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coñecemento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de forma </a:t>
            </a:r>
            <a:r>
              <a:rPr lang="es-ES" sz="1400" u="sng" dirty="0" smtClean="0">
                <a:latin typeface="Arial" pitchFamily="34" charset="0"/>
                <a:cs typeface="Arial" pitchFamily="34" charset="0"/>
              </a:rPr>
              <a:t>autónoma.</a:t>
            </a:r>
          </a:p>
          <a:p>
            <a:pPr algn="just">
              <a:buFont typeface="Arial" pitchFamily="34" charset="0"/>
              <a:buChar char="•"/>
            </a:pPr>
            <a:endParaRPr lang="es-ES" sz="1400" u="sng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 Desenvolver no alumnado as habilidades para a utilización das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fontes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de información e do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coñecemento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de forma </a:t>
            </a:r>
            <a:r>
              <a:rPr lang="es-ES" sz="1400" u="sng" dirty="0" smtClean="0">
                <a:latin typeface="Arial" pitchFamily="34" charset="0"/>
                <a:cs typeface="Arial" pitchFamily="34" charset="0"/>
              </a:rPr>
              <a:t>crítica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. </a:t>
            </a:r>
            <a:endParaRPr lang="es-ES" sz="1400" u="sng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sz="1400" u="sng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 Concebir a BE como </a:t>
            </a:r>
            <a:r>
              <a:rPr lang="es-ES" sz="1400" u="sng" dirty="0" smtClean="0">
                <a:latin typeface="Arial" pitchFamily="34" charset="0"/>
                <a:cs typeface="Arial" pitchFamily="34" charset="0"/>
              </a:rPr>
              <a:t>ponte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entre o instituto e o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seu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ámbito, que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favoreza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os vínculos de colaboración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outros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centros de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ensino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 coas bibliotecas públicas da zona.</a:t>
            </a:r>
            <a:endParaRPr lang="es-ES" sz="1400" u="sng" dirty="0" smtClean="0">
              <a:latin typeface="Arial" pitchFamily="34" charset="0"/>
              <a:cs typeface="Arial" pitchFamily="34" charset="0"/>
            </a:endParaRPr>
          </a:p>
          <a:p>
            <a:endParaRPr lang="es-ES" u="sng" dirty="0" smtClean="0">
              <a:latin typeface="Arial" pitchFamily="34" charset="0"/>
              <a:cs typeface="Arial" pitchFamily="34" charset="0"/>
            </a:endParaRPr>
          </a:p>
          <a:p>
            <a:endParaRPr lang="es-ES" u="sng" dirty="0" smtClean="0">
              <a:latin typeface="Arial" pitchFamily="34" charset="0"/>
              <a:cs typeface="Arial" pitchFamily="34" charset="0"/>
            </a:endParaRPr>
          </a:p>
          <a:p>
            <a:endParaRPr lang="es-ES" u="sng" dirty="0" smtClean="0"/>
          </a:p>
          <a:p>
            <a:endParaRPr lang="es-ES" u="sng" dirty="0" smtClean="0"/>
          </a:p>
          <a:p>
            <a:endParaRPr lang="es-ES" u="sng" dirty="0" smtClean="0"/>
          </a:p>
          <a:p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4" name="3 Rectángulo"/>
          <p:cNvSpPr/>
          <p:nvPr/>
        </p:nvSpPr>
        <p:spPr>
          <a:xfrm>
            <a:off x="755576" y="692696"/>
            <a:ext cx="4980580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s-ES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Ler</a:t>
            </a:r>
            <a:r>
              <a:rPr lang="es-ES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para crecer </a:t>
            </a:r>
            <a:r>
              <a:rPr lang="es-ES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autonomamente</a:t>
            </a:r>
            <a:endParaRPr lang="es-E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851920" y="1124745"/>
            <a:ext cx="4320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ES" sz="12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Hoxe</a:t>
            </a:r>
            <a:r>
              <a:rPr lang="es-ES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o dilema </a:t>
            </a:r>
            <a:r>
              <a:rPr lang="es-ES" sz="12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xa</a:t>
            </a:r>
            <a:r>
              <a:rPr lang="es-ES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non está entre "</a:t>
            </a:r>
            <a:r>
              <a:rPr lang="es-ES" sz="12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ler</a:t>
            </a:r>
            <a:r>
              <a:rPr lang="es-ES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ou</a:t>
            </a:r>
            <a:r>
              <a:rPr lang="es-ES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non </a:t>
            </a:r>
            <a:r>
              <a:rPr lang="es-ES" sz="12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ler</a:t>
            </a:r>
            <a:r>
              <a:rPr lang="es-ES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", o envite do futuro é "</a:t>
            </a:r>
            <a:r>
              <a:rPr lang="es-ES" sz="12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ler</a:t>
            </a:r>
            <a:r>
              <a:rPr lang="es-ES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para comprender de forma crítica o mundo coas palabras de </a:t>
            </a:r>
            <a:r>
              <a:rPr lang="es-ES" sz="12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outros</a:t>
            </a:r>
            <a:r>
              <a:rPr lang="es-ES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".</a:t>
            </a:r>
            <a:r>
              <a:rPr lang="es-ES" sz="105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Manuel Bragado</a:t>
            </a:r>
            <a:endParaRPr lang="es-ES" sz="105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2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2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                       </a:t>
            </a:r>
            <a:endParaRPr lang="es-ES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pic>
        <p:nvPicPr>
          <p:cNvPr id="246786" name="Picture 2" descr="C:\Users\Ricardo de la Torre\Desktop\Encontros Stgo\BE 09-10\PL\Certame literario\VICL\Proba\imaxes\DSC_5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89107"/>
            <a:ext cx="8470800" cy="5632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323528" y="548680"/>
            <a:ext cx="835292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endParaRPr lang="es-ES" sz="11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1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1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100" u="sng" dirty="0" smtClean="0">
              <a:latin typeface="Arial" pitchFamily="34" charset="0"/>
              <a:cs typeface="Arial" pitchFamily="34" charset="0"/>
            </a:endParaRPr>
          </a:p>
          <a:p>
            <a:endParaRPr lang="es-ES" sz="11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100" u="sng" dirty="0" smtClean="0">
                <a:latin typeface="Arial" pitchFamily="34" charset="0"/>
                <a:cs typeface="Arial" pitchFamily="34" charset="0"/>
              </a:rPr>
              <a:t>Lugar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: Auditorio Emilia Pardo Bazán de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Sanxenxo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100" u="sng" dirty="0" smtClean="0">
                <a:latin typeface="Arial" pitchFamily="34" charset="0"/>
                <a:cs typeface="Arial" pitchFamily="34" charset="0"/>
              </a:rPr>
              <a:t>Escritores convidados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: Agustín Fernández Paz, Fran Alonso,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Xabier 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P.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Docampo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, Yolanda Castaño </a:t>
            </a:r>
          </a:p>
          <a:p>
            <a:r>
              <a:rPr lang="es-ES" sz="1100" u="sng" dirty="0" err="1" smtClean="0">
                <a:latin typeface="Arial" pitchFamily="34" charset="0"/>
                <a:cs typeface="Arial" pitchFamily="34" charset="0"/>
              </a:rPr>
              <a:t>Actuacións</a:t>
            </a:r>
            <a:r>
              <a:rPr lang="es-ES" sz="1100" u="sng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Javier Vilas (pianista), Pista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catro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Duelirium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Elefante Elegante</a:t>
            </a:r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100" u="sng" dirty="0" smtClean="0">
                <a:latin typeface="Arial" pitchFamily="34" charset="0"/>
                <a:cs typeface="Arial" pitchFamily="34" charset="0"/>
              </a:rPr>
              <a:t>Premios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libros,libretas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, diploma e un talón económico 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para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canxear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nas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librería da zona.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s-ES" sz="1100" u="sng" dirty="0" smtClean="0">
                <a:latin typeface="Arial" pitchFamily="34" charset="0"/>
                <a:cs typeface="Arial" pitchFamily="34" charset="0"/>
              </a:rPr>
              <a:t>Documentación: </a:t>
            </a:r>
          </a:p>
          <a:p>
            <a:endParaRPr lang="es-E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Invitación e programa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Boletín sobre o autor e a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obra </a:t>
            </a:r>
          </a:p>
          <a:p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Exposicións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c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arteis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323528" y="404664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latin typeface="Arial" pitchFamily="34" charset="0"/>
                <a:cs typeface="Arial" pitchFamily="34" charset="0"/>
              </a:rPr>
              <a:t>2.2.3.Elaborar  e </a:t>
            </a:r>
            <a:r>
              <a:rPr lang="es-ES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</a:p>
        </p:txBody>
      </p:sp>
      <p:sp>
        <p:nvSpPr>
          <p:cNvPr id="5" name="4 Rectángulo"/>
          <p:cNvSpPr/>
          <p:nvPr/>
        </p:nvSpPr>
        <p:spPr>
          <a:xfrm>
            <a:off x="395536" y="1484785"/>
            <a:ext cx="4392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es-ES" sz="12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CERTAME LITERARIO INTERCENTROS</a:t>
            </a:r>
          </a:p>
        </p:txBody>
      </p:sp>
      <p:sp>
        <p:nvSpPr>
          <p:cNvPr id="6" name="5 Rectángulo"/>
          <p:cNvSpPr/>
          <p:nvPr/>
        </p:nvSpPr>
        <p:spPr>
          <a:xfrm>
            <a:off x="323528" y="908720"/>
            <a:ext cx="53285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buFont typeface="Wingdings" pitchFamily="2" charset="2"/>
              <a:buChar char="Ø"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DESENVOLVER A EXPRESIÓN ESCRITA COMO MEDIO   </a:t>
            </a:r>
          </a:p>
          <a:p>
            <a:pPr algn="just" eaLnBrk="0" hangingPunct="0"/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    PARA FACER LECTORES.</a:t>
            </a:r>
          </a:p>
          <a:p>
            <a:pPr algn="just" eaLnBrk="0" hangingPunct="0"/>
            <a:endParaRPr lang="es-ES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Ricardo de la Torre\Pictures\Imaxes IIICertame Literario\III Certame Literario\Entrega Premios  IIICert\P6074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3312368" cy="2484276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 rot="16200000">
            <a:off x="-483070" y="2723430"/>
            <a:ext cx="20649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ES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b="1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Entrega dos premios </a:t>
            </a:r>
            <a:endParaRPr lang="es-ES" sz="1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6" descr="http://3.bp.blogspot.com/_R4wRi79nzPk/TB-8w0fwAFI/AAAAAAAACGY/SsBUq4myVPA/s1600/Certame+Literario+IES+de+Sanxenxo+2010+-+03+-+Iolanda+Casta%C3%B1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73016"/>
            <a:ext cx="4065617" cy="2668061"/>
          </a:xfrm>
          <a:prstGeom prst="rect">
            <a:avLst/>
          </a:prstGeom>
          <a:noFill/>
        </p:spPr>
      </p:pic>
      <p:pic>
        <p:nvPicPr>
          <p:cNvPr id="12" name="Picture 1" descr="C:\Users\Ricardo de la Torre\Pictures\varios maio09\DSCN16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34402">
            <a:off x="5456549" y="961592"/>
            <a:ext cx="3227850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899592" y="980728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i="1" dirty="0" smtClean="0"/>
          </a:p>
          <a:p>
            <a:r>
              <a:rPr lang="es-ES" i="1" dirty="0" smtClean="0"/>
              <a:t>2.2.4. 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Establecer redes de colaboración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co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 contorno</a:t>
            </a:r>
          </a:p>
          <a:p>
            <a:endParaRPr lang="es-ES" i="1" dirty="0" smtClean="0"/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Programación e organización de actividades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conxuntas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entre os centros e as bibliotecas    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 da zona: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Visita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ás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bibliotecas próximas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   Participación no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Certame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literario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intercentros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outras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actividades de expresión escrita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Encontro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con autores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      Asistencia a eventos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827584" y="1340768"/>
            <a:ext cx="734481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pPr>
              <a:buFont typeface="Arial" pitchFamily="34" charset="0"/>
              <a:buChar char="•"/>
            </a:pP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 A apertura do Club de lectura á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comunidade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e o contorno. </a:t>
            </a:r>
          </a:p>
          <a:p>
            <a:pPr>
              <a:buFont typeface="Arial" pitchFamily="34" charset="0"/>
              <a:buChar char="•"/>
            </a:pP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Utilización das novas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tecnoloxías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: blogs, wikis</a:t>
            </a: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Constitución da Comisión 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de Biblioteca: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posibilita o intercambio de ideas e o avance cara cara 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traballo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colaborativo coas BM 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Concellería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de Educación e Cultura. </a:t>
            </a:r>
          </a:p>
          <a:p>
            <a:pPr>
              <a:buFont typeface="Arial" pitchFamily="34" charset="0"/>
              <a:buChar char="•"/>
            </a:pP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827584" y="620688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2.2. 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actuacións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máis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significativas levadas a cabo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Biblioteca IES </a:t>
            </a:r>
            <a:r>
              <a:rPr lang="pt-BR" dirty="0" err="1" smtClean="0"/>
              <a:t>Sanxenxo</a:t>
            </a:r>
            <a:r>
              <a:rPr lang="pt-BR" dirty="0" smtClean="0"/>
              <a:t>. III Encontros de Bibliotecas Escolares. Outubro 2010</a:t>
            </a:r>
            <a:endParaRPr lang="es-ES" dirty="0"/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91260">
            <a:off x="3452539" y="152979"/>
            <a:ext cx="4071516" cy="32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3906434" cy="312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04568">
            <a:off x="534479" y="3259841"/>
            <a:ext cx="4032448" cy="3225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284984"/>
            <a:ext cx="3744924" cy="299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594238">
            <a:off x="5997369" y="833526"/>
            <a:ext cx="3036089" cy="2841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Rectángulo"/>
          <p:cNvSpPr/>
          <p:nvPr/>
        </p:nvSpPr>
        <p:spPr>
          <a:xfrm>
            <a:off x="251520" y="116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i="1" dirty="0" smtClean="0"/>
              <a:t>2.2.5 O </a:t>
            </a:r>
            <a:r>
              <a:rPr lang="es-ES" i="1" dirty="0" err="1" smtClean="0"/>
              <a:t>emprego</a:t>
            </a:r>
            <a:r>
              <a:rPr lang="es-ES" i="1" dirty="0" smtClean="0"/>
              <a:t> das </a:t>
            </a:r>
            <a:r>
              <a:rPr lang="es-ES" i="1" dirty="0" err="1" smtClean="0"/>
              <a:t>tecnoloxías</a:t>
            </a:r>
            <a:r>
              <a:rPr lang="es-ES" i="1" dirty="0" smtClean="0"/>
              <a:t> da </a:t>
            </a:r>
            <a:r>
              <a:rPr lang="es-ES" i="1" dirty="0" err="1" smtClean="0"/>
              <a:t>informacion</a:t>
            </a:r>
            <a:r>
              <a:rPr lang="es-ES" i="1" dirty="0" smtClean="0"/>
              <a:t> </a:t>
            </a:r>
            <a:r>
              <a:rPr lang="es-ES" i="1" dirty="0" err="1" smtClean="0"/>
              <a:t>ao</a:t>
            </a:r>
            <a:r>
              <a:rPr lang="es-ES" i="1" dirty="0" smtClean="0"/>
              <a:t> </a:t>
            </a:r>
            <a:r>
              <a:rPr lang="es-ES" i="1" dirty="0" err="1" smtClean="0"/>
              <a:t>servizo</a:t>
            </a:r>
            <a:r>
              <a:rPr lang="es-ES" i="1" dirty="0" smtClean="0"/>
              <a:t> da BE.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 rot="16200000">
            <a:off x="7173582" y="4638327"/>
            <a:ext cx="2880319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s-ES" sz="1200" b="1" dirty="0" smtClean="0">
                <a:latin typeface="Arial" pitchFamily="34" charset="0"/>
                <a:cs typeface="Arial" pitchFamily="34" charset="0"/>
              </a:rPr>
              <a:t>2.2.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actuacións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 smtClean="0">
                <a:latin typeface="Arial" pitchFamily="34" charset="0"/>
                <a:cs typeface="Arial" pitchFamily="34" charset="0"/>
              </a:rPr>
              <a:t>máis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significativas levadas a cabo</a:t>
            </a:r>
            <a:endParaRPr lang="es-E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467544" y="764704"/>
            <a:ext cx="5112568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1200" b="1" dirty="0" smtClean="0">
              <a:latin typeface="Arial" pitchFamily="34" charset="0"/>
              <a:cs typeface="Arial" pitchFamily="34" charset="0"/>
            </a:endParaRPr>
          </a:p>
          <a:p>
            <a:endParaRPr lang="pt-BR" sz="1200" b="1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200" b="1" u="sng" dirty="0" smtClean="0">
                <a:latin typeface="Arial" pitchFamily="34" charset="0"/>
                <a:cs typeface="Arial" pitchFamily="34" charset="0"/>
              </a:rPr>
              <a:t>Documentos</a:t>
            </a:r>
            <a:r>
              <a:rPr lang="pt-BR" sz="12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pt-BR" sz="1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>Seguimento e propostas de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mellora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por parte 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do equipo 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da BE </a:t>
            </a:r>
          </a:p>
          <a:p>
            <a:pPr>
              <a:lnSpc>
                <a:spcPct val="150000"/>
              </a:lnSpc>
            </a:pP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Avaliación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da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dotación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da BE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polos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Departamentos </a:t>
            </a:r>
          </a:p>
          <a:p>
            <a:pPr>
              <a:lnSpc>
                <a:spcPct val="150000"/>
              </a:lnSpc>
            </a:pP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Cuestionario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inicial do perfil de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usuario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da BE</a:t>
            </a:r>
          </a:p>
          <a:p>
            <a:pPr>
              <a:lnSpc>
                <a:spcPct val="150000"/>
              </a:lnSpc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>Estatística e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competencias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básicas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Valoracións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recollidas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nos c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adernos das mochilas</a:t>
            </a:r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000" dirty="0" smtClean="0">
                <a:latin typeface="Arial" pitchFamily="34" charset="0"/>
                <a:cs typeface="Arial" pitchFamily="34" charset="0"/>
              </a:rPr>
              <a:t> </a:t>
            </a:r>
            <a:endParaRPr lang="pt-B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 rot="10800000" flipV="1">
            <a:off x="467544" y="3069541"/>
            <a:ext cx="576064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Pasaporte lector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Enquisas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, resultados 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conclusións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Hora de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ler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alumnado e profesorado.  </a:t>
            </a:r>
            <a:r>
              <a:rPr lang="es-ES" sz="1400" u="sng" dirty="0" smtClean="0">
                <a:latin typeface="Arial" pitchFamily="34" charset="0"/>
                <a:cs typeface="Arial" pitchFamily="34" charset="0"/>
                <a:hlinkClick r:id="rId2"/>
              </a:rPr>
              <a:t>http://</a:t>
            </a:r>
            <a:r>
              <a:rPr lang="es-ES" sz="1400" u="sng" dirty="0" smtClean="0">
                <a:latin typeface="Arial" pitchFamily="34" charset="0"/>
                <a:cs typeface="Arial" pitchFamily="34" charset="0"/>
                <a:hlinkClick r:id="rId2"/>
              </a:rPr>
              <a:t>iessanxenxo.pbworks.com/Enquisas</a:t>
            </a:r>
            <a:endParaRPr lang="es-ES" sz="1400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Balance dos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préstamos:Opac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Meiga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2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/>
              <a:t> </a:t>
            </a:r>
            <a:endParaRPr lang="es-E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980728"/>
            <a:ext cx="17811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467544" y="548680"/>
            <a:ext cx="57606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AVALIACIÓN E ESTATÍSTICA</a:t>
            </a:r>
            <a:endParaRPr lang="es-E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pic>
        <p:nvPicPr>
          <p:cNvPr id="115714" name="Picture 2" descr="C:\Users\Ricardo de la Torre\Desktop\Actividades programadas abril 2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6799"/>
            <a:ext cx="9144000" cy="6464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pic>
        <p:nvPicPr>
          <p:cNvPr id="114690" name="Picture 2" descr="C:\Users\Ricardo de la Torre\Desktop\abril 2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39445" y="-895034"/>
            <a:ext cx="5328592" cy="8072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pic>
        <p:nvPicPr>
          <p:cNvPr id="3" name="Picture 2" descr="http://3.bp.blogspot.com/_FYU9MSAAcU8/TCp0RCKmjnI/AAAAAAAABJA/ZocmLQHY_MM/s640/estat%C3%ADstica+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20688"/>
            <a:ext cx="7272808" cy="5125058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1115616" y="908720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>
                <a:latin typeface="Arial" pitchFamily="34" charset="0"/>
                <a:cs typeface="Arial" pitchFamily="34" charset="0"/>
              </a:rPr>
              <a:t>Evolución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do préstamo de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fondos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7380312" y="2924944"/>
            <a:ext cx="129614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ncremento do 45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% 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no acumulado do curso. A mesma </a:t>
            </a: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tendencia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tivo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tamén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o seu reflexo no </a:t>
            </a: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mes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pt-BR" sz="1200" dirty="0" err="1" smtClean="0">
                <a:latin typeface="Arial" pitchFamily="34" charset="0"/>
                <a:cs typeface="Arial" pitchFamily="34" charset="0"/>
              </a:rPr>
              <a:t>mes</a:t>
            </a:r>
            <a:r>
              <a:rPr lang="pt-BR" sz="1200" dirty="0" smtClean="0">
                <a:latin typeface="Arial" pitchFamily="34" charset="0"/>
                <a:cs typeface="Arial" pitchFamily="34" charset="0"/>
              </a:rPr>
              <a:t> como se pode observar na  gráfica.</a:t>
            </a:r>
            <a:r>
              <a:rPr lang="pt-BR" dirty="0" smtClean="0"/>
              <a:t/>
            </a:r>
            <a:br>
              <a:rPr lang="pt-BR" dirty="0" smtClean="0"/>
            </a:br>
            <a:endParaRPr lang="es-E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2555776" y="2235569"/>
            <a:ext cx="338437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es-ES" sz="900" dirty="0">
              <a:ea typeface="Times New Roman" pitchFamily="18" charset="0"/>
            </a:endParaRPr>
          </a:p>
          <a:p>
            <a:pPr eaLnBrk="0" hangingPunct="0"/>
            <a:endParaRPr lang="es-ES" dirty="0">
              <a:ea typeface="Times New Roman" pitchFamily="18" charset="0"/>
            </a:endParaRPr>
          </a:p>
        </p:txBody>
      </p:sp>
      <p:sp>
        <p:nvSpPr>
          <p:cNvPr id="14340" name="3 Rectángulo"/>
          <p:cNvSpPr>
            <a:spLocks noChangeArrowheads="1"/>
          </p:cNvSpPr>
          <p:nvPr/>
        </p:nvSpPr>
        <p:spPr bwMode="auto">
          <a:xfrm>
            <a:off x="2555776" y="1340768"/>
            <a:ext cx="313469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Equipo da BE: </a:t>
            </a:r>
            <a:endParaRPr lang="es-ES" sz="16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Equipo de profesores estable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1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Equipo </a:t>
            </a:r>
            <a:r>
              <a:rPr lang="es-ES" sz="1200" dirty="0">
                <a:latin typeface="Arial" pitchFamily="34" charset="0"/>
                <a:cs typeface="Arial" pitchFamily="34" charset="0"/>
              </a:rPr>
              <a:t>de alumnos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voluntarios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   2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nais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ANPA      </a:t>
            </a:r>
          </a:p>
          <a:p>
            <a:pPr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   Comisión BE</a:t>
            </a:r>
          </a:p>
          <a:p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2" name="Picture 3" descr="F:\PL\HL\equipo ,lectores1ª\DSCN26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5820" y="1484784"/>
            <a:ext cx="297665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09" name="Picture 1" descr="C:\Users\Ricardo de la Torre\Pictures\BE0910\Autoprétamo\DSCN25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933056"/>
            <a:ext cx="2952328" cy="2214129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251520" y="404664"/>
            <a:ext cx="84969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>
                <a:latin typeface="Arial" pitchFamily="34" charset="0"/>
                <a:cs typeface="Arial" pitchFamily="34" charset="0"/>
              </a:rPr>
              <a:t>3. IMPLICACIÓN DO CENTRO E DA COMUNIDADE EDUCATIVA</a:t>
            </a:r>
          </a:p>
          <a:p>
            <a:pPr algn="ctr"/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1600" dirty="0" err="1" smtClean="0">
                <a:latin typeface="Arial" pitchFamily="34" charset="0"/>
                <a:cs typeface="Arial" pitchFamily="34" charset="0"/>
              </a:rPr>
              <a:t>Unha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biblioteca de </a:t>
            </a:r>
            <a:r>
              <a:rPr lang="es-ES" sz="1600" dirty="0" err="1" smtClean="0">
                <a:latin typeface="Arial" pitchFamily="34" charset="0"/>
                <a:cs typeface="Arial" pitchFamily="34" charset="0"/>
              </a:rPr>
              <a:t>tod@s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e para </a:t>
            </a:r>
            <a:r>
              <a:rPr lang="es-ES" sz="1600" dirty="0" err="1" smtClean="0">
                <a:latin typeface="Arial" pitchFamily="34" charset="0"/>
                <a:cs typeface="Arial" pitchFamily="34" charset="0"/>
              </a:rPr>
              <a:t>tod@s</a:t>
            </a:r>
            <a:endParaRPr lang="es-E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11 Imagen" descr="D:\LOLI\BE 10-11\xestión\de tod@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4744"/>
            <a:ext cx="262778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Rectángulo"/>
          <p:cNvSpPr/>
          <p:nvPr/>
        </p:nvSpPr>
        <p:spPr>
          <a:xfrm rot="10800000" flipV="1">
            <a:off x="2411758" y="3166374"/>
            <a:ext cx="352839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 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Consecuencias </a:t>
            </a:r>
            <a:r>
              <a:rPr lang="es-ES" sz="1400" b="1" dirty="0" err="1" smtClean="0">
                <a:latin typeface="Arial" pitchFamily="34" charset="0"/>
                <a:cs typeface="Arial" pitchFamily="34" charset="0"/>
              </a:rPr>
              <a:t>medodolóxicas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lvl="0"/>
            <a:r>
              <a:rPr lang="es-ES" sz="1200" dirty="0" smtClean="0">
                <a:latin typeface="Arial" pitchFamily="34" charset="0"/>
                <a:cs typeface="Arial" pitchFamily="34" charset="0"/>
              </a:rPr>
              <a:t>     As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tarefas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colaborativas</a:t>
            </a:r>
          </a:p>
          <a:p>
            <a:pPr lvl="0"/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Cambios </a:t>
            </a:r>
            <a:r>
              <a:rPr lang="es-ES" sz="1400" b="1" dirty="0" err="1" smtClean="0">
                <a:latin typeface="Arial" pitchFamily="34" charset="0"/>
                <a:cs typeface="Arial" pitchFamily="34" charset="0"/>
              </a:rPr>
              <a:t>estruturais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/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Sección Documental Específica</a:t>
            </a:r>
          </a:p>
          <a:p>
            <a:pPr lvl="0"/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s-ES" sz="1400" b="1" dirty="0" smtClean="0"/>
              <a:t> 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Un </a:t>
            </a:r>
            <a:r>
              <a:rPr lang="es-ES" sz="1400" b="1" dirty="0" err="1" smtClean="0">
                <a:latin typeface="Arial" pitchFamily="34" charset="0"/>
                <a:cs typeface="Arial" pitchFamily="34" charset="0"/>
              </a:rPr>
              <a:t>maior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compromiso coas familias:</a:t>
            </a:r>
          </a:p>
          <a:p>
            <a:pPr lvl="0"/>
            <a:r>
              <a:rPr lang="es-ES" sz="1400" b="1" dirty="0" smtClean="0"/>
              <a:t>     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Maletas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viaxeiras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sz="1200" dirty="0" smtClean="0">
                <a:latin typeface="Arial" pitchFamily="34" charset="0"/>
                <a:cs typeface="Arial" pitchFamily="34" charset="0"/>
              </a:rPr>
              <a:t>      Sección de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autopréstamo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sz="1200" dirty="0" smtClean="0">
                <a:latin typeface="Arial" pitchFamily="34" charset="0"/>
                <a:cs typeface="Arial" pitchFamily="34" charset="0"/>
              </a:rPr>
              <a:t>      As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axendas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escolares</a:t>
            </a:r>
          </a:p>
          <a:p>
            <a:pPr lvl="0"/>
            <a:r>
              <a:rPr lang="es-ES" sz="1200" dirty="0" smtClean="0">
                <a:latin typeface="Arial" pitchFamily="34" charset="0"/>
                <a:cs typeface="Arial" pitchFamily="34" charset="0"/>
              </a:rPr>
              <a:t>      Apertura extraescolar da Biblioteca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611560" y="404664"/>
            <a:ext cx="7200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. OBXECTIVOS DE FUTURO</a:t>
            </a: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611560" y="1628800"/>
            <a:ext cx="813690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1400" dirty="0" smtClean="0">
                <a:latin typeface="Arial" pitchFamily="34" charset="0"/>
                <a:cs typeface="Arial" pitchFamily="34" charset="0"/>
              </a:rPr>
            </a:br>
            <a:r>
              <a:rPr lang="pt-BR" sz="1400" dirty="0" smtClean="0">
                <a:latin typeface="Arial" pitchFamily="34" charset="0"/>
                <a:cs typeface="Arial" pitchFamily="34" charset="0"/>
              </a:rPr>
              <a:t>- Unha biblioteca escolar como centro de recursos para o ensino e 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aprendizaxe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(CREA), integrada no currículo e utilizada na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práctica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docente.(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Impulsar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proxectos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materia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nivel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)</a:t>
            </a:r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1400" dirty="0" smtClean="0">
                <a:latin typeface="Arial" pitchFamily="34" charset="0"/>
                <a:cs typeface="Arial" pitchFamily="34" charset="0"/>
              </a:rPr>
            </a:br>
            <a:r>
              <a:rPr lang="pt-BR" sz="1400" dirty="0" smtClean="0">
                <a:latin typeface="Arial" pitchFamily="34" charset="0"/>
                <a:cs typeface="Arial" pitchFamily="34" charset="0"/>
              </a:rPr>
              <a:t>- 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lectura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como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estratexia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metodolóxica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para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mellorar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aprendizaxe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facendo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fincapé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na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comprensión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lectora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.</a:t>
            </a:r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1400" dirty="0" smtClean="0">
                <a:latin typeface="Arial" pitchFamily="34" charset="0"/>
                <a:cs typeface="Arial" pitchFamily="34" charset="0"/>
              </a:rPr>
            </a:br>
            <a:r>
              <a:rPr lang="pt-BR" sz="1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Profundizar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nas 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técnicas de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expresión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escrita como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medio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para conseguir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lectores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1400" dirty="0" smtClean="0">
                <a:latin typeface="Arial" pitchFamily="34" charset="0"/>
                <a:cs typeface="Arial" pitchFamily="34" charset="0"/>
              </a:rPr>
            </a:br>
            <a:r>
              <a:rPr lang="pt-BR" sz="1400" dirty="0" smtClean="0">
                <a:latin typeface="Arial" pitchFamily="34" charset="0"/>
                <a:cs typeface="Arial" pitchFamily="34" charset="0"/>
              </a:rPr>
              <a:t>- 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consolidación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da apertura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extraescolar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da BE e o seu uso e desfrute de forma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autónoma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pt-BR" sz="1400" dirty="0" err="1" smtClean="0">
                <a:latin typeface="Arial" pitchFamily="34" charset="0"/>
                <a:cs typeface="Arial" pitchFamily="34" charset="0"/>
              </a:rPr>
              <a:t>responsable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 por parte de todos os sectores da comunidade educativa. </a:t>
            </a:r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pt-BR" sz="14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pt-BR" sz="14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5" descr="H:\silla-libre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796136" y="4221088"/>
            <a:ext cx="2708950" cy="215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2195736" y="1772816"/>
            <a:ext cx="1104900" cy="790575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LECTURA</a:t>
            </a: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87824" y="2780928"/>
            <a:ext cx="1095375" cy="946150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TIC</a:t>
            </a: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3491880" y="1484784"/>
            <a:ext cx="1584176" cy="1008112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s-E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AUTONOMÍA</a:t>
            </a:r>
            <a:endParaRPr kumimoji="0" lang="es-E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Flecha curvada hacia la derecha"/>
          <p:cNvSpPr/>
          <p:nvPr/>
        </p:nvSpPr>
        <p:spPr>
          <a:xfrm>
            <a:off x="1763688" y="2276872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6 Flecha curvada hacia la izquierda"/>
          <p:cNvSpPr/>
          <p:nvPr/>
        </p:nvSpPr>
        <p:spPr>
          <a:xfrm>
            <a:off x="4716016" y="2348880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971600" y="980728"/>
            <a:ext cx="4980580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s-ES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Ler</a:t>
            </a:r>
            <a:r>
              <a:rPr lang="es-ES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para crecer </a:t>
            </a:r>
            <a:r>
              <a:rPr lang="es-ES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autonomamente</a:t>
            </a:r>
            <a:endParaRPr lang="es-E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547664" y="4437112"/>
            <a:ext cx="1418456" cy="914400"/>
          </a:xfrm>
          <a:prstGeom prst="rect">
            <a:avLst/>
          </a:prstGeom>
          <a:solidFill>
            <a:srgbClr val="1E86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Biblioteca escolar </a:t>
            </a:r>
            <a:endParaRPr lang="es-ES" dirty="0"/>
          </a:p>
        </p:txBody>
      </p:sp>
      <p:sp>
        <p:nvSpPr>
          <p:cNvPr id="11" name="10 Rectángulo"/>
          <p:cNvSpPr/>
          <p:nvPr/>
        </p:nvSpPr>
        <p:spPr>
          <a:xfrm>
            <a:off x="5868144" y="4437112"/>
            <a:ext cx="1440160" cy="914400"/>
          </a:xfrm>
          <a:prstGeom prst="rect">
            <a:avLst/>
          </a:prstGeom>
          <a:solidFill>
            <a:srgbClr val="1E86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exterior</a:t>
            </a:r>
            <a:endParaRPr lang="es-ES" dirty="0"/>
          </a:p>
        </p:txBody>
      </p:sp>
      <p:sp>
        <p:nvSpPr>
          <p:cNvPr id="13" name="12 Flecha derecha"/>
          <p:cNvSpPr/>
          <p:nvPr/>
        </p:nvSpPr>
        <p:spPr>
          <a:xfrm>
            <a:off x="4572000" y="4653136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lecha izquierda"/>
          <p:cNvSpPr/>
          <p:nvPr/>
        </p:nvSpPr>
        <p:spPr>
          <a:xfrm>
            <a:off x="3635896" y="4653136"/>
            <a:ext cx="64807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"/>
          <p:cNvSpPr/>
          <p:nvPr/>
        </p:nvSpPr>
        <p:spPr>
          <a:xfrm rot="17937447">
            <a:off x="494546" y="2188989"/>
            <a:ext cx="173637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→"/>
            </a:pPr>
            <a:r>
              <a:rPr lang="es-ES" sz="1100" dirty="0" smtClean="0">
                <a:latin typeface="Arial" pitchFamily="34" charset="0"/>
                <a:cs typeface="Arial" pitchFamily="34" charset="0"/>
              </a:rPr>
              <a:t> Competencia   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lingüística</a:t>
            </a:r>
            <a:endParaRPr lang="es-E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5580112" y="1772816"/>
            <a:ext cx="30732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→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Competencia para aprender a aprender</a:t>
            </a:r>
          </a:p>
          <a:p>
            <a:pPr>
              <a:buFont typeface="Arial" pitchFamily="34" charset="0"/>
              <a:buChar char="→"/>
            </a:pP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→"/>
            </a:pP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→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Competencia en autonomía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    e iniciativa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presoal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1619672" y="3789040"/>
            <a:ext cx="5441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↓"/>
            </a:pP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→"/>
            </a:pPr>
            <a:r>
              <a:rPr lang="es-ES" sz="1200" dirty="0" smtClean="0">
                <a:latin typeface="Arial" pitchFamily="34" charset="0"/>
                <a:cs typeface="Arial" pitchFamily="34" charset="0"/>
              </a:rPr>
              <a:t> Competencia no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tratamento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da información e competencia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dixital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Biblioteca IES </a:t>
            </a:r>
            <a:r>
              <a:rPr lang="pt-BR" dirty="0" err="1" smtClean="0"/>
              <a:t>Sanxenxo</a:t>
            </a:r>
            <a:r>
              <a:rPr lang="pt-BR" dirty="0" smtClean="0"/>
              <a:t>. III Encontros de Bibliotecas Escolares. Outubro 2010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899592" y="332656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b="1" i="1" dirty="0" smtClean="0"/>
          </a:p>
          <a:p>
            <a:endParaRPr lang="pt-BR" b="1" i="1" dirty="0" smtClean="0"/>
          </a:p>
          <a:p>
            <a:endParaRPr lang="pt-BR" b="1" i="1" dirty="0" smtClean="0"/>
          </a:p>
          <a:p>
            <a:endParaRPr lang="pt-BR" b="1" i="1" dirty="0" smtClean="0"/>
          </a:p>
        </p:txBody>
      </p:sp>
      <p:sp>
        <p:nvSpPr>
          <p:cNvPr id="5" name="4 Rectángulo"/>
          <p:cNvSpPr/>
          <p:nvPr/>
        </p:nvSpPr>
        <p:spPr>
          <a:xfrm>
            <a:off x="611560" y="620687"/>
            <a:ext cx="7992888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Vivín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, </a:t>
            </a: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mirei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, </a:t>
            </a: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lin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, </a:t>
            </a: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sentín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.</a:t>
            </a:r>
            <a:endParaRPr lang="es-ES" sz="2000" dirty="0" smtClean="0"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Que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fai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aí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o </a:t>
            </a: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ler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.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/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Lendo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acábase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sabendo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 case todo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.</a:t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Eu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tamén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leo.</a:t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Xa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que logo algo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saberás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.</a:t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Agora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xa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non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estou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tan seguro.</a:t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Entón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terás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que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ler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doutro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xeito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.</a:t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Como.</a:t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Non </a:t>
            </a: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serve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 a </a:t>
            </a:r>
            <a:r>
              <a:rPr lang="es-ES_tradnl" sz="2000" b="1" dirty="0" err="1" smtClean="0">
                <a:latin typeface="Arial" charset="0"/>
                <a:ea typeface="Calibri" pitchFamily="34" charset="0"/>
                <a:cs typeface="Arial" charset="0"/>
              </a:rPr>
              <a:t>mesma</a:t>
            </a:r>
            <a:r>
              <a:rPr lang="es-ES_tradnl" sz="2000" b="1" dirty="0" smtClean="0">
                <a:latin typeface="Arial" charset="0"/>
                <a:ea typeface="Calibri" pitchFamily="34" charset="0"/>
                <a:cs typeface="Arial" charset="0"/>
              </a:rPr>
              <a:t> forma para todos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, cada un inventa 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súa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propia.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Hai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quen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se pasa a vida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enteira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lendo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sen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conseguir ir nunca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máis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aló da lectura, quedan pegados á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páxina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, non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entenden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que as palabras son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só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pedras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postas atravesando 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corrente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dun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río. Se están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alí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, é para que podamos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chegar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á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outra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marxe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, 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outra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marxe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é o que importa, a non ser?</a:t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A non ser que.</a:t>
            </a:r>
            <a:b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A non ser que eses ríos non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teñan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dúas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beiras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,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senón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moitas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, que cada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persoa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que lea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sexa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ela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, 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súa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 propia </a:t>
            </a:r>
            <a:r>
              <a:rPr lang="es-ES_tradnl" sz="2000" dirty="0" err="1" smtClean="0">
                <a:latin typeface="Arial" charset="0"/>
                <a:ea typeface="Calibri" pitchFamily="34" charset="0"/>
                <a:cs typeface="Arial" charset="0"/>
              </a:rPr>
              <a:t>beira</a:t>
            </a:r>
            <a:r>
              <a:rPr lang="es-ES_tradnl" sz="2000" dirty="0" smtClean="0">
                <a:latin typeface="Arial" charset="0"/>
                <a:ea typeface="Calibri" pitchFamily="34" charset="0"/>
                <a:cs typeface="Arial" charset="0"/>
              </a:rPr>
              <a:t>.</a:t>
            </a:r>
            <a:endParaRPr lang="es-ES" sz="2000" dirty="0" smtClean="0">
              <a:latin typeface="Arial" charset="0"/>
              <a:cs typeface="Arial" charset="0"/>
            </a:endParaRPr>
          </a:p>
          <a:p>
            <a:pPr eaLnBrk="0" hangingPunct="0"/>
            <a:r>
              <a:rPr lang="es-ES_tradnl" sz="2000" dirty="0" smtClean="0">
                <a:latin typeface="Arial" charset="0"/>
                <a:ea typeface="Calibri" pitchFamily="34" charset="0"/>
                <a:cs typeface="Calibri" pitchFamily="34" charset="0"/>
              </a:rPr>
              <a:t>                                                                     </a:t>
            </a:r>
            <a:r>
              <a:rPr lang="es-ES_tradnl" b="1" i="1" dirty="0" smtClean="0">
                <a:latin typeface="Arial" charset="0"/>
                <a:ea typeface="Calibri" pitchFamily="34" charset="0"/>
                <a:cs typeface="Calibri" pitchFamily="34" charset="0"/>
              </a:rPr>
              <a:t>A Caverna</a:t>
            </a:r>
            <a:r>
              <a:rPr lang="es-ES_tradnl" dirty="0" smtClean="0">
                <a:latin typeface="Arial" charset="0"/>
                <a:ea typeface="Calibri" pitchFamily="34" charset="0"/>
                <a:cs typeface="Calibri" pitchFamily="34" charset="0"/>
              </a:rPr>
              <a:t>.</a:t>
            </a:r>
            <a:r>
              <a:rPr lang="es-ES_tradnl" dirty="0" smtClean="0">
                <a:latin typeface="Arial" charset="0"/>
                <a:ea typeface="Calibri" pitchFamily="34" charset="0"/>
                <a:cs typeface="Calibri" pitchFamily="34" charset="0"/>
              </a:rPr>
              <a:t> J. </a:t>
            </a:r>
            <a:r>
              <a:rPr lang="es-ES_tradnl" dirty="0" smtClean="0">
                <a:latin typeface="Arial" charset="0"/>
                <a:ea typeface="Calibri" pitchFamily="34" charset="0"/>
                <a:cs typeface="Calibri" pitchFamily="34" charset="0"/>
              </a:rPr>
              <a:t>Saramago </a:t>
            </a:r>
            <a:endParaRPr lang="es-ES_tradnl" sz="20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51521" y="2996952"/>
            <a:ext cx="6205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/>
          </a:p>
          <a:p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3547788" y="372217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s-ES" dirty="0" smtClean="0">
              <a:solidFill>
                <a:prstClr val="black"/>
              </a:solidFill>
            </a:endParaRPr>
          </a:p>
          <a:p>
            <a:pPr lvl="0"/>
            <a:endParaRPr lang="es-ES" dirty="0" smtClean="0">
              <a:solidFill>
                <a:prstClr val="black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539552" y="1052736"/>
            <a:ext cx="79208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1043608" y="620688"/>
            <a:ext cx="5904656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4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2. TRAXECTORIA DA BIBLIOTECA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2.1. Situación de partida</a:t>
            </a:r>
          </a:p>
          <a:p>
            <a:endParaRPr lang="es-ES" sz="1600" b="1" dirty="0" smtClean="0">
              <a:latin typeface="Arial" pitchFamily="34" charset="0"/>
              <a:cs typeface="Arial" pitchFamily="34" charset="0"/>
            </a:endParaRPr>
          </a:p>
          <a:p>
            <a:endParaRPr lang="es-ES" sz="1600" b="1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9" name="8 Flecha izquierda"/>
          <p:cNvSpPr/>
          <p:nvPr/>
        </p:nvSpPr>
        <p:spPr>
          <a:xfrm>
            <a:off x="1763688" y="278092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Elipse"/>
          <p:cNvSpPr/>
          <p:nvPr/>
        </p:nvSpPr>
        <p:spPr>
          <a:xfrm>
            <a:off x="3131840" y="2420888"/>
            <a:ext cx="1584176" cy="1058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latin typeface="Arial" pitchFamily="34" charset="0"/>
                <a:cs typeface="Arial" pitchFamily="34" charset="0"/>
              </a:rPr>
              <a:t>PLAMBE</a:t>
            </a:r>
          </a:p>
          <a:p>
            <a:pPr algn="ctr"/>
            <a:r>
              <a:rPr lang="es-ES" b="1" dirty="0" smtClean="0">
                <a:latin typeface="Arial" pitchFamily="34" charset="0"/>
                <a:cs typeface="Arial" pitchFamily="34" charset="0"/>
              </a:rPr>
              <a:t>2006</a:t>
            </a:r>
            <a:endParaRPr lang="es-ES" dirty="0"/>
          </a:p>
        </p:txBody>
      </p:sp>
      <p:sp>
        <p:nvSpPr>
          <p:cNvPr id="13" name="12 Flecha derecha"/>
          <p:cNvSpPr/>
          <p:nvPr/>
        </p:nvSpPr>
        <p:spPr>
          <a:xfrm>
            <a:off x="5076056" y="27809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Triángulo isósceles"/>
          <p:cNvSpPr/>
          <p:nvPr/>
        </p:nvSpPr>
        <p:spPr>
          <a:xfrm>
            <a:off x="1979712" y="3717032"/>
            <a:ext cx="3816424" cy="1728192"/>
          </a:xfrm>
          <a:prstGeom prst="triangle">
            <a:avLst>
              <a:gd name="adj" fmla="val 49912"/>
            </a:avLst>
          </a:prstGeom>
          <a:solidFill>
            <a:srgbClr val="1E8686">
              <a:alpha val="93000"/>
            </a:srgbClr>
          </a:solidFill>
          <a:ln>
            <a:solidFill>
              <a:srgbClr val="1E8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Transformación </a:t>
            </a:r>
          </a:p>
          <a:p>
            <a:pPr algn="ctr"/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 </a:t>
            </a:r>
          </a:p>
          <a:p>
            <a:pPr algn="ctr"/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Biblioteca </a:t>
            </a:r>
          </a:p>
          <a:p>
            <a:pPr algn="ctr"/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cara a </a:t>
            </a:r>
            <a:r>
              <a:rPr lang="es-ES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súa</a:t>
            </a:r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integración </a:t>
            </a:r>
          </a:p>
          <a:p>
            <a:pPr algn="ctr"/>
            <a:r>
              <a:rPr lang="es-E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 contexto educativo</a:t>
            </a:r>
          </a:p>
          <a:p>
            <a:pPr algn="ctr"/>
            <a:endParaRPr lang="es-E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E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E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E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ES" sz="1200" dirty="0">
              <a:solidFill>
                <a:schemeClr val="bg1"/>
              </a:solidFill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5724128" y="4437112"/>
            <a:ext cx="27093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>
                <a:latin typeface="Arial" pitchFamily="34" charset="0"/>
                <a:cs typeface="Arial" pitchFamily="34" charset="0"/>
              </a:rPr>
              <a:t>+</a:t>
            </a:r>
            <a:r>
              <a:rPr lang="es-ES" dirty="0" smtClean="0"/>
              <a:t>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2007:Plan da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Mellora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da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calidade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2008:</a:t>
            </a:r>
            <a:r>
              <a:rPr lang="es-ES" dirty="0" smtClean="0"/>
              <a:t>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centro da rede TIC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827584" y="620688"/>
            <a:ext cx="7704856" cy="911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1600" b="1" dirty="0" smtClean="0"/>
          </a:p>
          <a:p>
            <a:endParaRPr lang="es-ES" sz="1600" b="1" dirty="0" smtClean="0"/>
          </a:p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  2.2. </a:t>
            </a:r>
            <a:r>
              <a:rPr lang="es-ES" sz="1400" b="1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sz="1400" b="1" dirty="0" err="1" smtClean="0">
                <a:latin typeface="Arial" pitchFamily="34" charset="0"/>
                <a:cs typeface="Arial" pitchFamily="34" charset="0"/>
              </a:rPr>
              <a:t>actuacións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b="1" dirty="0" err="1" smtClean="0">
                <a:latin typeface="Arial" pitchFamily="34" charset="0"/>
                <a:cs typeface="Arial" pitchFamily="34" charset="0"/>
              </a:rPr>
              <a:t>máis</a:t>
            </a:r>
            <a:r>
              <a:rPr lang="es-ES" sz="1400" b="1" dirty="0" smtClean="0">
                <a:latin typeface="Arial" pitchFamily="34" charset="0"/>
                <a:cs typeface="Arial" pitchFamily="34" charset="0"/>
              </a:rPr>
              <a:t> significativas levadas a cabo</a:t>
            </a:r>
          </a:p>
          <a:p>
            <a:endParaRPr lang="es-ES" sz="1600" b="1" dirty="0" smtClean="0"/>
          </a:p>
          <a:p>
            <a:endParaRPr lang="es-ES" sz="1600" dirty="0" smtClean="0"/>
          </a:p>
          <a:p>
            <a:r>
              <a:rPr lang="es-ES" sz="1600" i="1" dirty="0" smtClean="0"/>
              <a:t>	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2.2.1. Facilitar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materiais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e formar usuarios (educación documental)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i="1" dirty="0" smtClean="0">
                <a:latin typeface="Arial" pitchFamily="34" charset="0"/>
                <a:cs typeface="Arial" pitchFamily="34" charset="0"/>
              </a:rPr>
              <a:t>	2.2.2. Dinamizar e integrar a BE no currículo e a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súa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contribución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ao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	          </a:t>
            </a:r>
          </a:p>
          <a:p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                          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desenvolvemento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das competencias básicas </a:t>
            </a:r>
          </a:p>
          <a:p>
            <a:endParaRPr lang="es-ES" sz="1400" i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i="1" dirty="0" smtClean="0">
                <a:latin typeface="Arial" pitchFamily="34" charset="0"/>
                <a:cs typeface="Arial" pitchFamily="34" charset="0"/>
              </a:rPr>
              <a:t>	2.2.3.Elaborar e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poñer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en práctica o Plan de lectura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i="1" dirty="0" smtClean="0">
                <a:latin typeface="Arial" pitchFamily="34" charset="0"/>
                <a:cs typeface="Arial" pitchFamily="34" charset="0"/>
              </a:rPr>
              <a:t>	2.2.4. Establecer redes de colaboración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co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contorno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i="1" dirty="0" smtClean="0">
                <a:latin typeface="Arial" pitchFamily="34" charset="0"/>
                <a:cs typeface="Arial" pitchFamily="34" charset="0"/>
              </a:rPr>
              <a:t>	2.2.5. O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emprego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das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tecnoloxías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informacion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ao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i="1" dirty="0" err="1" smtClean="0">
                <a:latin typeface="Arial" pitchFamily="34" charset="0"/>
                <a:cs typeface="Arial" pitchFamily="34" charset="0"/>
              </a:rPr>
              <a:t>servizo</a:t>
            </a:r>
            <a:r>
              <a:rPr lang="es-ES" sz="1400" i="1" dirty="0" smtClean="0">
                <a:latin typeface="Arial" pitchFamily="34" charset="0"/>
                <a:cs typeface="Arial" pitchFamily="34" charset="0"/>
              </a:rPr>
              <a:t> da BE.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s-ES" sz="1600" dirty="0" smtClean="0"/>
          </a:p>
          <a:p>
            <a:endParaRPr lang="es-ES" sz="1600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i="1" dirty="0" smtClean="0"/>
          </a:p>
          <a:p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683568" y="620688"/>
            <a:ext cx="34918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2. TRAXECTORIA DA BIBLIOTECA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Biblioteca IES Sanxenxo. III Encontros de Bibliotecas Escolares. Outubro 2010</a:t>
            </a:r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539552" y="476672"/>
            <a:ext cx="8064896" cy="1103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buFont typeface="Wingdings" pitchFamily="2" charset="2"/>
              <a:buChar char="Ø"/>
            </a:pPr>
            <a:endParaRPr lang="es-ES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es-ES" sz="1100" u="sng" dirty="0" smtClean="0">
              <a:latin typeface="Arial" charset="0"/>
              <a:cs typeface="Arial" charset="0"/>
            </a:endParaRPr>
          </a:p>
          <a:p>
            <a:endParaRPr lang="es-ES" sz="1100" u="sng" dirty="0" smtClean="0">
              <a:latin typeface="Arial" charset="0"/>
              <a:cs typeface="Arial" charset="0"/>
            </a:endParaRPr>
          </a:p>
          <a:p>
            <a:endParaRPr lang="es-ES" sz="1100" u="sng" dirty="0" smtClean="0">
              <a:latin typeface="Arial" charset="0"/>
              <a:cs typeface="Arial" charset="0"/>
            </a:endParaRPr>
          </a:p>
          <a:p>
            <a:r>
              <a:rPr lang="es-ES" sz="1100" dirty="0" smtClean="0">
                <a:latin typeface="Arial" charset="0"/>
                <a:cs typeface="Arial" charset="0"/>
              </a:rPr>
              <a:t>                             </a:t>
            </a:r>
            <a:r>
              <a:rPr lang="es-ES" sz="1200" u="sng" dirty="0" smtClean="0">
                <a:latin typeface="Arial" charset="0"/>
                <a:cs typeface="Arial" charset="0"/>
              </a:rPr>
              <a:t>As habilidades </a:t>
            </a:r>
            <a:r>
              <a:rPr lang="es-ES" sz="1200" dirty="0" smtClean="0">
                <a:latin typeface="Arial" charset="0"/>
                <a:cs typeface="Arial" charset="0"/>
              </a:rPr>
              <a:t>implicadas </a:t>
            </a:r>
            <a:r>
              <a:rPr lang="es-ES" sz="1200" dirty="0" err="1" smtClean="0">
                <a:latin typeface="Arial" charset="0"/>
                <a:cs typeface="Arial" charset="0"/>
              </a:rPr>
              <a:t>neste</a:t>
            </a:r>
            <a:r>
              <a:rPr lang="es-ES" sz="1200" dirty="0" smtClean="0">
                <a:latin typeface="Arial" charset="0"/>
                <a:cs typeface="Arial" charset="0"/>
              </a:rPr>
              <a:t> proceso de búsqueda están relacionados con:</a:t>
            </a:r>
            <a:br>
              <a:rPr lang="es-ES" sz="1200" dirty="0" smtClean="0">
                <a:latin typeface="Arial" charset="0"/>
                <a:cs typeface="Arial" charset="0"/>
              </a:rPr>
            </a:br>
            <a:r>
              <a:rPr lang="es-ES" sz="1200" dirty="0" smtClean="0">
                <a:latin typeface="Arial" charset="0"/>
                <a:cs typeface="Arial" charset="0"/>
              </a:rPr>
              <a:t/>
            </a:r>
            <a:br>
              <a:rPr lang="es-ES" sz="1200" dirty="0" smtClean="0">
                <a:latin typeface="Arial" charset="0"/>
                <a:cs typeface="Arial" charset="0"/>
              </a:rPr>
            </a:br>
            <a:r>
              <a:rPr lang="es-ES" sz="1200" dirty="0" smtClean="0">
                <a:latin typeface="Arial" charset="0"/>
                <a:cs typeface="Arial" charset="0"/>
              </a:rPr>
              <a:t>	              1º. Situarse no </a:t>
            </a:r>
            <a:r>
              <a:rPr lang="es-ES" sz="1200" dirty="0" err="1" smtClean="0">
                <a:latin typeface="Arial" charset="0"/>
                <a:cs typeface="Arial" charset="0"/>
              </a:rPr>
              <a:t>espazo</a:t>
            </a:r>
            <a:r>
              <a:rPr lang="es-ES" sz="1200" dirty="0" smtClean="0">
                <a:latin typeface="Arial" charset="0"/>
                <a:cs typeface="Arial" charset="0"/>
              </a:rPr>
              <a:t> da BE.</a:t>
            </a:r>
          </a:p>
          <a:p>
            <a:r>
              <a:rPr lang="es-ES" sz="1200" dirty="0" smtClean="0">
                <a:latin typeface="Arial" charset="0"/>
                <a:cs typeface="Arial" charset="0"/>
              </a:rPr>
              <a:t>	              2º. Determinar o que se busca.</a:t>
            </a:r>
            <a:br>
              <a:rPr lang="es-ES" sz="1200" dirty="0" smtClean="0">
                <a:latin typeface="Arial" charset="0"/>
                <a:cs typeface="Arial" charset="0"/>
              </a:rPr>
            </a:br>
            <a:r>
              <a:rPr lang="es-ES" sz="1200" dirty="0" smtClean="0">
                <a:latin typeface="Arial" charset="0"/>
                <a:cs typeface="Arial" charset="0"/>
              </a:rPr>
              <a:t>	              3º. Determinar </a:t>
            </a:r>
            <a:r>
              <a:rPr lang="es-ES" sz="1200" dirty="0" err="1" smtClean="0">
                <a:latin typeface="Arial" charset="0"/>
                <a:cs typeface="Arial" charset="0"/>
              </a:rPr>
              <a:t>onde</a:t>
            </a:r>
            <a:r>
              <a:rPr lang="es-ES" sz="1200" dirty="0" smtClean="0">
                <a:latin typeface="Arial" charset="0"/>
                <a:cs typeface="Arial" charset="0"/>
              </a:rPr>
              <a:t> </a:t>
            </a:r>
            <a:r>
              <a:rPr lang="es-ES" sz="1200" dirty="0" err="1" smtClean="0">
                <a:latin typeface="Arial" charset="0"/>
                <a:cs typeface="Arial" charset="0"/>
              </a:rPr>
              <a:t>buscalo</a:t>
            </a:r>
            <a:r>
              <a:rPr lang="es-ES" sz="1200" dirty="0" smtClean="0">
                <a:latin typeface="Arial" charset="0"/>
                <a:cs typeface="Arial" charset="0"/>
              </a:rPr>
              <a:t>. </a:t>
            </a:r>
          </a:p>
          <a:p>
            <a:endParaRPr lang="es-ES" sz="1200" dirty="0" smtClean="0">
              <a:latin typeface="Arial" charset="0"/>
              <a:cs typeface="Arial" charset="0"/>
            </a:endParaRPr>
          </a:p>
          <a:p>
            <a:pPr lvl="2">
              <a:buFont typeface="Arial" pitchFamily="34" charset="0"/>
              <a:buChar char="→"/>
            </a:pPr>
            <a:r>
              <a:rPr lang="es-ES" sz="1200" dirty="0" smtClean="0">
                <a:latin typeface="Arial" charset="0"/>
                <a:cs typeface="Arial" charset="0"/>
              </a:rPr>
              <a:t> Son actividades destinadas á adquisición de capacidades  básicas e </a:t>
            </a:r>
            <a:r>
              <a:rPr lang="es-ES" sz="1200" dirty="0" err="1" smtClean="0">
                <a:latin typeface="Arial" charset="0"/>
                <a:cs typeface="Arial" charset="0"/>
              </a:rPr>
              <a:t>comúns</a:t>
            </a:r>
            <a:endParaRPr lang="es-ES" sz="1200" dirty="0" smtClean="0">
              <a:latin typeface="Arial" charset="0"/>
              <a:cs typeface="Arial" charset="0"/>
            </a:endParaRPr>
          </a:p>
          <a:p>
            <a:pPr lvl="2">
              <a:buFont typeface="Arial" pitchFamily="34" charset="0"/>
              <a:buChar char="→"/>
            </a:pPr>
            <a:r>
              <a:rPr lang="es-ES" sz="1200" dirty="0" smtClean="0">
                <a:latin typeface="Arial" charset="0"/>
                <a:cs typeface="Arial" charset="0"/>
              </a:rPr>
              <a:t> Os </a:t>
            </a:r>
            <a:r>
              <a:rPr lang="es-ES" sz="1200" dirty="0" err="1" smtClean="0">
                <a:latin typeface="Arial" charset="0"/>
                <a:cs typeface="Arial" charset="0"/>
              </a:rPr>
              <a:t>contidos</a:t>
            </a:r>
            <a:r>
              <a:rPr lang="es-ES" sz="1200" dirty="0" smtClean="0">
                <a:latin typeface="Arial" charset="0"/>
                <a:cs typeface="Arial" charset="0"/>
              </a:rPr>
              <a:t> poden referirse a </a:t>
            </a:r>
            <a:r>
              <a:rPr lang="es-ES" sz="1200" dirty="0" err="1" smtClean="0">
                <a:latin typeface="Arial" charset="0"/>
                <a:cs typeface="Arial" charset="0"/>
              </a:rPr>
              <a:t>calquera</a:t>
            </a:r>
            <a:r>
              <a:rPr lang="es-ES" sz="1200" dirty="0" smtClean="0">
                <a:latin typeface="Arial" charset="0"/>
                <a:cs typeface="Arial" charset="0"/>
              </a:rPr>
              <a:t> materia</a:t>
            </a:r>
            <a:r>
              <a:rPr lang="es-ES" dirty="0" smtClean="0">
                <a:latin typeface="Arial" charset="0"/>
                <a:cs typeface="Arial" charset="0"/>
              </a:rPr>
              <a:t>.</a:t>
            </a:r>
          </a:p>
          <a:p>
            <a:pPr algn="just" eaLnBrk="0" hangingPunct="0">
              <a:buFont typeface="Wingdings" pitchFamily="2" charset="2"/>
              <a:buChar char="Ø"/>
            </a:pPr>
            <a:endParaRPr lang="es-ES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hangingPunct="0">
              <a:buFont typeface="Wingdings" pitchFamily="2" charset="2"/>
              <a:buChar char="Ø"/>
            </a:pPr>
            <a:r>
              <a:rPr lang="es-ES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Algunhas</a:t>
            </a:r>
            <a:r>
              <a:rPr lang="es-ES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concrecións</a:t>
            </a:r>
            <a:r>
              <a:rPr lang="es-E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algn="just" eaLnBrk="0" hangingPunct="0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Visita guiada á BE: </a:t>
            </a:r>
            <a:r>
              <a:rPr lang="es-ES" sz="1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xornada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de portas </a:t>
            </a:r>
            <a:r>
              <a:rPr lang="es-ES" sz="1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abertas</a:t>
            </a:r>
            <a:endParaRPr lang="es-ES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Actividades  de formación de usuarios:</a:t>
            </a: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6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Actividades incluidas dentro do plan de acción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titorial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(1º ESO) 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      Actividades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aula de informática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      Actividades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sala da biblioteca</a:t>
            </a:r>
          </a:p>
          <a:p>
            <a:r>
              <a:rPr lang="es-ES" sz="1100" dirty="0" smtClean="0">
                <a:latin typeface="Arial" pitchFamily="34" charset="0"/>
                <a:cs typeface="Arial" pitchFamily="34" charset="0"/>
              </a:rPr>
              <a:t>           Actividades </a:t>
            </a:r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Biblioteca Municipal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Xogos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de pistas</a:t>
            </a:r>
          </a:p>
          <a:p>
            <a:pPr>
              <a:buFont typeface="Arial" pitchFamily="34" charset="0"/>
              <a:buChar char="•"/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 Programa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escoita</a:t>
            </a:r>
            <a:endParaRPr lang="es-ES" sz="1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 Exposición  das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novidades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s-ES" sz="1400" dirty="0" smtClean="0">
                <a:latin typeface="Arial" pitchFamily="34" charset="0"/>
                <a:cs typeface="Arial" pitchFamily="34" charset="0"/>
              </a:rPr>
              <a:t> Elaboración e difusión de guías </a:t>
            </a:r>
          </a:p>
          <a:p>
            <a:r>
              <a:rPr lang="es-ES" sz="1400" dirty="0" smtClean="0">
                <a:latin typeface="Arial" pitchFamily="34" charset="0"/>
                <a:cs typeface="Arial" pitchFamily="34" charset="0"/>
              </a:rPr>
              <a:t>   informativas… </a:t>
            </a:r>
          </a:p>
          <a:p>
            <a:r>
              <a:rPr lang="es-ES" b="1" i="1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				</a:t>
            </a:r>
            <a:r>
              <a:rPr lang="es-ES" sz="1200" i="1" dirty="0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A Biblioteca é o </a:t>
            </a:r>
            <a:r>
              <a:rPr lang="es-ES" sz="1200" i="1" dirty="0" err="1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servizo</a:t>
            </a:r>
            <a:r>
              <a:rPr lang="es-ES" sz="1200" i="1" dirty="0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que o Instituto pon a </a:t>
            </a:r>
            <a:r>
              <a:rPr lang="es-ES" sz="1200" i="1" dirty="0" err="1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túa</a:t>
            </a:r>
            <a:r>
              <a:rPr lang="es-ES" sz="1200" i="1" dirty="0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disposición </a:t>
            </a:r>
          </a:p>
          <a:p>
            <a:r>
              <a:rPr lang="es-ES" sz="1200" i="1" dirty="0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                                                                                     para </a:t>
            </a:r>
            <a:r>
              <a:rPr lang="es-ES" sz="1200" i="1" dirty="0" err="1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axudarte</a:t>
            </a:r>
            <a:r>
              <a:rPr lang="es-ES" sz="1200" i="1" dirty="0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s-ES" sz="1200" i="1" dirty="0" err="1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nas</a:t>
            </a:r>
            <a:r>
              <a:rPr lang="es-ES" sz="1200" i="1" dirty="0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s-ES" sz="1200" i="1" dirty="0" err="1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túas</a:t>
            </a:r>
            <a:r>
              <a:rPr lang="es-ES" sz="1200" i="1" dirty="0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necesidades de </a:t>
            </a:r>
            <a:r>
              <a:rPr lang="es-ES" sz="1200" i="1" dirty="0" err="1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estudo</a:t>
            </a:r>
            <a:r>
              <a:rPr lang="es-ES" sz="1200" i="1" dirty="0" smtClean="0"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 e formación.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solidFill>
                <a:srgbClr val="000099"/>
              </a:solidFill>
            </a:endParaRPr>
          </a:p>
          <a:p>
            <a:endParaRPr lang="es-ES" dirty="0" smtClean="0">
              <a:solidFill>
                <a:srgbClr val="000099"/>
              </a:solidFill>
            </a:endParaRPr>
          </a:p>
          <a:p>
            <a:endParaRPr lang="es-ES" dirty="0" smtClean="0">
              <a:solidFill>
                <a:srgbClr val="000099"/>
              </a:solidFill>
            </a:endParaRPr>
          </a:p>
          <a:p>
            <a:endParaRPr lang="es-ES" dirty="0" smtClean="0">
              <a:solidFill>
                <a:srgbClr val="000099"/>
              </a:solidFill>
            </a:endParaRPr>
          </a:p>
          <a:p>
            <a:endParaRPr lang="es-ES" dirty="0" smtClean="0">
              <a:solidFill>
                <a:srgbClr val="000000"/>
              </a:solidFill>
            </a:endParaRPr>
          </a:p>
          <a:p>
            <a:r>
              <a:rPr lang="es-ES" dirty="0" smtClean="0">
                <a:solidFill>
                  <a:srgbClr val="000000"/>
                </a:solidFill>
              </a:rPr>
              <a:t> </a:t>
            </a:r>
            <a:endParaRPr lang="es-ES" dirty="0" smtClean="0"/>
          </a:p>
          <a:p>
            <a:endParaRPr lang="es-ES" dirty="0" smtClean="0"/>
          </a:p>
          <a:p>
            <a:endParaRPr lang="es-ES" b="1" dirty="0" smtClean="0">
              <a:latin typeface="Calibri" pitchFamily="34" charset="0"/>
            </a:endParaRPr>
          </a:p>
          <a:p>
            <a:endParaRPr lang="es-ES" b="1" dirty="0" smtClean="0">
              <a:latin typeface="Calibri" pitchFamily="34" charset="0"/>
            </a:endParaRPr>
          </a:p>
          <a:p>
            <a:endParaRPr lang="es-ES" b="1" dirty="0" smtClean="0">
              <a:latin typeface="Calibri" pitchFamily="34" charset="0"/>
            </a:endParaRPr>
          </a:p>
          <a:p>
            <a:endParaRPr lang="es-ES" b="1" dirty="0" smtClean="0">
              <a:latin typeface="Calibri" pitchFamily="34" charset="0"/>
            </a:endParaRPr>
          </a:p>
          <a:p>
            <a:r>
              <a:rPr lang="es-ES" b="1" dirty="0" smtClean="0">
                <a:latin typeface="Calibri" pitchFamily="34" charset="0"/>
              </a:rPr>
              <a:t> </a:t>
            </a:r>
          </a:p>
          <a:p>
            <a:endParaRPr lang="es-ES" b="1" dirty="0"/>
          </a:p>
        </p:txBody>
      </p:sp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4460431" y="97795"/>
            <a:ext cx="22313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.</a:t>
            </a: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biblioteca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15295">
            <a:off x="5200505" y="2845509"/>
            <a:ext cx="3539182" cy="262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539552" y="404664"/>
            <a:ext cx="770636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s-ES" b="1" dirty="0" smtClean="0">
                <a:latin typeface="Arial" pitchFamily="34" charset="0"/>
                <a:cs typeface="Arial" pitchFamily="34" charset="0"/>
              </a:rPr>
              <a:t>2.2. 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Obxectivos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e 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actuacións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err="1" smtClean="0">
                <a:latin typeface="Arial" pitchFamily="34" charset="0"/>
                <a:cs typeface="Arial" pitchFamily="34" charset="0"/>
              </a:rPr>
              <a:t>máis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significativas levadas a cabo</a:t>
            </a:r>
          </a:p>
          <a:p>
            <a:pPr marL="0" lvl="1"/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marL="0" lvl="1"/>
            <a:r>
              <a:rPr lang="es-ES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2.2.1. Facilitar </a:t>
            </a:r>
            <a:r>
              <a:rPr lang="es-ES" i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materiais</a:t>
            </a:r>
            <a:r>
              <a:rPr lang="es-ES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e formar usuarios (educación documental)</a:t>
            </a:r>
          </a:p>
          <a:p>
            <a:pPr marL="0" lvl="1"/>
            <a:endParaRPr lang="es-ES" sz="1600" b="1" dirty="0" smtClean="0">
              <a:latin typeface="Arial" pitchFamily="34" charset="0"/>
              <a:cs typeface="Arial" pitchFamily="34" charset="0"/>
            </a:endParaRPr>
          </a:p>
          <a:p>
            <a:endParaRPr lang="es-ES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683568" y="496996"/>
            <a:ext cx="244827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Visita </a:t>
            </a:r>
            <a:r>
              <a:rPr lang="es-ES" sz="1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guiada á BE: </a:t>
            </a:r>
            <a:endParaRPr lang="es-ES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r>
              <a:rPr lang="es-ES" sz="1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xornada</a:t>
            </a: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 portas </a:t>
            </a:r>
            <a:r>
              <a:rPr lang="es-ES" sz="14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abertas</a:t>
            </a:r>
            <a:r>
              <a:rPr lang="es-ES" sz="1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eaLnBrk="0" hangingPunct="0">
              <a:buFontTx/>
              <a:buChar char="•"/>
            </a:pPr>
            <a:endParaRPr lang="es-E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lang="es-ES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r>
              <a:rPr lang="es-ES" sz="1200" u="sng" dirty="0">
                <a:latin typeface="Arial" pitchFamily="34" charset="0"/>
                <a:ea typeface="Times New Roman" pitchFamily="18" charset="0"/>
                <a:cs typeface="Arial" pitchFamily="34" charset="0"/>
              </a:rPr>
              <a:t>Motivo: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Dar a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coñecer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ao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novo</a:t>
            </a:r>
            <a:endParaRPr lang="es-ES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alumnado e as familias </a:t>
            </a:r>
          </a:p>
          <a:p>
            <a:pPr eaLnBrk="0" hangingPunct="0"/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 centro e a BE.</a:t>
            </a:r>
          </a:p>
          <a:p>
            <a:pPr eaLnBrk="0" hangingPunct="0"/>
            <a:endParaRPr lang="es-ES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Presencia: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s-ES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equipo da biblioteca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club 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 lectura </a:t>
            </a:r>
            <a:endParaRPr lang="es-ES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es-ES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alumn@s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colaboradores</a:t>
            </a:r>
            <a:endParaRPr lang="es-ES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lang="es-ES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Difusión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eaLnBrk="0" hangingPunct="0"/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tríptico 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informativo</a:t>
            </a:r>
          </a:p>
          <a:p>
            <a:pPr eaLnBrk="0" hangingPunct="0"/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outros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err="1">
                <a:latin typeface="Arial" pitchFamily="34" charset="0"/>
                <a:ea typeface="Times New Roman" pitchFamily="18" charset="0"/>
                <a:cs typeface="Arial" pitchFamily="34" charset="0"/>
                <a:hlinkClick r:id="" action="ppaction://noaction"/>
              </a:rPr>
              <a:t>materiais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  <a:hlinkClick r:id="" action="ppaction://noaction"/>
              </a:rPr>
              <a:t> divulgativos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eaLnBrk="0" hangingPunct="0"/>
            <a:endParaRPr lang="es-ES" sz="1600" dirty="0">
              <a:ea typeface="Times New Roman" pitchFamily="18" charset="0"/>
            </a:endParaRPr>
          </a:p>
          <a:p>
            <a:pPr eaLnBrk="0" hangingPunct="0"/>
            <a:endParaRPr lang="es-ES" sz="1600" dirty="0">
              <a:ea typeface="Times New Roman" pitchFamily="18" charset="0"/>
            </a:endParaRPr>
          </a:p>
          <a:p>
            <a:pPr eaLnBrk="0" hangingPunct="0"/>
            <a:endParaRPr lang="es-ES" sz="2400" dirty="0">
              <a:ea typeface="Times New Roman" pitchFamily="18" charset="0"/>
            </a:endParaRPr>
          </a:p>
        </p:txBody>
      </p:sp>
      <p:sp>
        <p:nvSpPr>
          <p:cNvPr id="6147" name="2 Rectángulo"/>
          <p:cNvSpPr>
            <a:spLocks noChangeArrowheads="1"/>
          </p:cNvSpPr>
          <p:nvPr/>
        </p:nvSpPr>
        <p:spPr bwMode="auto">
          <a:xfrm>
            <a:off x="1331640" y="1196752"/>
            <a:ext cx="33385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Algunhas</a:t>
            </a:r>
            <a:r>
              <a:rPr lang="es-ES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concrecións</a:t>
            </a:r>
            <a:endParaRPr lang="es-ES" sz="1050" b="1" dirty="0">
              <a:solidFill>
                <a:srgbClr val="000099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95536" y="692696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endParaRPr lang="es-ES" i="1" dirty="0" smtClean="0">
              <a:latin typeface="Arial" pitchFamily="34" charset="0"/>
              <a:cs typeface="Arial" pitchFamily="34" charset="0"/>
            </a:endParaRPr>
          </a:p>
          <a:p>
            <a:pPr lvl="2"/>
            <a:endParaRPr lang="es-ES" i="1" dirty="0" smtClean="0">
              <a:latin typeface="Arial" pitchFamily="34" charset="0"/>
              <a:cs typeface="Arial" pitchFamily="34" charset="0"/>
            </a:endParaRPr>
          </a:p>
          <a:p>
            <a:pPr lvl="2"/>
            <a:endParaRPr lang="es-ES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755576" y="764704"/>
            <a:ext cx="72853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2.2.1. Facilitar </a:t>
            </a:r>
            <a:r>
              <a:rPr lang="es-ES" i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materiais</a:t>
            </a:r>
            <a:r>
              <a:rPr lang="es-ES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e formar usuarios (educación documental)</a:t>
            </a:r>
            <a:endParaRPr lang="es-ES" dirty="0"/>
          </a:p>
        </p:txBody>
      </p:sp>
      <p:pic>
        <p:nvPicPr>
          <p:cNvPr id="6" name="Picture 3" descr="C:\Users\Ricardo de la Torre\Desktop\Encontros Stgo\Guía usuario, apertura extraescolar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235693">
            <a:off x="3777893" y="913208"/>
            <a:ext cx="4329308" cy="5640578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 rot="21128480">
            <a:off x="6089488" y="5698930"/>
            <a:ext cx="26757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100" dirty="0" err="1" smtClean="0">
                <a:latin typeface="Arial" pitchFamily="34" charset="0"/>
                <a:cs typeface="Arial" pitchFamily="34" charset="0"/>
              </a:rPr>
              <a:t>Páxina</a:t>
            </a:r>
            <a:r>
              <a:rPr lang="es-ES" sz="1100" dirty="0" smtClean="0">
                <a:latin typeface="Arial" pitchFamily="34" charset="0"/>
                <a:cs typeface="Arial" pitchFamily="34" charset="0"/>
              </a:rPr>
              <a:t> interior da guía informativa 2008</a:t>
            </a:r>
            <a:endParaRPr lang="es-ES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357188" y="198015"/>
            <a:ext cx="8429625" cy="816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es-ES" sz="1600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ES" sz="16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2.2.1. Facilitar </a:t>
            </a:r>
            <a:r>
              <a:rPr lang="es-ES" sz="1600" i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materiais</a:t>
            </a:r>
            <a:r>
              <a:rPr lang="es-ES" sz="16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e formar usuarios (educación documental</a:t>
            </a:r>
            <a:r>
              <a:rPr lang="es-ES" sz="16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</a:p>
          <a:p>
            <a:pPr algn="just"/>
            <a:endParaRPr lang="es-ES" sz="1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1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Algunhas</a:t>
            </a:r>
            <a:r>
              <a:rPr lang="es-ES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6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concrecións</a:t>
            </a:r>
            <a:r>
              <a:rPr lang="es-ES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algn="just"/>
            <a:endParaRPr lang="es-ES" sz="1050" b="1" dirty="0" smtClean="0">
              <a:solidFill>
                <a:srgbClr val="000099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Actividades  </a:t>
            </a:r>
            <a:r>
              <a:rPr lang="es-ES" sz="1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 formación de usuarios:</a:t>
            </a:r>
          </a:p>
          <a:p>
            <a:pPr algn="just">
              <a:buFontTx/>
              <a:buChar char="•"/>
            </a:pPr>
            <a:endParaRPr lang="es-ES" sz="1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 eaLnBrk="0" hangingPunct="0">
              <a:buFont typeface="Arial" pitchFamily="34" charset="0"/>
              <a:buChar char="•"/>
            </a:pP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Actividades </a:t>
            </a:r>
            <a:r>
              <a:rPr lang="es-ES" sz="1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incluidas dentro do plan de acción </a:t>
            </a:r>
            <a:r>
              <a:rPr lang="es-ES" sz="14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titorial</a:t>
            </a:r>
            <a:r>
              <a:rPr lang="es-ES" sz="1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para 1º ESO. </a:t>
            </a:r>
          </a:p>
          <a:p>
            <a:pPr lvl="1" algn="just"/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Material  traducido </a:t>
            </a:r>
            <a:r>
              <a:rPr lang="es-ES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ao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s-ES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galego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de Laura Cobos e Melquíades Álvarez. </a:t>
            </a:r>
            <a:r>
              <a:rPr lang="es-ES" sz="1200" i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Guía práctica de acceso a la información en la biblioteca escolar. De la pregunta al documento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Ed. Biblioteca </a:t>
            </a:r>
            <a:r>
              <a:rPr lang="es-ES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Práctica F Germán 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Sánchez  </a:t>
            </a:r>
            <a:r>
              <a:rPr lang="es-ES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Ruipérez</a:t>
            </a: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Madrid. 2006.</a:t>
            </a:r>
            <a:r>
              <a:rPr lang="es-ES" sz="12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1" algn="just"/>
            <a:endParaRPr lang="es-ES" sz="1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E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Actividades </a:t>
            </a:r>
            <a:r>
              <a:rPr lang="es-ES" sz="1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 formación de usuarios  </a:t>
            </a:r>
            <a:r>
              <a:rPr lang="es-ES" sz="14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lang="es-ES" sz="1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aula de informática</a:t>
            </a:r>
            <a:r>
              <a:rPr lang="es-ES" sz="1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1" algn="just"/>
            <a:endParaRPr lang="es-ES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/>
            <a:r>
              <a:rPr lang="es-ES" sz="1200" u="sng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Finalidade</a:t>
            </a:r>
            <a:r>
              <a:rPr lang="es-ES" sz="1200" u="sng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endParaRPr lang="es-ES" sz="1200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/>
            <a:endParaRPr lang="es-ES" sz="1200" u="sng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2" algn="just">
              <a:buFont typeface="Arial" charset="0"/>
              <a:buChar char="•"/>
            </a:pPr>
            <a:r>
              <a:rPr lang="es-ES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Achegar ao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alumnado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as novas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tecnoloxías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para o seu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manexo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como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usuarios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autónomos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na </a:t>
            </a: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Biblioteca.</a:t>
            </a:r>
          </a:p>
          <a:p>
            <a:pPr lvl="2" algn="just">
              <a:buFont typeface="Arial" charset="0"/>
              <a:buChar char="•"/>
            </a:pP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Introducilos</a:t>
            </a: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na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búsqueda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coherente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e ordenada de </a:t>
            </a:r>
            <a:r>
              <a:rPr lang="pt-BR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información</a:t>
            </a: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lvl="2" algn="just">
              <a:buFont typeface="Arial" charset="0"/>
              <a:buChar char="•"/>
            </a:pP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 </a:t>
            </a:r>
            <a:r>
              <a:rPr lang="pt-BR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adquisición</a:t>
            </a: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da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terminoloxía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básica para a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comprensión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da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organización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da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información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nas bibliotecas e </a:t>
            </a: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lvl="2" algn="just"/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a 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comparativa da mesma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coa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atopada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en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Internet. </a:t>
            </a:r>
          </a:p>
          <a:p>
            <a:pPr lvl="1" algn="just">
              <a:buFont typeface="Arial" charset="0"/>
              <a:buChar char="•"/>
            </a:pPr>
            <a:endParaRPr lang="pt-BR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/>
            <a:r>
              <a:rPr lang="pt-BR" sz="1200" u="sng" dirty="0">
                <a:latin typeface="Arial" pitchFamily="34" charset="0"/>
                <a:ea typeface="Times New Roman" pitchFamily="18" charset="0"/>
                <a:cs typeface="Arial" pitchFamily="34" charset="0"/>
              </a:rPr>
              <a:t>Mecanismos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endParaRPr lang="pt-BR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/>
            <a:endParaRPr lang="pt-BR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A través do Departamento de </a:t>
            </a:r>
            <a:r>
              <a:rPr lang="pt-BR" sz="1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Tecnoloxía</a:t>
            </a:r>
            <a:endParaRPr lang="pt-BR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Coordinación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cos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titores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dos grupos de 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1ºESO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1" algn="just"/>
            <a:endParaRPr lang="pt-BR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/>
            <a:r>
              <a:rPr lang="pt-BR" sz="1200" u="sng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Temporalizació</a:t>
            </a:r>
            <a:r>
              <a:rPr lang="pt-BR" sz="1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trimestral </a:t>
            </a:r>
            <a:endParaRPr lang="pt-BR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/>
            <a:endParaRPr lang="pt-BR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/>
            <a:r>
              <a:rPr lang="pt-BR" sz="1200" u="sng" dirty="0">
                <a:latin typeface="Arial" pitchFamily="34" charset="0"/>
                <a:ea typeface="Times New Roman" pitchFamily="18" charset="0"/>
                <a:cs typeface="Arial" pitchFamily="34" charset="0"/>
              </a:rPr>
              <a:t>Contido</a:t>
            </a:r>
            <a:r>
              <a:rPr lang="pt-BR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lvl="1" algn="just"/>
            <a:endParaRPr lang="pt-BR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Unidades </a:t>
            </a:r>
            <a:r>
              <a:rPr lang="es-ES" sz="12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 Gloria </a:t>
            </a:r>
            <a:r>
              <a:rPr lang="es-ES" sz="12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Durban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pt-BR" sz="1200" dirty="0"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http://www.bibliotecaescolar.info/actividades/indice.htm</a:t>
            </a:r>
            <a:endParaRPr lang="pt-BR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  <a:ea typeface="Times New Roman" pitchFamily="18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  <a:ea typeface="Times New Roman" pitchFamily="18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  <a:ea typeface="Times New Roman" pitchFamily="18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  <a:ea typeface="Times New Roman" pitchFamily="18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  <a:ea typeface="Times New Roman" pitchFamily="18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  <a:ea typeface="Times New Roman" pitchFamily="18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  <a:ea typeface="Times New Roman" pitchFamily="18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  <a:ea typeface="Times New Roman" pitchFamily="18" charset="0"/>
            </a:endParaRPr>
          </a:p>
          <a:p>
            <a:pPr lvl="1" algn="just" eaLnBrk="0" hangingPunct="0"/>
            <a:endParaRPr lang="es-ES" sz="1200" dirty="0">
              <a:solidFill>
                <a:srgbClr val="000099"/>
              </a:solidFill>
            </a:endParaRPr>
          </a:p>
          <a:p>
            <a:pPr lvl="1" algn="just" eaLnBrk="0" hangingPunct="0"/>
            <a:endParaRPr lang="es-E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Personalizado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</TotalTime>
  <Words>2862</Words>
  <Application>Microsoft Office PowerPoint</Application>
  <PresentationFormat>Presentación en pantalla (4:3)</PresentationFormat>
  <Paragraphs>1465</Paragraphs>
  <Slides>40</Slides>
  <Notes>10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2" baseType="lpstr">
      <vt:lpstr>Tema de Office</vt:lpstr>
      <vt:lpstr>Acrobat Document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Ricardo de la Torre</dc:creator>
  <cp:lastModifiedBy>Ricardo de la Torre</cp:lastModifiedBy>
  <cp:revision>267</cp:revision>
  <dcterms:created xsi:type="dcterms:W3CDTF">2010-10-13T20:02:51Z</dcterms:created>
  <dcterms:modified xsi:type="dcterms:W3CDTF">2010-10-27T22:19:26Z</dcterms:modified>
</cp:coreProperties>
</file>