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57" r:id="rId2"/>
    <p:sldId id="260" r:id="rId3"/>
    <p:sldId id="259" r:id="rId4"/>
    <p:sldId id="293" r:id="rId5"/>
    <p:sldId id="258" r:id="rId6"/>
    <p:sldId id="323" r:id="rId7"/>
    <p:sldId id="271" r:id="rId8"/>
    <p:sldId id="277" r:id="rId9"/>
    <p:sldId id="279" r:id="rId10"/>
    <p:sldId id="281" r:id="rId11"/>
    <p:sldId id="284" r:id="rId12"/>
    <p:sldId id="286" r:id="rId13"/>
    <p:sldId id="325" r:id="rId14"/>
    <p:sldId id="317" r:id="rId15"/>
    <p:sldId id="319" r:id="rId16"/>
    <p:sldId id="313" r:id="rId17"/>
    <p:sldId id="326" r:id="rId18"/>
    <p:sldId id="276" r:id="rId19"/>
    <p:sldId id="280" r:id="rId20"/>
    <p:sldId id="282" r:id="rId21"/>
    <p:sldId id="309" r:id="rId22"/>
    <p:sldId id="295" r:id="rId23"/>
    <p:sldId id="312" r:id="rId24"/>
    <p:sldId id="332" r:id="rId25"/>
    <p:sldId id="296" r:id="rId26"/>
    <p:sldId id="266" r:id="rId27"/>
    <p:sldId id="267" r:id="rId28"/>
    <p:sldId id="270" r:id="rId29"/>
    <p:sldId id="275" r:id="rId30"/>
    <p:sldId id="327" r:id="rId31"/>
    <p:sldId id="304" r:id="rId32"/>
    <p:sldId id="333" r:id="rId33"/>
    <p:sldId id="311" r:id="rId34"/>
    <p:sldId id="337" r:id="rId35"/>
    <p:sldId id="322" r:id="rId36"/>
    <p:sldId id="321" r:id="rId37"/>
    <p:sldId id="338" r:id="rId38"/>
    <p:sldId id="289" r:id="rId39"/>
    <p:sldId id="334" r:id="rId40"/>
    <p:sldId id="336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8686"/>
    <a:srgbClr val="99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430" autoAdjust="0"/>
  </p:normalViewPr>
  <p:slideViewPr>
    <p:cSldViewPr>
      <p:cViewPr varScale="1">
        <p:scale>
          <a:sx n="92" d="100"/>
          <a:sy n="92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4C96D90-4A75-428D-B5A4-5307EAD89562}" type="datetimeFigureOut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4DCA3E4-44F0-4001-A1D2-0E2F0C900DA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acmeiga.rbgalicia.org/DetalleRexistro.aspx?CodigoBiblioteca=PED034&amp;Rexistro=8826&amp;Formato=Etiqueta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1638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8892C4-0CA0-4E5A-999F-24C8EAAC687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18944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2699A1-BF39-421E-BDB7-44360D907FF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smtClean="0">
                <a:latin typeface="Arial" charset="0"/>
                <a:cs typeface="Arial" charset="0"/>
              </a:rPr>
              <a:t>As carencias na realización de traballos de investigación, búsqueda, selección e presentación da información e o </a:t>
            </a:r>
            <a:r>
              <a:rPr lang="es-ES" u="sng" smtClean="0">
                <a:latin typeface="Arial" charset="0"/>
                <a:cs typeface="Arial" charset="0"/>
              </a:rPr>
              <a:t>uso das novas tecnoloxías</a:t>
            </a:r>
            <a:r>
              <a:rPr lang="es-ES" smtClean="0">
                <a:latin typeface="Arial" charset="0"/>
                <a:cs typeface="Arial" charset="0"/>
              </a:rPr>
              <a:t>  precisan unha resposta. A biblioteca debe ser o instrumento global e integrador que axude a subsanar estas deficiencias.</a:t>
            </a:r>
          </a:p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843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37C032-DA72-4B57-A6E2-706E4EA85494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2048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B7A777-2A92-4813-BAC6-096CB72AF6D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2253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5C32D6-A64C-41EC-AAFA-49B5FCEE9AE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337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7342363-E75C-490F-A6BE-692EF2948CB4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b="1" smtClean="0">
                <a:latin typeface="Arial" charset="0"/>
                <a:cs typeface="Arial" charset="0"/>
              </a:rPr>
              <a:t>Rafael Pillado</a:t>
            </a:r>
            <a:r>
              <a:rPr lang="es-ES" smtClean="0">
                <a:latin typeface="Arial" charset="0"/>
                <a:cs typeface="Arial" charset="0"/>
              </a:rPr>
              <a:t>:  fundador de CC.OO. de Galicia, estivo tamén no centro para recordar aqueles anos baixo </a:t>
            </a:r>
          </a:p>
          <a:p>
            <a:pPr>
              <a:spcBef>
                <a:spcPct val="0"/>
              </a:spcBef>
            </a:pPr>
            <a:r>
              <a:rPr lang="es-ES" smtClean="0">
                <a:latin typeface="Arial" charset="0"/>
                <a:cs typeface="Arial" charset="0"/>
              </a:rPr>
              <a:t>o punto de vista sindical;  foi detido en diversas ocasións e procesado no "</a:t>
            </a:r>
            <a:r>
              <a:rPr lang="es-ES" smtClean="0">
                <a:latin typeface="Arial" charset="0"/>
                <a:cs typeface="Arial" charset="0"/>
                <a:hlinkClick r:id="rId3"/>
              </a:rPr>
              <a:t>Xuízo dos 23"</a:t>
            </a:r>
            <a:r>
              <a:rPr lang="es-ES" smtClean="0">
                <a:latin typeface="Arial" charset="0"/>
                <a:cs typeface="Arial" charset="0"/>
              </a:rPr>
              <a:t> en 1972. </a:t>
            </a:r>
            <a:endParaRPr lang="es-ES" smtClean="0"/>
          </a:p>
        </p:txBody>
      </p:sp>
      <p:sp>
        <p:nvSpPr>
          <p:cNvPr id="35843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B00413-D777-4364-AC5E-11D467983150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6691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F3AA27-3477-451E-9B6B-81EADC0FC851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8227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64AA98-F808-4ACC-B97D-8DBC57088873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gl-ES" smtClean="0"/>
          </a:p>
        </p:txBody>
      </p:sp>
      <p:sp>
        <p:nvSpPr>
          <p:cNvPr id="187395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94FE19-D73F-40B3-BE6C-49B6BB8A04D8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972B0-ADF3-4C38-B24D-222EB6EC042F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067E8-BF08-45D8-B5F3-884EA5EC97D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0A353-2C39-4678-990C-7467F69E3A15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A5018-0AF1-4D59-9DB0-F56ACDC0C85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412F1-8EAC-4B95-9FE3-91BCED1DA019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06420-44F6-4259-8748-3ADD23895AC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4B5A1-F178-48EE-8BE0-4CFDFAF13849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94794-007E-4C6F-B694-C265901C7C7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C56A-BC3D-4851-9960-AF55906E65C8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93AF8-EEF7-4C0E-A7C6-0FC5D4F8A8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828FD-C20D-470D-9CB0-BE91DD5FC106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F430D-70E1-4EB4-BCBB-2080BE83526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99B9-556C-4E81-8DE6-0934C41DF7F2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EF1DB-E46B-48CD-9999-ABFA3FB3AC4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1E4A-F039-4F2A-B99D-AAAA0C185A30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87A94-418B-4550-90EA-9148F83680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4C3C5-CBC8-4C8D-8E29-1697D952888C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5A8B1-BCED-46F7-898E-F5A86409E25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CFF17-EB0C-4DF3-9BA2-E26F4330F777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BD52A-57C0-4EAD-9C73-9D85ABFC81E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616B4-FA10-4515-9308-39A44C7F6300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A71BA-691E-4356-A374-596965419BB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4B19A55-3100-46E4-A03F-2CD60385414E}" type="datetime1">
              <a:rPr lang="es-ES"/>
              <a:pPr>
                <a:defRPr/>
              </a:pPr>
              <a:t>28/10/2010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09DBDB-DD90-47F9-9753-ECE16BBF342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gastronomiasanxenxo.pbworks.com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mariagolan.pbwiki.com/La-publicida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gastronomiasanxenxo.pbworks.com/f/Proposta+bibliogr%C3%A1fica.pdf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_FYU9MSAAcU8/S-7U9lMx_QI/AAAAAAAABGo/CUp6cnS31ME/s1600/IMG_3320.JPG" TargetMode="External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hyperlink" Target="http://3.bp.blogspot.com/_FYU9MSAAcU8/S-7pQC-G0OI/AAAAAAAABHI/OqozkA4dw10/s1600/IMG_3336.JPG" TargetMode="Externa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hyperlink" Target="http://gastronomiasanxenxo.pbworks.com/f/ALFIN+prox+interdisciplinar.pdf" TargetMode="Externa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ontoscompartidos.pbworks.com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ntoscompartidos.pbworks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4.bp.blogspot.com/_R4wRi79nzPk/TBkCytCJrMI/AAAAAAAACGE/gDPxmhyzTkM/s1600/Certame+Literario+IES+de+Sanxenxo+2010+-+01+-+Libro+da+anterior+edici%C3%B3n+e+rosa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iessanxenxo.pbworks.com/Enquisas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3.bp.blogspot.com/_FYU9MSAAcU8/TCp0RCKmjnI/AAAAAAAABJA/ZocmLQHY_MM/s1600/estat%C3%ADstica+2.jpg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bliotecaescolar.info/actividades/indice.ht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1 Rectángulo"/>
          <p:cNvSpPr>
            <a:spLocks noChangeArrowheads="1"/>
          </p:cNvSpPr>
          <p:nvPr/>
        </p:nvSpPr>
        <p:spPr bwMode="auto">
          <a:xfrm rot="183582">
            <a:off x="1257300" y="3773488"/>
            <a:ext cx="396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chemeClr val="tx2"/>
                </a:solidFill>
                <a:cs typeface="Arial" charset="0"/>
              </a:rPr>
              <a:t>Ler para medrar autonomamente</a:t>
            </a:r>
          </a:p>
        </p:txBody>
      </p:sp>
      <p:pic>
        <p:nvPicPr>
          <p:cNvPr id="14338" name="Picture 8" descr="logo prueba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836613"/>
            <a:ext cx="2117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3 Rectángulo"/>
          <p:cNvSpPr>
            <a:spLocks noChangeArrowheads="1"/>
          </p:cNvSpPr>
          <p:nvPr/>
        </p:nvSpPr>
        <p:spPr bwMode="auto">
          <a:xfrm rot="-6050750">
            <a:off x="4760913" y="3059113"/>
            <a:ext cx="339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cs typeface="Arial" charset="0"/>
              </a:rPr>
              <a:t>Biblioteca IES Sanxenxo</a:t>
            </a:r>
          </a:p>
        </p:txBody>
      </p:sp>
      <p:sp>
        <p:nvSpPr>
          <p:cNvPr id="14340" name="4 Rectángulo"/>
          <p:cNvSpPr>
            <a:spLocks noChangeArrowheads="1"/>
          </p:cNvSpPr>
          <p:nvPr/>
        </p:nvSpPr>
        <p:spPr bwMode="auto">
          <a:xfrm rot="183582">
            <a:off x="1649413" y="3609975"/>
            <a:ext cx="41100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solidFill>
                <a:srgbClr val="FF3300"/>
              </a:solidFill>
              <a:latin typeface="Vrinda" pitchFamily="2" charset="0"/>
            </a:endParaRPr>
          </a:p>
          <a:p>
            <a:endParaRPr lang="es-ES">
              <a:solidFill>
                <a:srgbClr val="FF3300"/>
              </a:solidFill>
              <a:latin typeface="Vrinda" pitchFamily="2" charset="0"/>
            </a:endParaRPr>
          </a:p>
          <a:p>
            <a:endParaRPr lang="es-ES">
              <a:solidFill>
                <a:srgbClr val="FF3300"/>
              </a:solidFill>
              <a:latin typeface="Vrinda" pitchFamily="2" charset="0"/>
            </a:endParaRPr>
          </a:p>
          <a:p>
            <a:r>
              <a:rPr lang="es-ES">
                <a:cs typeface="Arial" charset="0"/>
              </a:rPr>
              <a:t>Ler para medrar autonomamente</a:t>
            </a:r>
          </a:p>
        </p:txBody>
      </p:sp>
      <p:sp>
        <p:nvSpPr>
          <p:cNvPr id="14341" name="5 Rectángulo"/>
          <p:cNvSpPr>
            <a:spLocks noChangeArrowheads="1"/>
          </p:cNvSpPr>
          <p:nvPr/>
        </p:nvSpPr>
        <p:spPr bwMode="auto">
          <a:xfrm>
            <a:off x="1908175" y="4868863"/>
            <a:ext cx="3959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cs typeface="Arial" charset="0"/>
              </a:rPr>
              <a:t>Ler para medrar autonomamente</a:t>
            </a:r>
          </a:p>
        </p:txBody>
      </p:sp>
      <p:pic>
        <p:nvPicPr>
          <p:cNvPr id="14342" name="Imagen 7" descr="IES Sanxenx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765175"/>
            <a:ext cx="37544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4344" name="8 Rectángulo"/>
          <p:cNvSpPr>
            <a:spLocks noChangeArrowheads="1"/>
          </p:cNvSpPr>
          <p:nvPr/>
        </p:nvSpPr>
        <p:spPr bwMode="auto">
          <a:xfrm>
            <a:off x="6011863" y="5157788"/>
            <a:ext cx="271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i="1">
                <a:cs typeface="Arial" charset="0"/>
              </a:rPr>
              <a:t>              Medrei bicando libros e pan</a:t>
            </a:r>
            <a:r>
              <a:rPr lang="it-IT" sz="1200">
                <a:cs typeface="Arial" charset="0"/>
              </a:rPr>
              <a:t>.</a:t>
            </a:r>
          </a:p>
          <a:p>
            <a:r>
              <a:rPr lang="it-IT" sz="1200">
                <a:cs typeface="Arial" charset="0"/>
              </a:rPr>
              <a:t>                                                                                         Salman Rushdie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142875" y="-187325"/>
            <a:ext cx="3786188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r>
              <a:rPr lang="es-ES" sz="1200" i="1">
                <a:solidFill>
                  <a:schemeClr val="bg1"/>
                </a:solidFill>
                <a:cs typeface="Arial" charset="0"/>
              </a:rPr>
              <a:t>2.2.1. Facilitar materiais e formar usuarios (educación documental</a:t>
            </a:r>
            <a:r>
              <a:rPr lang="es-ES" sz="1200" i="1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)</a:t>
            </a:r>
          </a:p>
          <a:p>
            <a:pPr algn="just"/>
            <a:endParaRPr lang="es-ES" sz="1200" i="1">
              <a:solidFill>
                <a:schemeClr val="bg1"/>
              </a:solidFill>
              <a:ea typeface="Times New Roman" pitchFamily="18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S" sz="1200">
                <a:solidFill>
                  <a:schemeClr val="bg1"/>
                </a:solidFill>
                <a:ea typeface="Times New Roman" pitchFamily="18" charset="0"/>
                <a:cs typeface="Arial" charset="0"/>
              </a:rPr>
              <a:t>Algunhas concrecións</a:t>
            </a:r>
            <a:r>
              <a:rPr lang="es-ES" sz="1200">
                <a:ea typeface="Times New Roman" pitchFamily="18" charset="0"/>
                <a:cs typeface="Arial" charset="0"/>
              </a:rPr>
              <a:t>:</a:t>
            </a: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es-ES" sz="1600" b="1">
                <a:solidFill>
                  <a:schemeClr val="bg1"/>
                </a:solidFill>
                <a:cs typeface="Arial" charset="0"/>
              </a:rPr>
              <a:t>    Actividades no espazo da BE</a:t>
            </a:r>
          </a:p>
          <a:p>
            <a:pPr algn="just" eaLnBrk="0" hangingPunct="0"/>
            <a:endParaRPr lang="es-ES" sz="1200">
              <a:solidFill>
                <a:schemeClr val="bg1"/>
              </a:solidFill>
              <a:cs typeface="Arial" charset="0"/>
            </a:endParaRPr>
          </a:p>
          <a:p>
            <a:pPr lvl="1" algn="just" eaLnBrk="0" hangingPunct="0"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cs typeface="Arial" charset="0"/>
              </a:rPr>
              <a:t> Coñecemento da CDU</a:t>
            </a:r>
          </a:p>
          <a:p>
            <a:pPr lvl="1" algn="just" eaLnBrk="0" hangingPunct="0"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cs typeface="Arial" charset="0"/>
              </a:rPr>
              <a:t> Distribución e organización do espazo</a:t>
            </a:r>
          </a:p>
          <a:p>
            <a:pPr lvl="1" algn="just" eaLnBrk="0" hangingPunct="0">
              <a:buFont typeface="Arial" charset="0"/>
              <a:buChar char="•"/>
            </a:pPr>
            <a:r>
              <a:rPr lang="es-ES" sz="1200">
                <a:solidFill>
                  <a:schemeClr val="bg1"/>
                </a:solidFill>
                <a:cs typeface="Arial" charset="0"/>
              </a:rPr>
              <a:t> Búsqueda de información.</a:t>
            </a:r>
          </a:p>
          <a:p>
            <a:pPr algn="just" eaLnBrk="0" hangingPunct="0"/>
            <a:endParaRPr lang="es-ES" sz="1200">
              <a:cs typeface="Arial" charset="0"/>
            </a:endParaRPr>
          </a:p>
          <a:p>
            <a:pPr algn="just" eaLnBrk="0" hangingPunct="0"/>
            <a:endParaRPr lang="es-ES" sz="1200">
              <a:cs typeface="Arial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 sz="1200">
              <a:latin typeface="Calibri" pitchFamily="34" charset="0"/>
            </a:endParaRPr>
          </a:p>
          <a:p>
            <a:pPr algn="just" eaLnBrk="0" hangingPunct="0"/>
            <a:endParaRPr lang="es-ES">
              <a:latin typeface="Calibri" pitchFamily="34" charset="0"/>
            </a:endParaRPr>
          </a:p>
        </p:txBody>
      </p:sp>
      <p:pic>
        <p:nvPicPr>
          <p:cNvPr id="27651" name="Picture 2" descr="F:\FU0910\FU10\DSCN27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0" y="500063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F:\FU0910\FU10\DSCN2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30234">
            <a:off x="4430713" y="3052763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F:\FU0910\FU10\DSCN27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357563"/>
            <a:ext cx="4357688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785813" y="-80963"/>
            <a:ext cx="7643812" cy="535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 sz="1600">
              <a:ea typeface="Times New Roman" pitchFamily="18" charset="0"/>
              <a:cs typeface="Arial" charset="0"/>
            </a:endParaRPr>
          </a:p>
          <a:p>
            <a:endParaRPr lang="es-ES" sz="1600">
              <a:ea typeface="Times New Roman" pitchFamily="18" charset="0"/>
              <a:cs typeface="Arial" charset="0"/>
            </a:endParaRPr>
          </a:p>
          <a:p>
            <a:endParaRPr lang="es-ES" sz="1600">
              <a:ea typeface="Times New Roman" pitchFamily="18" charset="0"/>
              <a:cs typeface="Arial" charset="0"/>
            </a:endParaRPr>
          </a:p>
          <a:p>
            <a:endParaRPr lang="es-ES" sz="1600">
              <a:ea typeface="Times New Roman" pitchFamily="18" charset="0"/>
              <a:cs typeface="Arial" charset="0"/>
            </a:endParaRPr>
          </a:p>
          <a:p>
            <a:endParaRPr lang="es-ES" sz="1600">
              <a:ea typeface="Times New Roman" pitchFamily="18" charset="0"/>
              <a:cs typeface="Arial" charset="0"/>
            </a:endParaRPr>
          </a:p>
          <a:p>
            <a:endParaRPr lang="es-ES" sz="16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600" b="1">
                <a:ea typeface="Times New Roman" pitchFamily="18" charset="0"/>
                <a:cs typeface="Arial" charset="0"/>
              </a:rPr>
              <a:t>  Obradoiro de formación de usuarios na Biblioteca Municipal</a:t>
            </a:r>
            <a:r>
              <a:rPr lang="es-ES" sz="1600">
                <a:ea typeface="Times New Roman" pitchFamily="18" charset="0"/>
                <a:cs typeface="Arial" charset="0"/>
              </a:rPr>
              <a:t>. </a:t>
            </a:r>
          </a:p>
          <a:p>
            <a:pPr eaLnBrk="0" hangingPunct="0"/>
            <a:r>
              <a:rPr lang="es-ES" sz="1600"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buFont typeface="Arial" charset="0"/>
              <a:buChar char="•"/>
            </a:pPr>
            <a:r>
              <a:rPr lang="es-ES" sz="1600">
                <a:ea typeface="Times New Roman" pitchFamily="18" charset="0"/>
                <a:cs typeface="Arial" charset="0"/>
              </a:rPr>
              <a:t> </a:t>
            </a:r>
            <a:r>
              <a:rPr lang="es-ES" sz="1400">
                <a:ea typeface="Times New Roman" pitchFamily="18" charset="0"/>
                <a:cs typeface="Arial" charset="0"/>
              </a:rPr>
              <a:t>Programa “Coñece a túa biblioteca”</a:t>
            </a:r>
          </a:p>
          <a:p>
            <a:pPr eaLnBrk="0" hangingPunct="0">
              <a:buFont typeface="Arial" charset="0"/>
              <a:buChar char="•"/>
            </a:pPr>
            <a:r>
              <a:rPr lang="es-ES" sz="1400">
                <a:ea typeface="Times New Roman" pitchFamily="18" charset="0"/>
                <a:cs typeface="Arial" charset="0"/>
              </a:rPr>
              <a:t> Alumnado de 1ºciclo ESO </a:t>
            </a: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s-ES" sz="1600" b="1">
                <a:cs typeface="Arial" charset="0"/>
              </a:rPr>
              <a:t>Xogos de pistas</a:t>
            </a:r>
            <a:r>
              <a:rPr lang="es-ES" sz="1200" b="1">
                <a:solidFill>
                  <a:schemeClr val="bg1"/>
                </a:solidFill>
                <a:cs typeface="Arial" charset="0"/>
              </a:rPr>
              <a:t>: </a:t>
            </a:r>
          </a:p>
          <a:p>
            <a:pPr lvl="2"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1200">
              <a:latin typeface="Calibri" pitchFamily="34" charset="0"/>
              <a:cs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8674" name="Picture 1" descr="C:\Users\Ricardo de la Torre\Pictures\ABRIL2009\DSCN1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15313">
            <a:off x="4664075" y="2000250"/>
            <a:ext cx="3946525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3 Rectángulo"/>
          <p:cNvSpPr>
            <a:spLocks noChangeArrowheads="1"/>
          </p:cNvSpPr>
          <p:nvPr/>
        </p:nvSpPr>
        <p:spPr bwMode="auto">
          <a:xfrm>
            <a:off x="900113" y="404813"/>
            <a:ext cx="6985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2.2.1. Facilitar materiais e formar usuarios (educación documental</a:t>
            </a:r>
            <a:r>
              <a:rPr lang="es-ES" i="1">
                <a:ea typeface="Times New Roman" pitchFamily="18" charset="0"/>
                <a:cs typeface="Arial" charset="0"/>
              </a:rPr>
              <a:t>)</a:t>
            </a:r>
          </a:p>
          <a:p>
            <a:pPr algn="just"/>
            <a:endParaRPr lang="es-ES" i="1">
              <a:ea typeface="Times New Roman" pitchFamily="18" charset="0"/>
              <a:cs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s-ES">
                <a:ea typeface="Times New Roman" pitchFamily="18" charset="0"/>
                <a:cs typeface="Arial" charset="0"/>
              </a:rPr>
              <a:t>Algunhas concrecións:</a:t>
            </a:r>
          </a:p>
        </p:txBody>
      </p:sp>
      <p:sp>
        <p:nvSpPr>
          <p:cNvPr id="28676" name="5 Rectángulo"/>
          <p:cNvSpPr>
            <a:spLocks noChangeArrowheads="1"/>
          </p:cNvSpPr>
          <p:nvPr/>
        </p:nvSpPr>
        <p:spPr bwMode="auto">
          <a:xfrm>
            <a:off x="4859338" y="5013325"/>
            <a:ext cx="457200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endParaRPr lang="es-ES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>
                <a:cs typeface="Arial" charset="0"/>
              </a:rPr>
              <a:t> </a:t>
            </a:r>
            <a:r>
              <a:rPr lang="es-ES" sz="1600" b="1">
                <a:cs typeface="Arial" charset="0"/>
              </a:rPr>
              <a:t>Programa escoita: </a:t>
            </a:r>
            <a:r>
              <a:rPr lang="es-ES" sz="1200">
                <a:ea typeface="Times New Roman" pitchFamily="18" charset="0"/>
                <a:cs typeface="Arial" charset="0"/>
              </a:rPr>
              <a:t>Música clásica  nos recreos</a:t>
            </a: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600" b="1">
                <a:cs typeface="Arial" charset="0"/>
              </a:rPr>
              <a:t> Exposición  das novidades</a:t>
            </a:r>
            <a:endParaRPr lang="es-ES" sz="1600" b="1">
              <a:cs typeface="Times New Roman" pitchFamily="18" charset="0"/>
            </a:endParaRPr>
          </a:p>
          <a:p>
            <a:endParaRPr lang="es-ES" sz="1200">
              <a:cs typeface="Times New Roman" pitchFamily="18" charset="0"/>
            </a:endParaRPr>
          </a:p>
        </p:txBody>
      </p:sp>
      <p:pic>
        <p:nvPicPr>
          <p:cNvPr id="28677" name="6 Imagen" descr="C:\Users\Ricardo de la Torre\Desktop\Encontros Stgo\BE 09-10\Efemérides\24O\DSCN25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573463"/>
            <a:ext cx="35274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68313" y="630238"/>
            <a:ext cx="741680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609600" algn="l"/>
              </a:tabLst>
            </a:pPr>
            <a:endParaRPr lang="es-ES" sz="1200" b="1">
              <a:ea typeface="Times New Roman" pitchFamily="18" charset="0"/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ea typeface="Times New Roman" pitchFamily="18" charset="0"/>
                <a:cs typeface="Arial" charset="0"/>
              </a:rPr>
              <a:t>2.2.2. Dinamizar e integrar a BE no currículo e a súa contribución ao desenvolvemento das     </a:t>
            </a: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ea typeface="Times New Roman" pitchFamily="18" charset="0"/>
                <a:cs typeface="Arial" charset="0"/>
              </a:rPr>
              <a:t>          competencias básicas</a:t>
            </a:r>
          </a:p>
          <a:p>
            <a:pPr marL="0" lvl="2">
              <a:tabLst>
                <a:tab pos="609600" algn="l"/>
              </a:tabLst>
            </a:pPr>
            <a:endParaRPr lang="es-ES" sz="1400" b="1" i="1">
              <a:ea typeface="Times New Roman" pitchFamily="18" charset="0"/>
              <a:cs typeface="Arial" charset="0"/>
            </a:endParaRPr>
          </a:p>
          <a:p>
            <a:pPr marL="0" lvl="2">
              <a:buFont typeface="Wingdings" pitchFamily="2" charset="2"/>
              <a:buChar char="Ø"/>
              <a:tabLst>
                <a:tab pos="609600" algn="l"/>
              </a:tabLst>
            </a:pPr>
            <a:r>
              <a:rPr lang="es-ES" sz="1400" b="1" i="1">
                <a:ea typeface="Times New Roman" pitchFamily="18" charset="0"/>
                <a:cs typeface="Arial" charset="0"/>
              </a:rPr>
              <a:t> </a:t>
            </a:r>
            <a:r>
              <a:rPr lang="es-ES" sz="1400" b="1">
                <a:ea typeface="Times New Roman" pitchFamily="18" charset="0"/>
                <a:cs typeface="Arial" charset="0"/>
              </a:rPr>
              <a:t>Aplicar a búsqueda de información a un traballo: Proxecto documental de materia e de centro</a:t>
            </a:r>
          </a:p>
          <a:p>
            <a:pPr eaLnBrk="0" hangingPunct="0">
              <a:tabLst>
                <a:tab pos="609600" algn="l"/>
              </a:tabLst>
            </a:pPr>
            <a:endParaRPr lang="es-ES" sz="1200" u="sng">
              <a:ea typeface="Times New Roman" pitchFamily="18" charset="0"/>
              <a:cs typeface="Arial" charset="0"/>
            </a:endParaRPr>
          </a:p>
          <a:p>
            <a:pPr eaLnBrk="0" hangingPunct="0">
              <a:tabLst>
                <a:tab pos="609600" algn="l"/>
              </a:tabLst>
            </a:pPr>
            <a:endParaRPr lang="es-ES" sz="1200" u="sng">
              <a:ea typeface="Times New Roman" pitchFamily="18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400" u="sng">
                <a:ea typeface="Times New Roman" pitchFamily="18" charset="0"/>
                <a:cs typeface="Arial" charset="0"/>
              </a:rPr>
              <a:t>Curso</a:t>
            </a:r>
            <a:r>
              <a:rPr lang="es-ES" sz="1400">
                <a:ea typeface="Times New Roman" pitchFamily="18" charset="0"/>
                <a:cs typeface="Arial" charset="0"/>
              </a:rPr>
              <a:t>: 2008-09. Proxecto sobre gastronomía</a:t>
            </a: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400" u="sng">
                <a:ea typeface="Times New Roman" pitchFamily="18" charset="0"/>
                <a:cs typeface="Arial" charset="0"/>
              </a:rPr>
              <a:t>Coordinación</a:t>
            </a:r>
            <a:r>
              <a:rPr lang="es-ES" sz="1400">
                <a:ea typeface="Times New Roman" pitchFamily="18" charset="0"/>
                <a:cs typeface="Arial" charset="0"/>
              </a:rPr>
              <a:t>: Plan de Mellora da Calidade</a:t>
            </a:r>
          </a:p>
          <a:p>
            <a:pPr>
              <a:tabLst>
                <a:tab pos="609600" algn="l"/>
              </a:tabLst>
            </a:pPr>
            <a:r>
              <a:rPr lang="es-ES" sz="1400" u="sng">
                <a:ea typeface="Times New Roman" pitchFamily="18" charset="0"/>
                <a:cs typeface="Arial" charset="0"/>
              </a:rPr>
              <a:t>Exposición</a:t>
            </a:r>
            <a:r>
              <a:rPr lang="es-ES" sz="1400">
                <a:ea typeface="Times New Roman" pitchFamily="18" charset="0"/>
                <a:cs typeface="Arial" charset="0"/>
              </a:rPr>
              <a:t>: Semana cultural</a:t>
            </a:r>
            <a:r>
              <a:rPr lang="es-ES" sz="1400" b="1">
                <a:cs typeface="Arial" charset="0"/>
              </a:rPr>
              <a:t> </a:t>
            </a:r>
          </a:p>
          <a:p>
            <a:pPr>
              <a:tabLst>
                <a:tab pos="609600" algn="l"/>
              </a:tabLst>
            </a:pPr>
            <a:r>
              <a:rPr lang="es-ES" sz="1400" u="sng">
                <a:cs typeface="Arial" charset="0"/>
              </a:rPr>
              <a:t>Páxina web:</a:t>
            </a:r>
            <a:r>
              <a:rPr lang="es-ES" sz="1400">
                <a:cs typeface="Arial" charset="0"/>
              </a:rPr>
              <a:t>  </a:t>
            </a:r>
            <a:r>
              <a:rPr lang="es-ES" sz="1400">
                <a:cs typeface="Arial" charset="0"/>
                <a:hlinkClick r:id="rId2"/>
              </a:rPr>
              <a:t>http://gastronomiasanxenxo.pbworks.com</a:t>
            </a:r>
            <a:endParaRPr lang="es-ES" sz="1400"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es-ES" sz="1400" u="sng"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es-ES" sz="1400">
              <a:cs typeface="Arial" charset="0"/>
            </a:endParaRPr>
          </a:p>
          <a:p>
            <a:pPr algn="just">
              <a:tabLst>
                <a:tab pos="609600" algn="l"/>
              </a:tabLst>
            </a:pPr>
            <a:r>
              <a:rPr lang="es-ES" sz="1400" u="sng">
                <a:cs typeface="Arial" charset="0"/>
              </a:rPr>
              <a:t>Finalidade:</a:t>
            </a:r>
            <a:r>
              <a:rPr lang="es-ES" sz="1400">
                <a:cs typeface="Arial" charset="0"/>
              </a:rPr>
              <a:t> integrar os distintos tipos de coñecemento e abordalos en toda a súa complexidade evitando esquemas tradicionais que consideran as distintas disciplinas como corpos teóricos segmentados e aillados.</a:t>
            </a:r>
          </a:p>
          <a:p>
            <a:pPr algn="just">
              <a:tabLst>
                <a:tab pos="609600" algn="l"/>
              </a:tabLst>
            </a:pPr>
            <a:r>
              <a:rPr lang="es-ES" sz="1400">
                <a:cs typeface="Arial" charset="0"/>
              </a:rPr>
              <a:t> </a:t>
            </a:r>
          </a:p>
          <a:p>
            <a:pPr algn="just">
              <a:tabLst>
                <a:tab pos="609600" algn="l"/>
              </a:tabLst>
            </a:pPr>
            <a:r>
              <a:rPr lang="es-ES" sz="1400">
                <a:cs typeface="Arial" charset="0"/>
              </a:rPr>
              <a:t>Estruturar os contidos de aprendizaxe en proxectos concretos e en función da realidade máis próxima do alumnado, é dicir, tendo en conta os seus contextos sociais e culturais. </a:t>
            </a:r>
          </a:p>
          <a:p>
            <a:pPr>
              <a:tabLst>
                <a:tab pos="609600" algn="l"/>
              </a:tabLst>
            </a:pPr>
            <a:endParaRPr lang="es-ES" sz="1400"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endParaRPr lang="es-ES" sz="1400"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400">
                <a:cs typeface="Times New Roman" pitchFamily="18" charset="0"/>
              </a:rPr>
              <a:t> </a:t>
            </a:r>
            <a:endParaRPr lang="es-ES" sz="1400"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endParaRPr lang="es-ES" sz="1200">
              <a:latin typeface="Calibri" pitchFamily="34" charset="0"/>
            </a:endParaRPr>
          </a:p>
          <a:p>
            <a:pPr eaLnBrk="0" hangingPunct="0">
              <a:tabLst>
                <a:tab pos="609600" algn="l"/>
              </a:tabLst>
            </a:pPr>
            <a:endParaRPr lang="es-ES" sz="1200">
              <a:latin typeface="Calibri" pitchFamily="34" charset="0"/>
            </a:endParaRPr>
          </a:p>
          <a:p>
            <a:pPr eaLnBrk="0" hangingPunct="0">
              <a:tabLst>
                <a:tab pos="609600" algn="l"/>
              </a:tabLst>
            </a:pPr>
            <a:endParaRPr lang="es-ES" sz="900">
              <a:latin typeface="Calibri" pitchFamily="34" charset="0"/>
            </a:endParaRPr>
          </a:p>
          <a:p>
            <a:pPr eaLnBrk="0" hangingPunct="0">
              <a:tabLst>
                <a:tab pos="609600" algn="l"/>
              </a:tabLst>
            </a:pPr>
            <a:endParaRPr lang="es-ES">
              <a:latin typeface="Calibri" pitchFamily="34" charset="0"/>
            </a:endParaRPr>
          </a:p>
        </p:txBody>
      </p:sp>
      <p:sp>
        <p:nvSpPr>
          <p:cNvPr id="29698" name="2 Rectángulo"/>
          <p:cNvSpPr>
            <a:spLocks noChangeArrowheads="1"/>
          </p:cNvSpPr>
          <p:nvPr/>
        </p:nvSpPr>
        <p:spPr bwMode="auto">
          <a:xfrm>
            <a:off x="539750" y="620713"/>
            <a:ext cx="7488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cs typeface="Arial" charset="0"/>
              </a:rPr>
              <a:t> </a:t>
            </a:r>
            <a:r>
              <a:rPr lang="es-ES" sz="1600" b="1">
                <a:cs typeface="Arial" charset="0"/>
              </a:rPr>
              <a:t>2.2. Obxectivos e actuacións máis significativas levadas a cabo</a:t>
            </a:r>
            <a:endParaRPr lang="es-ES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30722" name="2 Rectángulo"/>
          <p:cNvSpPr>
            <a:spLocks noChangeArrowheads="1"/>
          </p:cNvSpPr>
          <p:nvPr/>
        </p:nvSpPr>
        <p:spPr bwMode="auto">
          <a:xfrm>
            <a:off x="395288" y="612775"/>
            <a:ext cx="83534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200" u="sng">
              <a:cs typeface="Arial" charset="0"/>
            </a:endParaRPr>
          </a:p>
          <a:p>
            <a:endParaRPr lang="es-ES" sz="1200" u="sng">
              <a:cs typeface="Arial" charset="0"/>
            </a:endParaRPr>
          </a:p>
          <a:p>
            <a:endParaRPr lang="es-ES" sz="1200" u="sng">
              <a:cs typeface="Arial" charset="0"/>
            </a:endParaRPr>
          </a:p>
          <a:p>
            <a:endParaRPr lang="es-ES" sz="1200" u="sng">
              <a:cs typeface="Arial" charset="0"/>
            </a:endParaRPr>
          </a:p>
          <a:p>
            <a:endParaRPr lang="es-ES" sz="1200" u="sng">
              <a:cs typeface="Arial" charset="0"/>
            </a:endParaRPr>
          </a:p>
          <a:p>
            <a:endParaRPr lang="es-ES" sz="1200" u="sng">
              <a:cs typeface="Arial" charset="0"/>
            </a:endParaRPr>
          </a:p>
          <a:p>
            <a:r>
              <a:rPr lang="es-ES" sz="1200" u="sng">
                <a:cs typeface="Arial" charset="0"/>
              </a:rPr>
              <a:t>Liñas de traballo:</a:t>
            </a:r>
          </a:p>
          <a:p>
            <a:endParaRPr lang="es-ES" sz="1200" u="sng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Historia da alimentación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Publicidade e consumo responsable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A gastronomía na arte </a:t>
            </a:r>
          </a:p>
          <a:p>
            <a:r>
              <a:rPr lang="es-ES" sz="1200">
                <a:cs typeface="Arial" charset="0"/>
              </a:rPr>
              <a:t>        </a:t>
            </a:r>
            <a:endParaRPr lang="es-ES" sz="1200" b="1" u="sng">
              <a:cs typeface="Arial" charset="0"/>
            </a:endParaRPr>
          </a:p>
          <a:p>
            <a:endParaRPr lang="es-ES" sz="1200" u="sng">
              <a:cs typeface="Arial" charset="0"/>
            </a:endParaRPr>
          </a:p>
          <a:p>
            <a:r>
              <a:rPr lang="es-ES" sz="1200" u="sng">
                <a:cs typeface="Arial" charset="0"/>
              </a:rPr>
              <a:t>Equipos de traballo:</a:t>
            </a:r>
          </a:p>
          <a:p>
            <a:endParaRPr lang="es-ES" sz="1200" u="sng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A gastronomía nos medios de comunicación (prensa)(1º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A gastronomía na literatura </a:t>
            </a:r>
            <a:r>
              <a:rPr lang="es-ES" sz="1200" b="1">
                <a:cs typeface="Arial" charset="0"/>
              </a:rPr>
              <a:t>(</a:t>
            </a:r>
            <a:r>
              <a:rPr lang="es-ES" sz="1200">
                <a:cs typeface="Arial" charset="0"/>
              </a:rPr>
              <a:t>3º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  <a:hlinkClick r:id="rId2"/>
              </a:rPr>
              <a:t> </a:t>
            </a:r>
            <a:r>
              <a:rPr lang="es-ES" sz="1200">
                <a:cs typeface="Arial" charset="0"/>
              </a:rPr>
              <a:t>Publicidade de alimentos (2º e 4º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A gastronomía na arte (2º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Música e comida (2º e 4º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Historia da alimentación (1º e 2º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Recetario (1º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Cine e gastronomía (1º, 2º, 3º, 4º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Actividade Física e Nutrición (1º, 2º, 3º,4º)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Concursos (1º, 2º, 3º e 4º ESO)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Biblioteca e proxecto lector</a:t>
            </a:r>
          </a:p>
          <a:p>
            <a:pPr>
              <a:buFont typeface="Arial" charset="0"/>
              <a:buChar char="•"/>
            </a:pPr>
            <a:endParaRPr lang="es-ES" sz="12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2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200">
              <a:ea typeface="Times New Roman" pitchFamily="18" charset="0"/>
              <a:cs typeface="Arial" charset="0"/>
            </a:endParaRPr>
          </a:p>
        </p:txBody>
      </p:sp>
      <p:pic>
        <p:nvPicPr>
          <p:cNvPr id="30723" name="Picture 1" descr="C:\Users\Ricardo de la Torre\Pictures\ABRIL2009\DSCN15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765175"/>
            <a:ext cx="37449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C:\Users\Ricardo de la Torre\Pictures\ABRIL2009\DSCN15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3538" y="3592513"/>
            <a:ext cx="2035175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 descr="C:\Users\Ricardo de la Torre\Pictures\ABRIL2009\DSCN158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3860800"/>
            <a:ext cx="32654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6 Rectángulo"/>
          <p:cNvSpPr>
            <a:spLocks noChangeArrowheads="1"/>
          </p:cNvSpPr>
          <p:nvPr/>
        </p:nvSpPr>
        <p:spPr bwMode="auto">
          <a:xfrm rot="10800000" flipV="1">
            <a:off x="395288" y="-15875"/>
            <a:ext cx="45370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400" b="1">
              <a:ea typeface="Times New Roman" pitchFamily="18" charset="0"/>
              <a:cs typeface="Arial" charset="0"/>
            </a:endParaRPr>
          </a:p>
          <a:p>
            <a:endParaRPr lang="es-ES" sz="1400" b="1">
              <a:ea typeface="Times New Roman" pitchFamily="18" charset="0"/>
              <a:cs typeface="Arial" charset="0"/>
            </a:endParaRPr>
          </a:p>
          <a:p>
            <a:endParaRPr lang="es-ES" sz="1400" b="1">
              <a:ea typeface="Times New Roman" pitchFamily="18" charset="0"/>
              <a:cs typeface="Arial" charset="0"/>
            </a:endParaRPr>
          </a:p>
          <a:p>
            <a:endParaRPr lang="es-ES" sz="1400" b="1">
              <a:ea typeface="Times New Roman" pitchFamily="18" charset="0"/>
              <a:cs typeface="Arial" charset="0"/>
            </a:endParaRPr>
          </a:p>
          <a:p>
            <a:endParaRPr lang="es-ES" sz="1400" b="1"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1400" b="1">
                <a:ea typeface="Times New Roman" pitchFamily="18" charset="0"/>
                <a:cs typeface="Arial" charset="0"/>
              </a:rPr>
              <a:t> Aplicar a búsqueda de información a un traballo: Proxecto documental de materia e de centro</a:t>
            </a:r>
            <a:endParaRPr lang="es-ES" sz="140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30727" name="7 Rectángulo"/>
          <p:cNvSpPr>
            <a:spLocks noChangeArrowheads="1"/>
          </p:cNvSpPr>
          <p:nvPr/>
        </p:nvSpPr>
        <p:spPr bwMode="auto">
          <a:xfrm>
            <a:off x="468313" y="260350"/>
            <a:ext cx="84963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2.2.2. Dinamizar e integrar a BE no currículo e a súa contribución ao desenvolvemento das     </a:t>
            </a: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          competencias básicas</a:t>
            </a:r>
          </a:p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endParaRPr lang="es-ES" sz="2000" i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31746" name="2 Rectángulo"/>
          <p:cNvSpPr>
            <a:spLocks noChangeArrowheads="1"/>
          </p:cNvSpPr>
          <p:nvPr/>
        </p:nvSpPr>
        <p:spPr bwMode="auto">
          <a:xfrm>
            <a:off x="539750" y="476250"/>
            <a:ext cx="7993063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609600" algn="l"/>
              </a:tabLst>
            </a:pPr>
            <a:endParaRPr lang="es-ES" sz="1200" b="1">
              <a:ea typeface="Times New Roman" pitchFamily="18" charset="0"/>
              <a:cs typeface="Arial" charset="0"/>
            </a:endParaRPr>
          </a:p>
          <a:p>
            <a:pPr algn="just" eaLnBrk="0" hangingPunct="0">
              <a:lnSpc>
                <a:spcPct val="150000"/>
              </a:lnSpc>
              <a:buFontTx/>
              <a:buChar char="•"/>
              <a:tabLst>
                <a:tab pos="609600" algn="l"/>
              </a:tabLst>
            </a:pPr>
            <a:endParaRPr lang="es-ES" sz="1200" b="1">
              <a:ea typeface="Times New Roman" pitchFamily="18" charset="0"/>
              <a:cs typeface="Arial" charset="0"/>
            </a:endParaRPr>
          </a:p>
          <a:p>
            <a:pPr algn="just" eaLnBrk="0" hangingPunct="0">
              <a:lnSpc>
                <a:spcPct val="150000"/>
              </a:lnSpc>
              <a:buFont typeface="Wingdings" pitchFamily="2" charset="2"/>
              <a:buChar char="Ø"/>
              <a:tabLst>
                <a:tab pos="609600" algn="l"/>
              </a:tabLst>
            </a:pPr>
            <a:r>
              <a:rPr lang="es-ES" sz="1200" b="1">
                <a:ea typeface="Times New Roman" pitchFamily="18" charset="0"/>
                <a:cs typeface="Arial" charset="0"/>
              </a:rPr>
              <a:t> Aplicar a búsqueda de información a un traballo: Proxecto documental de materia e de centro</a:t>
            </a:r>
          </a:p>
          <a:p>
            <a:pPr algn="just" eaLnBrk="0" hangingPunct="0">
              <a:lnSpc>
                <a:spcPct val="150000"/>
              </a:lnSpc>
              <a:buFont typeface="Wingdings" pitchFamily="2" charset="2"/>
              <a:buChar char="Ø"/>
              <a:tabLst>
                <a:tab pos="609600" algn="l"/>
              </a:tabLst>
            </a:pPr>
            <a:r>
              <a:rPr lang="es-ES" sz="1200" b="1">
                <a:ea typeface="Times New Roman" pitchFamily="18" charset="0"/>
                <a:cs typeface="Arial" charset="0"/>
              </a:rPr>
              <a:t> A implicación da biblioteca no proxecto</a:t>
            </a:r>
            <a:endParaRPr lang="es-ES" sz="1200" b="1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 u="sng">
                <a:ea typeface="Times New Roman" pitchFamily="18" charset="0"/>
                <a:cs typeface="Arial" charset="0"/>
              </a:rPr>
              <a:t> Obxectivos: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ea typeface="Times New Roman" pitchFamily="18" charset="0"/>
                <a:cs typeface="Arial" charset="0"/>
              </a:rPr>
              <a:t> Aplicar os coñecementos da búsqueda de información a un traballo e interrelacionalo coa competencia en TIC. 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ea typeface="Times New Roman" pitchFamily="18" charset="0"/>
                <a:cs typeface="Arial" charset="0"/>
              </a:rPr>
              <a:t> Proporcionar guías para a elaboración dun traballo de investigación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Arial" charset="0"/>
              </a:rPr>
              <a:t> Facilitar e seleccionar a bibliografía existente na Biblioteca sobre publicidade e gastronomía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Arial" charset="0"/>
              </a:rPr>
              <a:t> Presentar unha proposta bibliográfica comentada para a adquisición de fondos relacionados temáticamente co proxecto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Arial" charset="0"/>
              </a:rPr>
              <a:t>Expoñer os documentos</a:t>
            </a:r>
          </a:p>
          <a:p>
            <a:pPr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 u="sng">
                <a:cs typeface="Times New Roman" pitchFamily="18" charset="0"/>
              </a:rPr>
              <a:t>Material utilizado:</a:t>
            </a:r>
            <a:endParaRPr lang="es-ES" sz="1200" u="sng">
              <a:cs typeface="Arial" charset="0"/>
              <a:hlinkClick r:id="rId2" action="ppaction://hlinkfile"/>
            </a:endParaRP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Times New Roman" pitchFamily="18" charset="0"/>
              </a:rPr>
              <a:t> Guías</a:t>
            </a:r>
            <a:r>
              <a:rPr lang="es-ES" sz="1200" b="1">
                <a:cs typeface="Times New Roman" pitchFamily="18" charset="0"/>
              </a:rPr>
              <a:t> </a:t>
            </a:r>
            <a:r>
              <a:rPr lang="es-ES" sz="1200">
                <a:cs typeface="Times New Roman" pitchFamily="18" charset="0"/>
              </a:rPr>
              <a:t>de</a:t>
            </a:r>
            <a:r>
              <a:rPr lang="es-ES" sz="1200" b="1">
                <a:cs typeface="Times New Roman" pitchFamily="18" charset="0"/>
              </a:rPr>
              <a:t> </a:t>
            </a:r>
            <a:r>
              <a:rPr lang="es-ES" sz="1200">
                <a:cs typeface="Times New Roman" pitchFamily="18" charset="0"/>
              </a:rPr>
              <a:t>Gloria Durban, Raúl Martínez,  </a:t>
            </a:r>
            <a:r>
              <a:rPr lang="es-ES" sz="1200" i="1">
                <a:cs typeface="Times New Roman" pitchFamily="18" charset="0"/>
              </a:rPr>
              <a:t>Es de libro</a:t>
            </a:r>
            <a:r>
              <a:rPr lang="es-ES" sz="1200">
                <a:cs typeface="Times New Roman" pitchFamily="18" charset="0"/>
              </a:rPr>
              <a:t>… </a:t>
            </a:r>
            <a:endParaRPr lang="es-ES" sz="1100">
              <a:cs typeface="Times New Roman" pitchFamily="18" charset="0"/>
            </a:endParaRPr>
          </a:p>
          <a:p>
            <a:pPr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Times New Roman" pitchFamily="18" charset="0"/>
              </a:rPr>
              <a:t> </a:t>
            </a:r>
            <a:r>
              <a:rPr lang="es-ES" sz="1200" u="sng">
                <a:cs typeface="Times New Roman" pitchFamily="18" charset="0"/>
              </a:rPr>
              <a:t>R</a:t>
            </a:r>
            <a:r>
              <a:rPr lang="es-ES" sz="1200" u="sng">
                <a:cs typeface="Arial" charset="0"/>
              </a:rPr>
              <a:t>ecursos didácticos: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 u="sng">
                <a:cs typeface="Arial" charset="0"/>
              </a:rPr>
              <a:t> Prensa escrita e dixital</a:t>
            </a:r>
            <a:r>
              <a:rPr lang="es-ES" sz="1200">
                <a:cs typeface="Arial" charset="0"/>
              </a:rPr>
              <a:t> a través do programa </a:t>
            </a:r>
          </a:p>
          <a:p>
            <a:pPr lvl="1" algn="just"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200">
                <a:cs typeface="Arial" charset="0"/>
              </a:rPr>
              <a:t> “Prensa escuela”</a:t>
            </a:r>
            <a:endParaRPr lang="es-ES">
              <a:cs typeface="Arial" charset="0"/>
            </a:endParaRP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Arial" charset="0"/>
              </a:rPr>
              <a:t>As distintas fontes de información en distintos soportes </a:t>
            </a:r>
          </a:p>
          <a:p>
            <a:pPr lvl="1" algn="just"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200">
                <a:cs typeface="Arial" charset="0"/>
              </a:rPr>
              <a:t> e formatos</a:t>
            </a:r>
          </a:p>
          <a:p>
            <a:pPr lvl="1" algn="just" eaLnBrk="0" hangingPunct="0">
              <a:lnSpc>
                <a:spcPct val="150000"/>
              </a:lnSpc>
              <a:buFont typeface="Arial" charset="0"/>
              <a:buChar char="•"/>
              <a:tabLst>
                <a:tab pos="609600" algn="l"/>
              </a:tabLst>
            </a:pPr>
            <a:r>
              <a:rPr lang="es-ES" sz="1200">
                <a:cs typeface="Arial" charset="0"/>
              </a:rPr>
              <a:t> Blogs e wikis</a:t>
            </a:r>
          </a:p>
          <a:p>
            <a:pPr>
              <a:tabLst>
                <a:tab pos="609600" algn="l"/>
              </a:tabLst>
            </a:pPr>
            <a:endParaRPr lang="es-ES">
              <a:latin typeface="Calibri" pitchFamily="34" charset="0"/>
            </a:endParaRPr>
          </a:p>
        </p:txBody>
      </p:sp>
      <p:pic>
        <p:nvPicPr>
          <p:cNvPr id="31747" name="Picture 1" descr="C:\Users\Ricardo de la Torre\Pictures\varios maio09\DSCN16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5888" y="3357563"/>
            <a:ext cx="3552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4 Rectángulo"/>
          <p:cNvSpPr>
            <a:spLocks noChangeArrowheads="1"/>
          </p:cNvSpPr>
          <p:nvPr/>
        </p:nvSpPr>
        <p:spPr bwMode="auto">
          <a:xfrm>
            <a:off x="900113" y="404813"/>
            <a:ext cx="73437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2.2.2. Dinamizar e integrar a BE no currículo e a súa contribución ao desenvolvemento        </a:t>
            </a: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          das competencias básicas</a:t>
            </a:r>
            <a:endParaRPr lang="es-ES" sz="2000" i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32770" name="2 Rectángulo"/>
          <p:cNvSpPr>
            <a:spLocks noChangeArrowheads="1"/>
          </p:cNvSpPr>
          <p:nvPr/>
        </p:nvSpPr>
        <p:spPr bwMode="auto">
          <a:xfrm>
            <a:off x="468313" y="476250"/>
            <a:ext cx="79914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200" b="1">
              <a:ea typeface="Times New Roman" pitchFamily="18" charset="0"/>
              <a:cs typeface="Arial" charset="0"/>
            </a:endParaRPr>
          </a:p>
          <a:p>
            <a:endParaRPr lang="es-ES" sz="1200" b="1"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endParaRPr lang="es-ES" sz="1200" b="1"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1200" b="1">
                <a:ea typeface="Times New Roman" pitchFamily="18" charset="0"/>
                <a:cs typeface="Arial" charset="0"/>
              </a:rPr>
              <a:t> Aplicar a búsqueda de información a un traballo: Proxecto documental de materia e de centro</a:t>
            </a:r>
          </a:p>
          <a:p>
            <a:endParaRPr lang="es-ES" sz="1200" b="1"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1200" b="1">
                <a:ea typeface="Times New Roman" pitchFamily="18" charset="0"/>
                <a:cs typeface="Arial" charset="0"/>
              </a:rPr>
              <a:t> A implicación da biblioteca no proxecto:</a:t>
            </a:r>
          </a:p>
          <a:p>
            <a:r>
              <a:rPr lang="es-ES" sz="1200" b="1">
                <a:ea typeface="Times New Roman" pitchFamily="18" charset="0"/>
                <a:cs typeface="Arial" charset="0"/>
              </a:rPr>
              <a:t>   documentación elaborada.</a:t>
            </a:r>
            <a:endParaRPr lang="es-ES" sz="1200">
              <a:ea typeface="Times New Roman" pitchFamily="18" charset="0"/>
              <a:cs typeface="Arial" charset="0"/>
            </a:endParaRPr>
          </a:p>
          <a:p>
            <a:r>
              <a:rPr lang="es-ES" sz="1200">
                <a:ea typeface="Times New Roman" pitchFamily="18" charset="0"/>
                <a:cs typeface="Arial" charset="0"/>
              </a:rPr>
              <a:t> </a:t>
            </a:r>
          </a:p>
          <a:p>
            <a:pPr>
              <a:buFont typeface="Arial" charset="0"/>
              <a:buChar char="•"/>
            </a:pPr>
            <a:r>
              <a:rPr lang="es-ES" sz="1200" b="1">
                <a:ea typeface="Times New Roman" pitchFamily="18" charset="0"/>
                <a:cs typeface="Arial" charset="0"/>
              </a:rPr>
              <a:t>  </a:t>
            </a:r>
            <a:r>
              <a:rPr lang="es-ES" sz="1200" u="sng">
                <a:ea typeface="Times New Roman" pitchFamily="18" charset="0"/>
                <a:cs typeface="Arial" charset="0"/>
              </a:rPr>
              <a:t>Creación do lema </a:t>
            </a:r>
            <a:r>
              <a:rPr lang="es-ES" sz="1200">
                <a:ea typeface="Times New Roman" pitchFamily="18" charset="0"/>
                <a:cs typeface="Arial" charset="0"/>
              </a:rPr>
              <a:t>da </a:t>
            </a:r>
            <a:r>
              <a:rPr lang="es-ES" sz="1200" i="1">
                <a:ea typeface="Times New Roman" pitchFamily="18" charset="0"/>
                <a:cs typeface="Arial" charset="0"/>
              </a:rPr>
              <a:t>HORA DE LER </a:t>
            </a:r>
          </a:p>
          <a:p>
            <a:r>
              <a:rPr lang="es-ES" sz="1200">
                <a:ea typeface="Times New Roman" pitchFamily="18" charset="0"/>
                <a:cs typeface="Arial" charset="0"/>
              </a:rPr>
              <a:t>   en relación co tema gastronómico</a:t>
            </a:r>
            <a:r>
              <a:rPr lang="es-ES" sz="1200" b="1">
                <a:ea typeface="Times New Roman" pitchFamily="18" charset="0"/>
                <a:cs typeface="Arial" charset="0"/>
              </a:rPr>
              <a:t>.</a:t>
            </a:r>
            <a:endParaRPr lang="es-ES" sz="1200">
              <a:ea typeface="Times New Roman" pitchFamily="18" charset="0"/>
              <a:cs typeface="Arial" charset="0"/>
            </a:endParaRPr>
          </a:p>
          <a:p>
            <a:r>
              <a:rPr lang="es-ES" sz="1200">
                <a:ea typeface="Times New Roman" pitchFamily="18" charset="0"/>
                <a:cs typeface="Arial" charset="0"/>
              </a:rPr>
              <a:t> </a:t>
            </a:r>
          </a:p>
          <a:p>
            <a:r>
              <a:rPr lang="es-ES" sz="1200">
                <a:ea typeface="Times New Roman" pitchFamily="18" charset="0"/>
                <a:cs typeface="Arial" charset="0"/>
              </a:rPr>
              <a:t> </a:t>
            </a:r>
          </a:p>
          <a:p>
            <a:pPr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  </a:t>
            </a:r>
            <a:r>
              <a:rPr lang="es-ES" sz="1200" u="sng">
                <a:ea typeface="Times New Roman" pitchFamily="18" charset="0"/>
                <a:cs typeface="Arial" charset="0"/>
              </a:rPr>
              <a:t>Recomendacións mensuais </a:t>
            </a:r>
            <a:r>
              <a:rPr lang="es-ES" sz="1200">
                <a:ea typeface="Times New Roman" pitchFamily="18" charset="0"/>
                <a:cs typeface="Arial" charset="0"/>
              </a:rPr>
              <a:t>relacionadas </a:t>
            </a:r>
          </a:p>
          <a:p>
            <a:r>
              <a:rPr lang="es-ES" sz="1200">
                <a:ea typeface="Times New Roman" pitchFamily="18" charset="0"/>
                <a:cs typeface="Arial" charset="0"/>
              </a:rPr>
              <a:t>   coas commemoracións</a:t>
            </a:r>
            <a:r>
              <a:rPr lang="es-ES" sz="1200" b="1">
                <a:ea typeface="Times New Roman" pitchFamily="18" charset="0"/>
                <a:cs typeface="Arial" charset="0"/>
              </a:rPr>
              <a:t>:</a:t>
            </a:r>
            <a:endParaRPr lang="es-ES" sz="1200">
              <a:ea typeface="Times New Roman" pitchFamily="18" charset="0"/>
              <a:cs typeface="Arial" charset="0"/>
            </a:endParaRPr>
          </a:p>
          <a:p>
            <a:r>
              <a:rPr lang="es-ES" sz="1200">
                <a:ea typeface="Times New Roman" pitchFamily="18" charset="0"/>
                <a:cs typeface="Arial" charset="0"/>
              </a:rPr>
              <a:t> </a:t>
            </a: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Novembro: samaín</a:t>
            </a: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Decembro: os dereitos humanos </a:t>
            </a: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Abril: pascua</a:t>
            </a: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 b="1">
                <a:ea typeface="Times New Roman" pitchFamily="18" charset="0"/>
                <a:cs typeface="Arial" charset="0"/>
              </a:rPr>
              <a:t> </a:t>
            </a:r>
            <a:r>
              <a:rPr lang="es-ES" sz="1200" u="sng">
                <a:ea typeface="Times New Roman" pitchFamily="18" charset="0"/>
                <a:cs typeface="Arial" charset="0"/>
              </a:rPr>
              <a:t>Guías de lectura</a:t>
            </a:r>
            <a:r>
              <a:rPr lang="es-ES" sz="1200">
                <a:ea typeface="Times New Roman" pitchFamily="18" charset="0"/>
                <a:cs typeface="Arial" charset="0"/>
              </a:rPr>
              <a:t>:</a:t>
            </a:r>
          </a:p>
          <a:p>
            <a:r>
              <a:rPr lang="es-ES" sz="1200">
                <a:ea typeface="Times New Roman" pitchFamily="18" charset="0"/>
                <a:cs typeface="Arial" charset="0"/>
              </a:rPr>
              <a:t> </a:t>
            </a: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  Nadal de libros</a:t>
            </a:r>
          </a:p>
          <a:p>
            <a:r>
              <a:rPr lang="es-ES" sz="1100">
                <a:ea typeface="Times New Roman" pitchFamily="18" charset="0"/>
                <a:cs typeface="Arial" charset="0"/>
              </a:rPr>
              <a:t> </a:t>
            </a:r>
            <a:endParaRPr lang="es-ES" sz="12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 </a:t>
            </a:r>
            <a:r>
              <a:rPr lang="es-ES" sz="1200" u="sng">
                <a:ea typeface="Times New Roman" pitchFamily="18" charset="0"/>
                <a:cs typeface="Arial" charset="0"/>
              </a:rPr>
              <a:t>Campaña</a:t>
            </a:r>
            <a:r>
              <a:rPr lang="es-ES" sz="1200">
                <a:ea typeface="Times New Roman" pitchFamily="18" charset="0"/>
                <a:cs typeface="Arial" charset="0"/>
              </a:rPr>
              <a:t>: un libro x un alimento</a:t>
            </a:r>
          </a:p>
          <a:p>
            <a:r>
              <a:rPr lang="es-ES" sz="1200">
                <a:ea typeface="Times New Roman" pitchFamily="18" charset="0"/>
                <a:cs typeface="Arial" charset="0"/>
              </a:rPr>
              <a:t> </a:t>
            </a:r>
          </a:p>
          <a:p>
            <a:pPr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 </a:t>
            </a:r>
            <a:r>
              <a:rPr lang="es-ES" sz="1200" u="sng">
                <a:ea typeface="Times New Roman" pitchFamily="18" charset="0"/>
                <a:cs typeface="Arial" charset="0"/>
              </a:rPr>
              <a:t>Marcapáxinas</a:t>
            </a:r>
            <a:r>
              <a:rPr lang="es-ES" sz="1200">
                <a:ea typeface="Times New Roman" pitchFamily="18" charset="0"/>
                <a:cs typeface="Arial" charset="0"/>
              </a:rPr>
              <a:t>:</a:t>
            </a: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 Marcapáxinas para as aulas </a:t>
            </a: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 Marcapáxinas para o préstamo </a:t>
            </a: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endParaRPr lang="es-ES" sz="1200">
              <a:ea typeface="Times New Roman" pitchFamily="18" charset="0"/>
              <a:cs typeface="Arial" charset="0"/>
            </a:endParaRPr>
          </a:p>
        </p:txBody>
      </p:sp>
      <p:pic>
        <p:nvPicPr>
          <p:cNvPr id="32771" name="Picture 2" descr="http://4.bp.blogspot.com/_FYU9MSAAcU8/SUbID6Uc6rI/AAAAAAAAAfM/_HxbdokC8vs/s400/esquema2+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4365625"/>
            <a:ext cx="4456113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[HL+abril.jpg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66532">
            <a:off x="4316413" y="1349375"/>
            <a:ext cx="4037012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5 Rectángulo"/>
          <p:cNvSpPr>
            <a:spLocks noChangeArrowheads="1"/>
          </p:cNvSpPr>
          <p:nvPr/>
        </p:nvSpPr>
        <p:spPr bwMode="auto">
          <a:xfrm>
            <a:off x="611188" y="260350"/>
            <a:ext cx="78486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2.2.2. Dinamizar e integrar a BE no currículo e a súa contribución ao desenvolvemento das     </a:t>
            </a: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          competencias básicas</a:t>
            </a:r>
          </a:p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endParaRPr lang="es-ES" sz="2000" i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34818" name="2 Rectángulo"/>
          <p:cNvSpPr>
            <a:spLocks noChangeArrowheads="1"/>
          </p:cNvSpPr>
          <p:nvPr/>
        </p:nvSpPr>
        <p:spPr bwMode="auto">
          <a:xfrm>
            <a:off x="179388" y="476250"/>
            <a:ext cx="8713787" cy="503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endParaRPr lang="es-ES" sz="1400" u="sng">
              <a:ea typeface="Times New Roman" pitchFamily="18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endParaRPr lang="es-ES" sz="1200" u="sng">
              <a:ea typeface="Times New Roman" pitchFamily="18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endParaRPr lang="es-ES" sz="1200" u="sng">
              <a:ea typeface="Times New Roman" pitchFamily="18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200" u="sng">
                <a:ea typeface="Times New Roman" pitchFamily="18" charset="0"/>
                <a:cs typeface="Arial" charset="0"/>
              </a:rPr>
              <a:t>Curso</a:t>
            </a:r>
            <a:r>
              <a:rPr lang="es-ES" sz="1200">
                <a:ea typeface="Times New Roman" pitchFamily="18" charset="0"/>
                <a:cs typeface="Arial" charset="0"/>
              </a:rPr>
              <a:t>: 2009-10: </a:t>
            </a:r>
            <a:r>
              <a:rPr lang="pt-BR" sz="1200" i="1">
                <a:ea typeface="Times New Roman" pitchFamily="18" charset="0"/>
                <a:cs typeface="Arial" charset="0"/>
              </a:rPr>
              <a:t>Os movementos alternativos na década</a:t>
            </a:r>
            <a:r>
              <a:rPr lang="pt-BR" sz="1200" i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dos anos 60</a:t>
            </a:r>
            <a:endParaRPr lang="es-ES" sz="1200" i="1">
              <a:ea typeface="Times New Roman" pitchFamily="18" charset="0"/>
              <a:cs typeface="Arial" charset="0"/>
            </a:endParaRPr>
          </a:p>
          <a:p>
            <a:pPr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200" u="sng">
                <a:ea typeface="Times New Roman" pitchFamily="18" charset="0"/>
                <a:cs typeface="Arial" charset="0"/>
              </a:rPr>
              <a:t>Coordinación</a:t>
            </a:r>
            <a:r>
              <a:rPr lang="es-ES" sz="1200">
                <a:ea typeface="Times New Roman" pitchFamily="18" charset="0"/>
                <a:cs typeface="Arial" charset="0"/>
              </a:rPr>
              <a:t>:</a:t>
            </a:r>
            <a:r>
              <a:rPr lang="pt-BR" sz="1200">
                <a:ea typeface="Times New Roman" pitchFamily="18" charset="0"/>
                <a:cs typeface="Arial" charset="0"/>
              </a:rPr>
              <a:t>Departamento de Ciencias Sociais</a:t>
            </a:r>
            <a:endParaRPr lang="es-ES" sz="12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r>
              <a:rPr lang="es-ES" sz="1200" u="sng">
                <a:ea typeface="Times New Roman" pitchFamily="18" charset="0"/>
                <a:cs typeface="Arial" charset="0"/>
              </a:rPr>
              <a:t>Exposición</a:t>
            </a:r>
            <a:r>
              <a:rPr lang="es-ES" sz="1200">
                <a:ea typeface="Times New Roman" pitchFamily="18" charset="0"/>
                <a:cs typeface="Arial" charset="0"/>
              </a:rPr>
              <a:t>: Semana cultural</a:t>
            </a:r>
            <a:r>
              <a:rPr lang="es-ES" sz="1200" b="1">
                <a:ea typeface="Times New Roman" pitchFamily="18" charset="0"/>
                <a:cs typeface="Arial" charset="0"/>
              </a:rPr>
              <a:t> </a:t>
            </a:r>
          </a:p>
          <a:p>
            <a:pPr>
              <a:tabLst>
                <a:tab pos="609600" algn="l"/>
              </a:tabLst>
            </a:pPr>
            <a:endParaRPr lang="es-ES" sz="1200" u="sng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r>
              <a:rPr lang="es-ES" sz="1200" u="sng">
                <a:ea typeface="Times New Roman" pitchFamily="18" charset="0"/>
                <a:cs typeface="Arial" charset="0"/>
              </a:rPr>
              <a:t>Actididades:</a:t>
            </a:r>
          </a:p>
          <a:p>
            <a:pPr>
              <a:tabLst>
                <a:tab pos="609600" algn="l"/>
              </a:tabLst>
            </a:pPr>
            <a:endParaRPr lang="es-ES" sz="1600" b="1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es-ES" sz="1600" b="1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pt-BR" sz="1600">
              <a:ea typeface="Times New Roman" pitchFamily="18" charset="0"/>
              <a:cs typeface="Arial" charset="0"/>
            </a:endParaRPr>
          </a:p>
          <a:p>
            <a:pPr>
              <a:tabLst>
                <a:tab pos="609600" algn="l"/>
              </a:tabLst>
            </a:pPr>
            <a:endParaRPr lang="es-ES" sz="1600">
              <a:ea typeface="Times New Roman" pitchFamily="18" charset="0"/>
              <a:cs typeface="Arial" charset="0"/>
            </a:endParaRPr>
          </a:p>
        </p:txBody>
      </p:sp>
      <p:sp>
        <p:nvSpPr>
          <p:cNvPr id="34819" name="8 Rectángulo"/>
          <p:cNvSpPr>
            <a:spLocks noChangeArrowheads="1"/>
          </p:cNvSpPr>
          <p:nvPr/>
        </p:nvSpPr>
        <p:spPr bwMode="auto">
          <a:xfrm>
            <a:off x="250825" y="1304925"/>
            <a:ext cx="8208963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   Exposicións, obradoiros, cinefórum…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   Charlas:</a:t>
            </a:r>
          </a:p>
          <a:p>
            <a:r>
              <a:rPr lang="es-ES" sz="1200" b="1">
                <a:cs typeface="Arial" charset="0"/>
              </a:rPr>
              <a:t>Don Xesús Alonso Montero</a:t>
            </a:r>
            <a:r>
              <a:rPr lang="es-ES" sz="1200">
                <a:cs typeface="Arial" charset="0"/>
              </a:rPr>
              <a:t>: ámbito universitario</a:t>
            </a:r>
          </a:p>
          <a:p>
            <a:r>
              <a:rPr lang="es-ES" sz="1200" b="1">
                <a:cs typeface="Arial" charset="0"/>
              </a:rPr>
              <a:t>Rafael Pillado</a:t>
            </a:r>
            <a:r>
              <a:rPr lang="es-ES" sz="1200">
                <a:cs typeface="Arial" charset="0"/>
              </a:rPr>
              <a:t>: sindicalista</a:t>
            </a:r>
          </a:p>
          <a:p>
            <a:r>
              <a:rPr lang="pt-BR" sz="1200" b="1">
                <a:cs typeface="Arial" charset="0"/>
              </a:rPr>
              <a:t>Ramón López</a:t>
            </a:r>
            <a:r>
              <a:rPr lang="pt-BR" sz="1200">
                <a:cs typeface="Arial" charset="0"/>
              </a:rPr>
              <a:t>:emigrante  </a:t>
            </a:r>
          </a:p>
          <a:p>
            <a:r>
              <a:rPr lang="es-ES" sz="1200" b="1">
                <a:cs typeface="Arial" charset="0"/>
              </a:rPr>
              <a:t>José María Íñigo</a:t>
            </a:r>
            <a:r>
              <a:rPr lang="es-ES" sz="1200">
                <a:cs typeface="Arial" charset="0"/>
              </a:rPr>
              <a:t>: os medios de comunicación </a:t>
            </a: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>
              <a:cs typeface="Arial" charset="0"/>
            </a:endParaRPr>
          </a:p>
        </p:txBody>
      </p:sp>
      <p:pic>
        <p:nvPicPr>
          <p:cNvPr id="34820" name="Picture 4" descr="http://4.bp.blogspot.com/_FYU9MSAAcU8/S-7U9lMx_QI/AAAAAAAABGo/CUp6cnS31ME/s400/IMG_3320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412875"/>
            <a:ext cx="33432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http://3.bp.blogspot.com/_FYU9MSAAcU8/S-7pQC-G0OI/AAAAAAAABHI/OqozkA4dw10/s400/IMG_3336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76375" y="3860800"/>
            <a:ext cx="34559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C:\Users\Ricardo de la Torre\Desktop\Encontros Stgo\BE 09-10\Efemérides\Abril\Semana Cultural\Ciclo mediametraxes\DSCN282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9700" y="3716338"/>
            <a:ext cx="3313113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7 Rectángulo"/>
          <p:cNvSpPr>
            <a:spLocks noChangeArrowheads="1"/>
          </p:cNvSpPr>
          <p:nvPr/>
        </p:nvSpPr>
        <p:spPr bwMode="auto">
          <a:xfrm>
            <a:off x="323850" y="1052513"/>
            <a:ext cx="8496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1400" b="1">
                <a:ea typeface="Times New Roman" pitchFamily="18" charset="0"/>
                <a:cs typeface="Arial" charset="0"/>
              </a:rPr>
              <a:t>Aplicar a búsqueda de información a un traballo: Proxecto documental de materia e de centro</a:t>
            </a:r>
          </a:p>
        </p:txBody>
      </p:sp>
      <p:sp>
        <p:nvSpPr>
          <p:cNvPr id="34824" name="10 Rectángulo"/>
          <p:cNvSpPr>
            <a:spLocks noChangeArrowheads="1"/>
          </p:cNvSpPr>
          <p:nvPr/>
        </p:nvSpPr>
        <p:spPr bwMode="auto">
          <a:xfrm>
            <a:off x="468313" y="260350"/>
            <a:ext cx="79200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tabLst>
                <a:tab pos="609600" algn="l"/>
              </a:tabLst>
            </a:pPr>
            <a:endParaRPr lang="es-ES" sz="1400" i="1">
              <a:cs typeface="Arial" charset="0"/>
            </a:endParaRP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2.2.2. Dinamizar e integrar a BE no currículo e a súa contribución ao desenvolvemento das     </a:t>
            </a:r>
          </a:p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          competencias básicas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graphicFrame>
        <p:nvGraphicFramePr>
          <p:cNvPr id="161794" name="Object 2"/>
          <p:cNvGraphicFramePr>
            <a:graphicFrameLocks noChangeAspect="1"/>
          </p:cNvGraphicFramePr>
          <p:nvPr/>
        </p:nvGraphicFramePr>
        <p:xfrm>
          <a:off x="395288" y="2997200"/>
          <a:ext cx="2516187" cy="3630613"/>
        </p:xfrm>
        <a:graphic>
          <a:graphicData uri="http://schemas.openxmlformats.org/presentationml/2006/ole">
            <p:oleObj spid="_x0000_s161794" name="Acrobat Document" r:id="rId3" imgW="7563600" imgH="10685880" progId="AcroExch.Document.7">
              <p:embed/>
            </p:oleObj>
          </a:graphicData>
        </a:graphic>
      </p:graphicFrame>
      <p:pic>
        <p:nvPicPr>
          <p:cNvPr id="161796" name="Picture 2" descr="C:\Users\Ricardo de la Torre\Desktop\Encontros Stgo\BE 09-10\Proxecto interd\Íñigo\Boletín22Íñi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95811">
            <a:off x="5740400" y="577850"/>
            <a:ext cx="2854325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5 Rectángulo"/>
          <p:cNvSpPr>
            <a:spLocks noChangeArrowheads="1"/>
          </p:cNvSpPr>
          <p:nvPr/>
        </p:nvSpPr>
        <p:spPr bwMode="auto">
          <a:xfrm>
            <a:off x="395288" y="981075"/>
            <a:ext cx="50292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400" b="1">
              <a:cs typeface="Arial" charset="0"/>
            </a:endParaRPr>
          </a:p>
          <a:p>
            <a:endParaRPr lang="es-ES" sz="1400" b="1">
              <a:cs typeface="Arial" charset="0"/>
            </a:endParaRPr>
          </a:p>
          <a:p>
            <a:endParaRPr lang="es-ES" sz="1400" b="1">
              <a:cs typeface="Arial" charset="0"/>
            </a:endParaRPr>
          </a:p>
          <a:p>
            <a:endParaRPr lang="es-ES" sz="1400" b="1">
              <a:cs typeface="Arial" charset="0"/>
            </a:endParaRPr>
          </a:p>
          <a:p>
            <a:endParaRPr lang="es-ES" b="1">
              <a:cs typeface="Arial" charset="0"/>
            </a:endParaRPr>
          </a:p>
          <a:p>
            <a:endParaRPr lang="es-ES" b="1">
              <a:cs typeface="Arial" charset="0"/>
            </a:endParaRPr>
          </a:p>
        </p:txBody>
      </p:sp>
      <p:sp>
        <p:nvSpPr>
          <p:cNvPr id="161798" name="6 Rectángulo"/>
          <p:cNvSpPr>
            <a:spLocks noChangeArrowheads="1"/>
          </p:cNvSpPr>
          <p:nvPr/>
        </p:nvSpPr>
        <p:spPr bwMode="auto">
          <a:xfrm>
            <a:off x="3132138" y="3141663"/>
            <a:ext cx="27352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>
                <a:cs typeface="Arial" charset="0"/>
              </a:rPr>
              <a:t> </a:t>
            </a:r>
          </a:p>
          <a:p>
            <a:pPr>
              <a:buFont typeface="Arial" charset="0"/>
              <a:buChar char="•"/>
            </a:pPr>
            <a:r>
              <a:rPr lang="es-ES" sz="1600">
                <a:cs typeface="Arial" charset="0"/>
              </a:rPr>
              <a:t> </a:t>
            </a:r>
            <a:r>
              <a:rPr lang="es-ES" sz="1400">
                <a:cs typeface="Arial" charset="0"/>
              </a:rPr>
              <a:t>Exposición dos fondos e das novas  adquisicións sobre o tema do proxecto para  o seu uso e disfrute.</a:t>
            </a:r>
            <a:endParaRPr lang="es-ES" sz="16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6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6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600">
              <a:cs typeface="Arial" charset="0"/>
            </a:endParaRPr>
          </a:p>
          <a:p>
            <a:endParaRPr lang="es-ES">
              <a:latin typeface="Calibri" pitchFamily="34" charset="0"/>
            </a:endParaRPr>
          </a:p>
        </p:txBody>
      </p:sp>
      <p:sp>
        <p:nvSpPr>
          <p:cNvPr id="161799" name="8 Rectángulo"/>
          <p:cNvSpPr>
            <a:spLocks noChangeArrowheads="1"/>
          </p:cNvSpPr>
          <p:nvPr/>
        </p:nvSpPr>
        <p:spPr bwMode="auto">
          <a:xfrm>
            <a:off x="1042988" y="2349500"/>
            <a:ext cx="4105275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sz="1400">
                <a:solidFill>
                  <a:srgbClr val="000000"/>
                </a:solidFill>
                <a:cs typeface="Arial" charset="0"/>
              </a:rPr>
              <a:t>Guías con enlaces para a búsqueda no       </a:t>
            </a:r>
          </a:p>
          <a:p>
            <a:r>
              <a:rPr lang="es-ES" sz="1400">
                <a:solidFill>
                  <a:srgbClr val="000000"/>
                </a:solidFill>
                <a:cs typeface="Arial" charset="0"/>
              </a:rPr>
              <a:t>   tratamento da información </a:t>
            </a:r>
            <a:r>
              <a:rPr lang="es-ES" sz="1400">
                <a:solidFill>
                  <a:srgbClr val="000000"/>
                </a:solidFill>
                <a:cs typeface="Arial" charset="0"/>
                <a:hlinkClick r:id="rId5"/>
              </a:rPr>
              <a:t>(ALFIN</a:t>
            </a:r>
            <a:r>
              <a:rPr lang="es-ES" sz="1600">
                <a:solidFill>
                  <a:srgbClr val="000000"/>
                </a:solidFill>
                <a:cs typeface="Arial" charset="0"/>
                <a:hlinkClick r:id="rId5"/>
              </a:rPr>
              <a:t>) </a:t>
            </a:r>
            <a:endParaRPr lang="es-ES" sz="16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1800" name="9 Rectángulo"/>
          <p:cNvSpPr>
            <a:spLocks noChangeArrowheads="1"/>
          </p:cNvSpPr>
          <p:nvPr/>
        </p:nvSpPr>
        <p:spPr bwMode="auto">
          <a:xfrm>
            <a:off x="5795963" y="5084763"/>
            <a:ext cx="2952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 sz="1400">
                <a:solidFill>
                  <a:srgbClr val="000000"/>
                </a:solidFill>
                <a:cs typeface="Arial" charset="0"/>
              </a:rPr>
              <a:t> Boletín monográfico sobre Iñigo.</a:t>
            </a:r>
            <a:endParaRPr lang="es-ES" sz="160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s-ES" sz="1400">
                <a:solidFill>
                  <a:srgbClr val="000000"/>
                </a:solidFill>
                <a:cs typeface="Arial" charset="0"/>
              </a:rPr>
              <a:t> Guía de lectura </a:t>
            </a:r>
            <a:r>
              <a:rPr lang="es-ES" sz="1400" i="1">
                <a:solidFill>
                  <a:srgbClr val="000000"/>
                </a:solidFill>
                <a:cs typeface="Arial" charset="0"/>
              </a:rPr>
              <a:t>Maio do 68 </a:t>
            </a:r>
            <a:r>
              <a:rPr lang="es-ES" sz="14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161801" name="10 Rectángulo"/>
          <p:cNvSpPr>
            <a:spLocks noChangeArrowheads="1"/>
          </p:cNvSpPr>
          <p:nvPr/>
        </p:nvSpPr>
        <p:spPr bwMode="auto">
          <a:xfrm>
            <a:off x="827088" y="1125538"/>
            <a:ext cx="47529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  <a:buFont typeface="Wingdings" pitchFamily="2" charset="2"/>
              <a:buChar char="Ø"/>
              <a:tabLst>
                <a:tab pos="609600" algn="l"/>
              </a:tabLst>
            </a:pPr>
            <a:r>
              <a:rPr lang="es-ES" sz="1400" b="1">
                <a:ea typeface="Times New Roman" pitchFamily="18" charset="0"/>
                <a:cs typeface="Arial" charset="0"/>
              </a:rPr>
              <a:t> Aplicar a búsqueda de información a un traballo: </a:t>
            </a:r>
          </a:p>
          <a:p>
            <a:pPr algn="just" eaLnBrk="0" hangingPunct="0">
              <a:lnSpc>
                <a:spcPct val="150000"/>
              </a:lnSpc>
              <a:tabLst>
                <a:tab pos="609600" algn="l"/>
              </a:tabLst>
            </a:pPr>
            <a:r>
              <a:rPr lang="es-ES" sz="1400" b="1">
                <a:ea typeface="Times New Roman" pitchFamily="18" charset="0"/>
                <a:cs typeface="Arial" charset="0"/>
              </a:rPr>
              <a:t>    Proxecto documental de materia e de centro</a:t>
            </a:r>
          </a:p>
          <a:p>
            <a:pPr algn="just" eaLnBrk="0" hangingPunct="0">
              <a:lnSpc>
                <a:spcPct val="150000"/>
              </a:lnSpc>
              <a:tabLst>
                <a:tab pos="609600" algn="l"/>
              </a:tabLst>
            </a:pPr>
            <a:endParaRPr lang="es-ES" sz="1400" b="1">
              <a:ea typeface="Times New Roman" pitchFamily="18" charset="0"/>
              <a:cs typeface="Arial" charset="0"/>
            </a:endParaRPr>
          </a:p>
        </p:txBody>
      </p:sp>
      <p:sp>
        <p:nvSpPr>
          <p:cNvPr id="161802" name="11 Rectángulo"/>
          <p:cNvSpPr>
            <a:spLocks noChangeArrowheads="1"/>
          </p:cNvSpPr>
          <p:nvPr/>
        </p:nvSpPr>
        <p:spPr bwMode="auto">
          <a:xfrm>
            <a:off x="539750" y="476250"/>
            <a:ext cx="6911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tabLst>
                <a:tab pos="609600" algn="l"/>
              </a:tabLst>
            </a:pPr>
            <a:r>
              <a:rPr lang="es-ES" sz="1400" i="1">
                <a:cs typeface="Arial" charset="0"/>
              </a:rPr>
              <a:t>2.2.2. Dinamizar e integrar a BE no currículo e a súa contribución ao desenvolvemento das competencias básicas</a:t>
            </a:r>
          </a:p>
        </p:txBody>
      </p:sp>
      <p:sp>
        <p:nvSpPr>
          <p:cNvPr id="161803" name="13 Rectángulo"/>
          <p:cNvSpPr>
            <a:spLocks noChangeArrowheads="1"/>
          </p:cNvSpPr>
          <p:nvPr/>
        </p:nvSpPr>
        <p:spPr bwMode="auto">
          <a:xfrm>
            <a:off x="827088" y="1916113"/>
            <a:ext cx="38893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1400" b="1">
                <a:solidFill>
                  <a:srgbClr val="000000"/>
                </a:solidFill>
                <a:cs typeface="Arial" charset="0"/>
              </a:rPr>
              <a:t> Apoio dende a Biblioteca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Biblioteca IES </a:t>
            </a:r>
            <a:r>
              <a:rPr lang="pt-BR" dirty="0" err="1"/>
              <a:t>Sanxenxo</a:t>
            </a:r>
            <a:r>
              <a:rPr lang="pt-BR" dirty="0"/>
              <a:t>. III Encontros de Bibliotecas Escolares. Outubro 2010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395536" y="620689"/>
            <a:ext cx="8352928" cy="8156079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3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i="1" dirty="0">
              <a:latin typeface="Arial" pitchFamily="34" charset="0"/>
              <a:cs typeface="Arial" pitchFamily="34" charset="0"/>
            </a:endParaRPr>
          </a:p>
          <a:p>
            <a:pPr lvl="3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i="1" dirty="0">
              <a:latin typeface="Arial" pitchFamily="34" charset="0"/>
              <a:cs typeface="Arial" pitchFamily="34" charset="0"/>
            </a:endParaRPr>
          </a:p>
          <a:p>
            <a:pPr lvl="4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400" dirty="0">
              <a:latin typeface="Arial" pitchFamily="34" charset="0"/>
              <a:cs typeface="Arial" pitchFamily="34" charset="0"/>
            </a:endParaRPr>
          </a:p>
          <a:p>
            <a:pPr lvl="4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400" dirty="0">
              <a:latin typeface="Arial" pitchFamily="34" charset="0"/>
              <a:cs typeface="Arial" pitchFamily="34" charset="0"/>
            </a:endParaRPr>
          </a:p>
          <a:p>
            <a:pPr lvl="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latin typeface="Arial" pitchFamily="34" charset="0"/>
                <a:cs typeface="Arial" pitchFamily="34" charset="0"/>
              </a:rPr>
              <a:t> </a:t>
            </a:r>
            <a:endParaRPr lang="es-ES_tradnl" sz="1200" dirty="0">
              <a:latin typeface="Arial" pitchFamily="34" charset="0"/>
              <a:cs typeface="Arial" pitchFamily="34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dirty="0">
                <a:latin typeface="Arial" pitchFamily="34" charset="0"/>
                <a:cs typeface="Arial" pitchFamily="34" charset="0"/>
              </a:rPr>
              <a:t>			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dirty="0">
                <a:latin typeface="Arial" pitchFamily="34" charset="0"/>
                <a:cs typeface="Arial" pitchFamily="34" charset="0"/>
              </a:rPr>
              <a:t>		</a:t>
            </a:r>
            <a:endParaRPr lang="es-ES_tradnl" sz="1100" b="1" dirty="0">
              <a:latin typeface="Arial" pitchFamily="34" charset="0"/>
              <a:cs typeface="Arial" pitchFamily="34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100" b="1" dirty="0">
              <a:latin typeface="Arial" pitchFamily="34" charset="0"/>
              <a:cs typeface="Arial" pitchFamily="34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b="1" dirty="0">
                <a:latin typeface="Arial" pitchFamily="34" charset="0"/>
                <a:cs typeface="Arial" pitchFamily="34" charset="0"/>
              </a:rPr>
              <a:t>                                                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100" b="1" dirty="0">
                <a:latin typeface="Arial" pitchFamily="34" charset="0"/>
                <a:cs typeface="Arial" pitchFamily="34" charset="0"/>
              </a:rPr>
              <a:t>                                                   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b="1" dirty="0">
                <a:latin typeface="Arial" pitchFamily="34" charset="0"/>
                <a:cs typeface="Arial" pitchFamily="34" charset="0"/>
              </a:rPr>
              <a:t>                                       </a:t>
            </a:r>
            <a:r>
              <a:rPr lang="es-ES_tradnl" b="1" dirty="0">
                <a:latin typeface="Arial" pitchFamily="34" charset="0"/>
                <a:cs typeface="Arial" pitchFamily="34" charset="0"/>
              </a:rPr>
              <a:t> + </a:t>
            </a:r>
            <a:r>
              <a:rPr lang="es-ES_tradnl" sz="1200" u="sng" dirty="0" err="1">
                <a:latin typeface="Arial" pitchFamily="34" charset="0"/>
                <a:cs typeface="Arial" pitchFamily="34" charset="0"/>
              </a:rPr>
              <a:t>necesidade</a:t>
            </a:r>
            <a:r>
              <a:rPr lang="es-ES_tradnl" sz="1200" u="sng" dirty="0">
                <a:latin typeface="Arial" pitchFamily="34" charset="0"/>
                <a:cs typeface="Arial" pitchFamily="34" charset="0"/>
              </a:rPr>
              <a:t> de contextualizar as actividades realizadas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200" dirty="0">
              <a:latin typeface="Arial" pitchFamily="34" charset="0"/>
              <a:cs typeface="Arial" pitchFamily="34" charset="0"/>
            </a:endParaRPr>
          </a:p>
          <a:p>
            <a:pPr lvl="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400" b="1" dirty="0" err="1">
                <a:latin typeface="Arial" pitchFamily="34" charset="0"/>
                <a:cs typeface="Arial" pitchFamily="34" charset="0"/>
              </a:rPr>
              <a:t>Liñas</a:t>
            </a:r>
            <a:r>
              <a:rPr lang="es-ES_tradnl" sz="1400" b="1" dirty="0">
                <a:latin typeface="Arial" pitchFamily="34" charset="0"/>
                <a:cs typeface="Arial" pitchFamily="34" charset="0"/>
              </a:rPr>
              <a:t> de actuación</a:t>
            </a:r>
          </a:p>
          <a:p>
            <a:pPr lvl="3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200" b="1" u="sng" dirty="0">
              <a:latin typeface="Arial" pitchFamily="34" charset="0"/>
              <a:cs typeface="Arial" pitchFamily="34" charset="0"/>
            </a:endParaRPr>
          </a:p>
          <a:p>
            <a:pPr lvl="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200" dirty="0">
                <a:latin typeface="Arial" pitchFamily="34" charset="0"/>
                <a:cs typeface="Arial" pitchFamily="34" charset="0"/>
              </a:rPr>
              <a:t> Actividades previas: </a:t>
            </a:r>
            <a:r>
              <a:rPr lang="es-ES_tradnl" sz="1200" u="sng" dirty="0">
                <a:latin typeface="Arial" pitchFamily="34" charset="0"/>
                <a:cs typeface="Arial" pitchFamily="34" charset="0"/>
              </a:rPr>
              <a:t>cuestionarios</a:t>
            </a:r>
          </a:p>
          <a:p>
            <a:pPr lvl="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_tradnl" sz="1200" dirty="0">
                <a:latin typeface="Arial" pitchFamily="34" charset="0"/>
                <a:cs typeface="Arial" pitchFamily="34" charset="0"/>
              </a:rPr>
              <a:t>Formación </a:t>
            </a:r>
            <a:r>
              <a:rPr lang="es-ES_tradnl" sz="1200" dirty="0" err="1">
                <a:latin typeface="Arial" pitchFamily="34" charset="0"/>
                <a:cs typeface="Arial" pitchFamily="34" charset="0"/>
              </a:rPr>
              <a:t>dunha</a:t>
            </a:r>
            <a:r>
              <a:rPr lang="es-ES_tradnl" sz="1200" dirty="0">
                <a:latin typeface="Arial" pitchFamily="34" charset="0"/>
                <a:cs typeface="Arial" pitchFamily="34" charset="0"/>
              </a:rPr>
              <a:t> comisión</a:t>
            </a:r>
          </a:p>
          <a:p>
            <a:pPr lvl="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1200" dirty="0">
                <a:latin typeface="Arial" pitchFamily="34" charset="0"/>
                <a:cs typeface="Arial" pitchFamily="34" charset="0"/>
              </a:rPr>
              <a:t> Definición PL: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latin typeface="Arial" pitchFamily="34" charset="0"/>
                <a:cs typeface="Arial" pitchFamily="34" charset="0"/>
              </a:rPr>
              <a:t>		- Carácter non </a:t>
            </a:r>
            <a:r>
              <a:rPr lang="es-ES_tradnl" sz="1200" dirty="0" err="1">
                <a:latin typeface="Arial" pitchFamily="34" charset="0"/>
                <a:cs typeface="Arial" pitchFamily="34" charset="0"/>
              </a:rPr>
              <a:t>obrigatorio</a:t>
            </a:r>
            <a:r>
              <a:rPr lang="es-ES_tradnl" sz="1200" dirty="0">
                <a:latin typeface="Arial" pitchFamily="34" charset="0"/>
                <a:cs typeface="Arial" pitchFamily="34" charset="0"/>
              </a:rPr>
              <a:t> para os centros (2006)          Operativo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latin typeface="Arial" pitchFamily="34" charset="0"/>
                <a:cs typeface="Arial" pitchFamily="34" charset="0"/>
              </a:rPr>
              <a:t>		 - Bloques: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latin typeface="Arial" pitchFamily="34" charset="0"/>
                <a:cs typeface="Arial" pitchFamily="34" charset="0"/>
              </a:rPr>
              <a:t>			</a:t>
            </a: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principios básicos,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			</a:t>
            </a:r>
            <a:r>
              <a:rPr lang="es-ES_tradnl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plantexa</a:t>
            </a: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uns</a:t>
            </a: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_tradnl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obxectivos</a:t>
            </a: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	perfila  as competencias de cada sector educativo para a </a:t>
            </a:r>
            <a:r>
              <a:rPr lang="es-ES_tradnl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súa</a:t>
            </a:r>
            <a:r>
              <a:rPr lang="es-ES_tradnl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aplicación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+mn-lt"/>
            </a:endParaRPr>
          </a:p>
          <a:p>
            <a:pPr lvl="5" algn="just">
              <a:buFont typeface="Arial" pitchFamily="34" charset="0"/>
              <a:buChar char="•"/>
              <a:defRPr/>
            </a:pPr>
            <a:endParaRPr lang="es-ES_tradnl" sz="1100" dirty="0">
              <a:latin typeface="Arial" pitchFamily="34" charset="0"/>
              <a:cs typeface="Arial" pitchFamily="34" charset="0"/>
            </a:endParaRPr>
          </a:p>
          <a:p>
            <a:pPr lvl="8">
              <a:buFont typeface="Arial" pitchFamily="34" charset="0"/>
              <a:buChar char="•"/>
              <a:defRPr/>
            </a:pPr>
            <a:endParaRPr lang="es-ES_tradnl" sz="1200" dirty="0">
              <a:latin typeface="Arial" pitchFamily="34" charset="0"/>
              <a:cs typeface="Arial" pitchFamily="34" charset="0"/>
            </a:endParaRPr>
          </a:p>
          <a:p>
            <a:pPr lvl="8">
              <a:buFont typeface="Arial" pitchFamily="34" charset="0"/>
              <a:buChar char="•"/>
              <a:defRPr/>
            </a:pPr>
            <a:endParaRPr lang="es-ES_tradnl" sz="1200" dirty="0">
              <a:latin typeface="Arial" pitchFamily="34" charset="0"/>
              <a:cs typeface="Arial" pitchFamily="34" charset="0"/>
            </a:endParaRPr>
          </a:p>
          <a:p>
            <a:pPr lvl="6">
              <a:defRPr/>
            </a:pPr>
            <a:endParaRPr lang="es-ES" sz="1200" dirty="0">
              <a:latin typeface="+mn-lt"/>
            </a:endParaRPr>
          </a:p>
          <a:p>
            <a:pPr lvl="6">
              <a:defRPr/>
            </a:pPr>
            <a:endParaRPr lang="es-ES_tradnl" sz="1400" b="1" i="1" dirty="0">
              <a:latin typeface="Arial" pitchFamily="34" charset="0"/>
              <a:cs typeface="Arial" pitchFamily="34" charset="0"/>
            </a:endParaRPr>
          </a:p>
          <a:p>
            <a:pPr lvl="6">
              <a:defRPr/>
            </a:pPr>
            <a:endParaRPr lang="es-ES_tradnl" sz="1400" b="1" i="1" dirty="0">
              <a:latin typeface="Arial" pitchFamily="34" charset="0"/>
              <a:cs typeface="Arial" pitchFamily="34" charset="0"/>
            </a:endParaRPr>
          </a:p>
          <a:p>
            <a:pPr lvl="6">
              <a:defRPr/>
            </a:pPr>
            <a:endParaRPr lang="es-ES_tradnl" sz="1400" b="1" i="1" dirty="0">
              <a:latin typeface="Arial" pitchFamily="34" charset="0"/>
              <a:cs typeface="Arial" pitchFamily="34" charset="0"/>
            </a:endParaRPr>
          </a:p>
          <a:p>
            <a:pPr lvl="6">
              <a:defRPr/>
            </a:pPr>
            <a:endParaRPr lang="es-ES" sz="1400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162819" name="3 Rectángulo"/>
          <p:cNvSpPr>
            <a:spLocks noChangeArrowheads="1"/>
          </p:cNvSpPr>
          <p:nvPr/>
        </p:nvSpPr>
        <p:spPr bwMode="auto">
          <a:xfrm>
            <a:off x="539750" y="692150"/>
            <a:ext cx="777716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600" b="1">
                <a:cs typeface="Arial" charset="0"/>
              </a:rPr>
              <a:t>2.2. Obxectivos e actuacións máis significativas levadas a cabo</a:t>
            </a:r>
          </a:p>
          <a:p>
            <a:endParaRPr lang="es-ES" sz="1600" b="1">
              <a:cs typeface="Arial" charset="0"/>
            </a:endParaRPr>
          </a:p>
          <a:p>
            <a:pPr marL="0" lvl="3"/>
            <a:r>
              <a:rPr lang="es-ES" sz="1400" i="1">
                <a:solidFill>
                  <a:srgbClr val="000000"/>
                </a:solidFill>
                <a:cs typeface="Arial" charset="0"/>
              </a:rPr>
              <a:t>        </a:t>
            </a:r>
            <a:r>
              <a:rPr lang="es-ES" sz="1600" i="1">
                <a:solidFill>
                  <a:srgbClr val="000000"/>
                </a:solidFill>
                <a:cs typeface="Arial" charset="0"/>
              </a:rPr>
              <a:t>2.2.3.Elaborar  e poñer en práctica o Plan de lectura</a:t>
            </a:r>
          </a:p>
          <a:p>
            <a:pPr marL="0" lvl="3"/>
            <a:endParaRPr lang="es-ES" sz="1400" i="1">
              <a:solidFill>
                <a:srgbClr val="000000"/>
              </a:solidFill>
              <a:cs typeface="Arial" charset="0"/>
            </a:endParaRPr>
          </a:p>
          <a:p>
            <a:pPr marL="0" lvl="3"/>
            <a:endParaRPr lang="es-ES" sz="1400" i="1">
              <a:solidFill>
                <a:srgbClr val="000000"/>
              </a:solidFill>
              <a:cs typeface="Arial" charset="0"/>
            </a:endParaRPr>
          </a:p>
          <a:p>
            <a:pPr marL="0" lvl="3"/>
            <a:endParaRPr lang="es-ES" sz="1400" i="1">
              <a:solidFill>
                <a:srgbClr val="000000"/>
              </a:solidFill>
              <a:cs typeface="Arial" charset="0"/>
            </a:endParaRPr>
          </a:p>
          <a:p>
            <a:endParaRPr lang="es-ES" sz="1600">
              <a:latin typeface="Calibri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4067175" y="2420938"/>
            <a:ext cx="576263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Flecha derecha"/>
          <p:cNvSpPr/>
          <p:nvPr/>
        </p:nvSpPr>
        <p:spPr>
          <a:xfrm>
            <a:off x="6227763" y="2205038"/>
            <a:ext cx="504825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62822" name="7 Rectángulo"/>
          <p:cNvSpPr>
            <a:spLocks noChangeArrowheads="1"/>
          </p:cNvSpPr>
          <p:nvPr/>
        </p:nvSpPr>
        <p:spPr bwMode="auto">
          <a:xfrm>
            <a:off x="684213" y="5516563"/>
            <a:ext cx="7920037" cy="461962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tabLst>
                <a:tab pos="228600" algn="l"/>
              </a:tabLst>
            </a:pPr>
            <a:r>
              <a:rPr lang="es-ES_tradnl" sz="1200">
                <a:solidFill>
                  <a:schemeClr val="bg1"/>
                </a:solidFill>
                <a:cs typeface="Arial" charset="0"/>
              </a:rPr>
              <a:t>No PLAN LECTOR a competencia lingüística pasa a ser o eixo vertebrabor  de todas as áreas e a Biblioteca o recurso ao servizo de toda a comunidade educativa.</a:t>
            </a:r>
            <a:endParaRPr lang="es-ES" sz="12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619250" y="2276475"/>
            <a:ext cx="2305050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deficiente comprensión lectora 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16463" y="2276475"/>
            <a:ext cx="1295400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Fracaso escolar</a:t>
            </a:r>
            <a:r>
              <a:rPr lang="es-ES_tradn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escolar 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6804025" y="2276475"/>
            <a:ext cx="936625" cy="3603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PL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2826" name="13 Rectángulo"/>
          <p:cNvSpPr>
            <a:spLocks noChangeArrowheads="1"/>
          </p:cNvSpPr>
          <p:nvPr/>
        </p:nvSpPr>
        <p:spPr bwMode="auto">
          <a:xfrm>
            <a:off x="1403350" y="1700213"/>
            <a:ext cx="48244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_tradnl" sz="1200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_tradnl" sz="1400" b="1">
                <a:cs typeface="Arial" charset="0"/>
              </a:rPr>
              <a:t>Reflexión e avaliación da necesidade dun plan lector</a:t>
            </a:r>
            <a:endParaRPr lang="es-ES" sz="2000" b="1">
              <a:latin typeface="Calibri" pitchFamily="34" charset="0"/>
            </a:endParaRPr>
          </a:p>
        </p:txBody>
      </p:sp>
      <p:cxnSp>
        <p:nvCxnSpPr>
          <p:cNvPr id="13" name="12 Conector recto de flecha"/>
          <p:cNvCxnSpPr/>
          <p:nvPr/>
        </p:nvCxnSpPr>
        <p:spPr>
          <a:xfrm>
            <a:off x="5651500" y="4365625"/>
            <a:ext cx="28892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323850" y="260350"/>
            <a:ext cx="8424863" cy="60944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i="1" dirty="0">
                <a:latin typeface="Arial" pitchFamily="34" charset="0"/>
                <a:cs typeface="Arial" pitchFamily="34" charset="0"/>
              </a:rPr>
              <a:t>2.2.3.Elaborar  e </a:t>
            </a:r>
            <a:r>
              <a:rPr lang="es-ES" sz="1600" i="1" dirty="0" err="1">
                <a:latin typeface="Arial" pitchFamily="34" charset="0"/>
                <a:cs typeface="Arial" pitchFamily="34" charset="0"/>
              </a:rPr>
              <a:t>poñer</a:t>
            </a:r>
            <a:r>
              <a:rPr lang="es-ES" sz="1600" i="1" dirty="0">
                <a:latin typeface="Arial" pitchFamily="34" charset="0"/>
                <a:cs typeface="Arial" pitchFamily="34" charset="0"/>
              </a:rPr>
              <a:t> en práctica o Plan de lectura</a:t>
            </a:r>
            <a:endParaRPr lang="es-ES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>
                <a:latin typeface="Arial" pitchFamily="34" charset="0"/>
                <a:cs typeface="Arial" pitchFamily="34" charset="0"/>
              </a:rPr>
              <a:t>HORA DE LER: 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lecturas para disfrutar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individualnte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, formación do hábito lector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100" i="1" dirty="0">
                <a:latin typeface="Arial" pitchFamily="34" charset="0"/>
                <a:cs typeface="Arial" pitchFamily="34" charset="0"/>
              </a:rPr>
              <a:t>				Pódese vivir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sen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ler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, abofé. Pero esta é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unha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 opción que cada 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cidadán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 					debe tomar en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liberdade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, nunca como consecuencia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dun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 sistema que 					oculte, debilite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ou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100" i="1" dirty="0" err="1">
                <a:latin typeface="Arial" pitchFamily="34" charset="0"/>
                <a:cs typeface="Arial" pitchFamily="34" charset="0"/>
              </a:rPr>
              <a:t>faga</a:t>
            </a:r>
            <a:r>
              <a:rPr lang="es-ES" sz="1100" i="1" dirty="0">
                <a:latin typeface="Arial" pitchFamily="34" charset="0"/>
                <a:cs typeface="Arial" pitchFamily="34" charset="0"/>
              </a:rPr>
              <a:t> imposible a lectura</a:t>
            </a:r>
            <a:r>
              <a:rPr lang="es-ES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es-ES" sz="1200" b="1" dirty="0">
                <a:latin typeface="+mn-lt"/>
              </a:rPr>
              <a:t>Antonio Basanta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b="1" dirty="0">
                <a:latin typeface="Arial" pitchFamily="34" charset="0"/>
                <a:cs typeface="Arial" pitchFamily="34" charset="0"/>
              </a:rPr>
              <a:t> </a:t>
            </a:r>
            <a:r>
              <a:rPr lang="es-ES" sz="1200" b="1" u="sng" dirty="0">
                <a:latin typeface="Arial" pitchFamily="34" charset="0"/>
                <a:cs typeface="Arial" pitchFamily="34" charset="0"/>
              </a:rPr>
              <a:t>Presentación e lemas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+mn-lt"/>
              </a:rPr>
              <a:t> </a:t>
            </a:r>
            <a:r>
              <a:rPr lang="es-ES" dirty="0"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</a:rPr>
              <a:t> </a:t>
            </a:r>
            <a:endParaRPr lang="es-ES" dirty="0">
              <a:latin typeface="+mn-lt"/>
            </a:endParaRPr>
          </a:p>
        </p:txBody>
      </p:sp>
      <p:pic>
        <p:nvPicPr>
          <p:cNvPr id="163843" name="8 Imagen" descr="C:\Users\Ricardo de la Torre\Desktop\HL\resumo lem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773238"/>
            <a:ext cx="68040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4" name="4 Rectángulo"/>
          <p:cNvSpPr>
            <a:spLocks noChangeArrowheads="1"/>
          </p:cNvSpPr>
          <p:nvPr/>
        </p:nvSpPr>
        <p:spPr bwMode="auto">
          <a:xfrm>
            <a:off x="468313" y="2413000"/>
            <a:ext cx="2590800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sz="1200">
                <a:cs typeface="Arial" charset="0"/>
              </a:rPr>
              <a:t>Concíbese como unha contribución esencial para conquerir o obxectivo xeral do PLAN LECTOR de crear lectores competentes,  de  potenciar e  desenrrolar no alumnado as competencias necesarias para practicar habitualmente a lectura e disfrutar lendo.</a:t>
            </a:r>
          </a:p>
          <a:p>
            <a:pPr>
              <a:lnSpc>
                <a:spcPct val="150000"/>
              </a:lnSpc>
            </a:pPr>
            <a:endParaRPr lang="es-ES" sz="1200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" sz="1200">
                <a:cs typeface="Arial" charset="0"/>
              </a:rPr>
              <a:t>LECTURA SILENCIOSA</a:t>
            </a:r>
          </a:p>
          <a:p>
            <a:pPr>
              <a:lnSpc>
                <a:spcPct val="150000"/>
              </a:lnSpc>
            </a:pPr>
            <a:r>
              <a:rPr lang="es-ES" sz="1200">
                <a:cs typeface="Arial" charset="0"/>
              </a:rPr>
              <a:t>15 minutos </a:t>
            </a:r>
            <a:r>
              <a:rPr lang="pt-BR" sz="1200">
                <a:cs typeface="Arial" charset="0"/>
              </a:rPr>
              <a:t>de forma </a:t>
            </a:r>
            <a:r>
              <a:rPr lang="pt-BR" sz="1200" u="sng">
                <a:cs typeface="Arial" charset="0"/>
              </a:rPr>
              <a:t>simultánea en todas  as áreas e niveis  da etapa educativa </a:t>
            </a:r>
            <a:r>
              <a:rPr lang="pt-BR" sz="1200">
                <a:cs typeface="Arial" charset="0"/>
              </a:rPr>
              <a:t>dende 2007</a:t>
            </a:r>
            <a:endParaRPr lang="es-ES" sz="1200" i="1">
              <a:cs typeface="Arial" charset="0"/>
            </a:endParaRPr>
          </a:p>
          <a:p>
            <a:pPr>
              <a:lnSpc>
                <a:spcPct val="150000"/>
              </a:lnSpc>
            </a:pPr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r>
              <a:rPr lang="es-ES" sz="1200"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 rot="10800000" flipV="1">
            <a:off x="900113" y="-188913"/>
            <a:ext cx="6840537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 algn="just">
              <a:defRPr/>
            </a:pPr>
            <a:r>
              <a:rPr lang="es-E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1. O PROXECTO DA BE. XUSTIFICACIÓN</a:t>
            </a:r>
          </a:p>
          <a:p>
            <a:pPr marL="228600" indent="-228600" algn="just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indent="-228600" algn="just"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es-E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2. TRAXECTORIA DA BIBLIOTECA </a:t>
            </a:r>
            <a:endParaRPr lang="es-ES" sz="11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endParaRPr lang="es-ES" sz="900" dirty="0">
              <a:latin typeface="Arial" pitchFamily="34" charset="0"/>
              <a:cs typeface="Arial" pitchFamily="34" charset="0"/>
            </a:endParaRPr>
          </a:p>
          <a:p>
            <a:pPr lvl="1" algn="just" eaLnBrk="0" hangingPunct="0">
              <a:defRPr/>
            </a:pPr>
            <a:endParaRPr lang="es-ES" sz="12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algn="just" eaLnBrk="0" hangingPunct="0">
              <a:defRPr/>
            </a:pPr>
            <a:r>
              <a:rPr lang="es-E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2.1</a:t>
            </a:r>
            <a:r>
              <a:rPr lang="es-ES" sz="1200" b="1" dirty="0"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lang="es-E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Situación de partida</a:t>
            </a:r>
          </a:p>
          <a:p>
            <a:pPr algn="just">
              <a:buFontTx/>
              <a:buChar char="•"/>
              <a:defRPr/>
            </a:pPr>
            <a:endParaRPr lang="es-ES" sz="11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2.2.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Obxectivos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e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actuacións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máis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significativas levadas a cabo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latin typeface="Arial" pitchFamily="34" charset="0"/>
              <a:cs typeface="Arial" pitchFamily="34" charset="0"/>
            </a:endParaRPr>
          </a:p>
          <a:p>
            <a:pPr algn="just">
              <a:buFontTx/>
              <a:buChar char="•"/>
              <a:defRPr/>
            </a:pPr>
            <a:endParaRPr lang="es-ES" sz="11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>
              <a:buFontTx/>
              <a:buChar char="•"/>
              <a:defRPr/>
            </a:pPr>
            <a:endParaRPr lang="es-ES" sz="11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3. IMPLICACIÓN DO CENTRO E DA COMUNIDADE EDUCATIVA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4. OBXECTIVOS DE FUTURO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endParaRPr lang="es-E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5363" name="3 Rectángulo"/>
          <p:cNvSpPr>
            <a:spLocks noChangeArrowheads="1"/>
          </p:cNvSpPr>
          <p:nvPr/>
        </p:nvSpPr>
        <p:spPr bwMode="auto">
          <a:xfrm>
            <a:off x="1042988" y="981075"/>
            <a:ext cx="4981575" cy="3683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solidFill>
                  <a:schemeClr val="bg1"/>
                </a:solidFill>
                <a:cs typeface="Arial" charset="0"/>
              </a:rPr>
              <a:t>Ler para crecer autonomamente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64866" name="2 Rectángulo"/>
          <p:cNvSpPr>
            <a:spLocks noChangeArrowheads="1"/>
          </p:cNvSpPr>
          <p:nvPr/>
        </p:nvSpPr>
        <p:spPr bwMode="auto">
          <a:xfrm>
            <a:off x="468313" y="476250"/>
            <a:ext cx="7704137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Calibri" pitchFamily="34" charset="0"/>
              </a:rPr>
              <a:t> </a:t>
            </a: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es-ES" sz="1200" b="1" u="sng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 b="1" u="sng">
                <a:cs typeface="Arial" charset="0"/>
              </a:rPr>
              <a:t>Mochilas para as aulas</a:t>
            </a:r>
            <a:r>
              <a:rPr lang="es-ES" sz="1200" b="1">
                <a:cs typeface="Arial" charset="0"/>
              </a:rPr>
              <a:t>: lecturas para descubrir</a:t>
            </a:r>
            <a:r>
              <a:rPr lang="es-ES" sz="1200">
                <a:cs typeface="Arial" charset="0"/>
              </a:rPr>
              <a:t>.</a:t>
            </a:r>
          </a:p>
          <a:p>
            <a:pPr>
              <a:buFont typeface="Arial" charset="0"/>
              <a:buChar char="•"/>
            </a:pPr>
            <a:endParaRPr lang="es-ES" sz="12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 u="sng">
                <a:cs typeface="Arial" charset="0"/>
              </a:rPr>
              <a:t> Obxectivos</a:t>
            </a:r>
            <a:r>
              <a:rPr lang="es-ES" sz="1200">
                <a:cs typeface="Arial" charset="0"/>
              </a:rPr>
              <a:t> :</a:t>
            </a:r>
          </a:p>
          <a:p>
            <a:r>
              <a:rPr lang="es-ES" sz="1200">
                <a:cs typeface="Arial" charset="0"/>
              </a:rPr>
              <a:t> </a:t>
            </a:r>
          </a:p>
          <a:p>
            <a:r>
              <a:rPr lang="es-ES" sz="1200">
                <a:cs typeface="Arial" charset="0"/>
              </a:rPr>
              <a:t>         Dar a coñecer diversos tipos de libros e xéneros.</a:t>
            </a:r>
          </a:p>
          <a:p>
            <a:r>
              <a:rPr lang="es-ES" sz="1200">
                <a:cs typeface="Arial" charset="0"/>
              </a:rPr>
              <a:t>         Posibilitar a igualdade de información para todo o alumnado. </a:t>
            </a:r>
          </a:p>
          <a:p>
            <a:r>
              <a:rPr lang="es-ES" sz="1200">
                <a:cs typeface="Arial" charset="0"/>
              </a:rPr>
              <a:t>         Fomentar a responsabilidade e o coidado polos materiais. </a:t>
            </a:r>
          </a:p>
          <a:p>
            <a:r>
              <a:rPr lang="es-ES" sz="1200">
                <a:cs typeface="Arial" charset="0"/>
              </a:rPr>
              <a:t>         Insistir no importante papel que o fomento da lectura desempeña </a:t>
            </a:r>
          </a:p>
          <a:p>
            <a:r>
              <a:rPr lang="es-ES" sz="1200">
                <a:cs typeface="Arial" charset="0"/>
              </a:rPr>
              <a:t>         no ensino obrigatorio. </a:t>
            </a:r>
          </a:p>
          <a:p>
            <a:r>
              <a:rPr lang="es-ES" sz="1200">
                <a:cs typeface="Arial" charset="0"/>
              </a:rPr>
              <a:t>         Mellorar o hábito lector do alumnado. </a:t>
            </a: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r>
              <a:rPr lang="es-ES" sz="1200">
                <a:cs typeface="Arial" charset="0"/>
              </a:rPr>
              <a:t> </a:t>
            </a:r>
          </a:p>
          <a:p>
            <a:endParaRPr lang="es-ES">
              <a:latin typeface="Calibri" pitchFamily="34" charset="0"/>
            </a:endParaRPr>
          </a:p>
        </p:txBody>
      </p:sp>
      <p:pic>
        <p:nvPicPr>
          <p:cNvPr id="164867" name="Picture 2" descr="C:\Users\Ricardo de la Torre\Pictures\BE0910\DSCN25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2924175"/>
            <a:ext cx="338455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8" name="4 Rectángulo"/>
          <p:cNvSpPr>
            <a:spLocks noChangeArrowheads="1"/>
          </p:cNvSpPr>
          <p:nvPr/>
        </p:nvSpPr>
        <p:spPr bwMode="auto">
          <a:xfrm>
            <a:off x="971550" y="404813"/>
            <a:ext cx="7345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  <a:p>
            <a:endParaRPr lang="es-ES">
              <a:latin typeface="Calibri" pitchFamily="34" charset="0"/>
            </a:endParaRPr>
          </a:p>
        </p:txBody>
      </p:sp>
      <p:sp>
        <p:nvSpPr>
          <p:cNvPr id="164869" name="6 Rectángulo"/>
          <p:cNvSpPr>
            <a:spLocks noChangeArrowheads="1"/>
          </p:cNvSpPr>
          <p:nvPr/>
        </p:nvSpPr>
        <p:spPr bwMode="auto">
          <a:xfrm>
            <a:off x="755650" y="3141663"/>
            <a:ext cx="3671888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r>
              <a:rPr lang="es-ES" sz="1200">
                <a:cs typeface="Arial" charset="0"/>
              </a:rPr>
              <a:t>As mochilas  levan un caderno tamaño A5 coa seguinte información:</a:t>
            </a:r>
          </a:p>
          <a:p>
            <a:endParaRPr lang="es-ES" sz="1200">
              <a:cs typeface="Arial" charset="0"/>
            </a:endParaRPr>
          </a:p>
          <a:p>
            <a:r>
              <a:rPr lang="es-ES" sz="1400">
                <a:cs typeface="Arial" charset="0"/>
              </a:rPr>
              <a:t>Carta de presentación </a:t>
            </a:r>
          </a:p>
          <a:p>
            <a:r>
              <a:rPr lang="es-ES" sz="1400">
                <a:cs typeface="Arial" charset="0"/>
              </a:rPr>
              <a:t>Calendario </a:t>
            </a:r>
          </a:p>
          <a:p>
            <a:r>
              <a:rPr lang="es-ES" sz="1400">
                <a:cs typeface="Arial" charset="0"/>
              </a:rPr>
              <a:t>Compromiso do alumno colaborador </a:t>
            </a:r>
          </a:p>
          <a:p>
            <a:r>
              <a:rPr lang="es-ES" sz="1400">
                <a:cs typeface="Arial" charset="0"/>
              </a:rPr>
              <a:t>Compromiso do grupo </a:t>
            </a:r>
          </a:p>
          <a:p>
            <a:r>
              <a:rPr lang="es-ES" sz="1400">
                <a:cs typeface="Arial" charset="0"/>
              </a:rPr>
              <a:t>Relación de títulos </a:t>
            </a:r>
          </a:p>
          <a:p>
            <a:r>
              <a:rPr lang="es-ES" sz="1400">
                <a:cs typeface="Arial" charset="0"/>
              </a:rPr>
              <a:t>Incidencias. </a:t>
            </a:r>
          </a:p>
          <a:p>
            <a:r>
              <a:rPr lang="es-ES" sz="1400">
                <a:cs typeface="Arial" charset="0"/>
              </a:rPr>
              <a:t>Valoración e suxestións</a:t>
            </a: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r>
              <a:rPr lang="es-ES" sz="1200">
                <a:cs typeface="Arial" charset="0"/>
              </a:rPr>
              <a:t> </a:t>
            </a:r>
          </a:p>
          <a:p>
            <a:r>
              <a:rPr lang="es-ES" sz="1200">
                <a:cs typeface="Arial" charset="0"/>
              </a:rPr>
              <a:t>  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292725" y="5516563"/>
            <a:ext cx="3382963" cy="808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i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Antonte</a:t>
            </a: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ES" sz="1200" i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pola</a:t>
            </a: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tarde Amanda </a:t>
            </a:r>
            <a:r>
              <a:rPr lang="es-ES" sz="1200" i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dicíame</a:t>
            </a: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b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s-ES" sz="1200" i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Xa</a:t>
            </a: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non leo libros.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¿</a:t>
            </a:r>
            <a:r>
              <a:rPr lang="es-ES" sz="1200" i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Quen</a:t>
            </a: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ten tempo para </a:t>
            </a:r>
            <a:r>
              <a:rPr lang="es-ES" sz="1200" i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ler</a:t>
            </a:r>
            <a:r>
              <a:rPr lang="es-ES" sz="120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libros?</a:t>
            </a:r>
            <a:r>
              <a:rPr lang="es-ES" sz="1050" b="1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050" b="1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Tres rosas amarillas</a:t>
            </a:r>
            <a:r>
              <a:rPr lang="es-ES" sz="1050" i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s-ES" sz="1050" b="1" dirty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Raymond </a:t>
            </a:r>
            <a:r>
              <a:rPr lang="es-ES" sz="1050" b="1" dirty="0" err="1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Carver</a:t>
            </a:r>
            <a:endParaRPr lang="es-ES" sz="1050" dirty="0">
              <a:solidFill>
                <a:srgbClr val="000000"/>
              </a:solidFill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64871" name="9 Rectángulo"/>
          <p:cNvSpPr>
            <a:spLocks noChangeArrowheads="1"/>
          </p:cNvSpPr>
          <p:nvPr/>
        </p:nvSpPr>
        <p:spPr bwMode="auto">
          <a:xfrm>
            <a:off x="539750" y="765175"/>
            <a:ext cx="1909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b="1">
              <a:cs typeface="Arial" charset="0"/>
            </a:endParaRPr>
          </a:p>
          <a:p>
            <a:r>
              <a:rPr lang="es-ES" b="1">
                <a:cs typeface="Arial" charset="0"/>
              </a:rPr>
              <a:t>HORA DE LER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65890" name="Rectangle 1"/>
          <p:cNvSpPr>
            <a:spLocks noChangeArrowheads="1"/>
          </p:cNvSpPr>
          <p:nvPr/>
        </p:nvSpPr>
        <p:spPr bwMode="auto">
          <a:xfrm>
            <a:off x="755650" y="1328738"/>
            <a:ext cx="7345363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s-ES_tradnl" sz="1400" b="1">
                <a:ea typeface="Calibri" pitchFamily="34" charset="0"/>
                <a:cs typeface="Arial" charset="0"/>
              </a:rPr>
              <a:t>IMPLICACIÓN DOS DEPARTAMENTOS: </a:t>
            </a:r>
          </a:p>
          <a:p>
            <a:pPr algn="just"/>
            <a:endParaRPr lang="es-ES_tradnl" sz="1200" b="1">
              <a:ea typeface="Calibri" pitchFamily="34" charset="0"/>
              <a:cs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es-ES" sz="1200">
                <a:ea typeface="Calibri" pitchFamily="34" charset="0"/>
                <a:cs typeface="Arial" charset="0"/>
              </a:rPr>
              <a:t> </a:t>
            </a:r>
            <a:r>
              <a:rPr lang="es-ES" sz="1200" b="1">
                <a:ea typeface="Calibri" pitchFamily="34" charset="0"/>
                <a:cs typeface="Arial" charset="0"/>
              </a:rPr>
              <a:t>Repertorio de lecturas</a:t>
            </a:r>
            <a:endParaRPr lang="es-ES_tradnl" sz="1200" b="1">
              <a:ea typeface="Calibri" pitchFamily="34" charset="0"/>
              <a:cs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es-ES_tradnl" sz="1200" b="1">
                <a:ea typeface="Calibri" pitchFamily="34" charset="0"/>
                <a:cs typeface="Arial" charset="0"/>
              </a:rPr>
              <a:t> </a:t>
            </a:r>
            <a:r>
              <a:rPr lang="es-ES" sz="1200">
                <a:ea typeface="Calibri" pitchFamily="34" charset="0"/>
                <a:cs typeface="Arial" charset="0"/>
              </a:rPr>
              <a:t>Lecturas guiadas: educación literaria</a:t>
            </a:r>
          </a:p>
          <a:p>
            <a:pPr algn="just">
              <a:buFont typeface="Arial" charset="0"/>
              <a:buChar char="•"/>
            </a:pPr>
            <a:r>
              <a:rPr lang="es-ES" sz="1200">
                <a:ea typeface="Calibri" pitchFamily="34" charset="0"/>
                <a:cs typeface="Arial" charset="0"/>
              </a:rPr>
              <a:t> Lecturas complementarias/ textos informativos: formación da competencia lingüística</a:t>
            </a:r>
            <a:r>
              <a:rPr lang="es-ES" sz="1200" b="1">
                <a:ea typeface="Calibri" pitchFamily="34" charset="0"/>
                <a:cs typeface="Arial" charset="0"/>
              </a:rPr>
              <a:t>.</a:t>
            </a:r>
          </a:p>
          <a:p>
            <a:pPr algn="just"/>
            <a:endParaRPr lang="es-ES" sz="1200" b="1">
              <a:ea typeface="Calibri" pitchFamily="34" charset="0"/>
              <a:cs typeface="Arial" charset="0"/>
            </a:endParaRPr>
          </a:p>
          <a:p>
            <a:pPr algn="just">
              <a:buFont typeface="Arial" charset="0"/>
              <a:buChar char="•"/>
            </a:pPr>
            <a:r>
              <a:rPr lang="es-ES" sz="1200">
                <a:ea typeface="Calibri" pitchFamily="34" charset="0"/>
                <a:cs typeface="Arial" charset="0"/>
              </a:rPr>
              <a:t> </a:t>
            </a:r>
            <a:r>
              <a:rPr lang="es-ES" sz="1200" b="1">
                <a:ea typeface="Calibri" pitchFamily="34" charset="0"/>
                <a:cs typeface="Arial" charset="0"/>
              </a:rPr>
              <a:t>Plan anual de lectura enmarcado no curriculo: programacións</a:t>
            </a:r>
          </a:p>
          <a:p>
            <a:pPr algn="just"/>
            <a:endParaRPr lang="es-ES" sz="1200">
              <a:ea typeface="Calibri" pitchFamily="34" charset="0"/>
              <a:cs typeface="Arial" charset="0"/>
            </a:endParaRPr>
          </a:p>
          <a:p>
            <a:pPr algn="just" eaLnBrk="0" hangingPunct="0">
              <a:buFontTx/>
              <a:buChar char="•"/>
            </a:pPr>
            <a:r>
              <a:rPr lang="es-ES_tradnl" sz="1200" b="1">
                <a:solidFill>
                  <a:srgbClr val="000000"/>
                </a:solidFill>
                <a:ea typeface="Calibri" pitchFamily="34" charset="0"/>
                <a:cs typeface="Arial" charset="0"/>
              </a:rPr>
              <a:t>Biblioteca de aula ou Sección Documental Específica</a:t>
            </a:r>
            <a:r>
              <a:rPr lang="es-ES" sz="1200">
                <a:ea typeface="Calibri" pitchFamily="34" charset="0"/>
                <a:cs typeface="Arial" charset="0"/>
              </a:rPr>
              <a:t>. </a:t>
            </a:r>
          </a:p>
          <a:p>
            <a:pPr algn="just" eaLnBrk="0" hangingPunct="0">
              <a:buFontTx/>
              <a:buChar char="•"/>
            </a:pPr>
            <a:endParaRPr lang="es-ES" sz="900">
              <a:ea typeface="Calibri" pitchFamily="34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 b="1">
                <a:ea typeface="Calibri" pitchFamily="34" charset="0"/>
                <a:cs typeface="Arial" charset="0"/>
              </a:rPr>
              <a:t> Propostas para a adquisición de materiais </a:t>
            </a:r>
          </a:p>
          <a:p>
            <a:pPr>
              <a:buFont typeface="Arial" charset="0"/>
              <a:buChar char="•"/>
            </a:pPr>
            <a:endParaRPr lang="es-ES" sz="1200" b="1">
              <a:ea typeface="Calibri" pitchFamily="34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200" b="1">
                <a:ea typeface="Calibri" pitchFamily="34" charset="0"/>
                <a:cs typeface="Arial" charset="0"/>
              </a:rPr>
              <a:t> Elaboración de guías de lectura</a:t>
            </a:r>
          </a:p>
          <a:p>
            <a:endParaRPr lang="es-ES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 sz="1200">
              <a:ea typeface="Calibri" pitchFamily="34" charset="0"/>
              <a:cs typeface="Arial" charset="0"/>
            </a:endParaRPr>
          </a:p>
          <a:p>
            <a:pPr algn="just" eaLnBrk="0" hangingPunct="0"/>
            <a:endParaRPr lang="es-ES_tradnl">
              <a:ea typeface="Calibri" pitchFamily="34" charset="0"/>
              <a:cs typeface="Arial" charset="0"/>
            </a:endParaRPr>
          </a:p>
        </p:txBody>
      </p:sp>
      <p:sp>
        <p:nvSpPr>
          <p:cNvPr id="165891" name="3 Rectángulo"/>
          <p:cNvSpPr>
            <a:spLocks noChangeArrowheads="1"/>
          </p:cNvSpPr>
          <p:nvPr/>
        </p:nvSpPr>
        <p:spPr bwMode="auto">
          <a:xfrm>
            <a:off x="971550" y="549275"/>
            <a:ext cx="6102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  <a:p>
            <a:endParaRPr lang="es-ES">
              <a:latin typeface="Calibri" pitchFamily="34" charset="0"/>
            </a:endParaRPr>
          </a:p>
        </p:txBody>
      </p:sp>
      <p:sp>
        <p:nvSpPr>
          <p:cNvPr id="165892" name="4 Rectángulo"/>
          <p:cNvSpPr>
            <a:spLocks noChangeArrowheads="1"/>
          </p:cNvSpPr>
          <p:nvPr/>
        </p:nvSpPr>
        <p:spPr bwMode="auto">
          <a:xfrm>
            <a:off x="684213" y="1052513"/>
            <a:ext cx="2735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cs typeface="Arial" charset="0"/>
              </a:rPr>
              <a:t>HORA DE LER</a:t>
            </a:r>
            <a:endParaRPr lang="es-ES">
              <a:latin typeface="Calibri" pitchFamily="34" charset="0"/>
            </a:endParaRPr>
          </a:p>
        </p:txBody>
      </p:sp>
      <p:pic>
        <p:nvPicPr>
          <p:cNvPr id="165893" name="Picture 2" descr="D:\LOLI\BE 07-08\Documentación Memoria 07-08\PL\HL\HL\Avaliación\Imaxes HL aulas\0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789363"/>
            <a:ext cx="33591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Picture 3" descr="D:\LOLI\BE 07-08\Documentación Memoria 07-08\PL\HL\HL\Avaliación\Imaxes HL aulas\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2492375"/>
            <a:ext cx="28622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755650" y="908050"/>
            <a:ext cx="7920038" cy="96805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u="sng" dirty="0">
                <a:latin typeface="Arial" pitchFamily="34" charset="0"/>
                <a:cs typeface="Arial" pitchFamily="34" charset="0"/>
              </a:rPr>
              <a:t>Maletas</a:t>
            </a:r>
            <a:r>
              <a:rPr lang="es-ES" dirty="0">
                <a:latin typeface="Arial" pitchFamily="34" charset="0"/>
                <a:cs typeface="Arial" pitchFamily="34" charset="0"/>
              </a:rPr>
              <a:t>: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lecturas para compartir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u="sng" dirty="0" err="1">
                <a:latin typeface="Arial" pitchFamily="34" charset="0"/>
                <a:cs typeface="Arial" pitchFamily="34" charset="0"/>
              </a:rPr>
              <a:t>Obxectivos</a:t>
            </a:r>
            <a:r>
              <a:rPr lang="es-ES" sz="1400" u="sng" dirty="0">
                <a:latin typeface="Arial" pitchFamily="34" charset="0"/>
                <a:cs typeface="Arial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200" dirty="0" err="1">
                <a:latin typeface="Arial" pitchFamily="34" charset="0"/>
                <a:cs typeface="Arial" pitchFamily="34" charset="0"/>
              </a:rPr>
              <a:t>Contibuir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á toma de conciencia do importante papel que ten a familia no fomento da lectura.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 Favorecer o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desenvolvemento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do hábito lector.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 Dar a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coñecer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diversos tipos de documentos en distintos soportes que están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dispoñibles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na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Biblioteca do centro e que se poden adquirir en préstamo.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A maleta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inclúe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unha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carta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dirixida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as familias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e un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caderno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para as 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suxestións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00" b="1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00" b="1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00" b="1" i="1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i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i="1" dirty="0">
                <a:latin typeface="Arial" pitchFamily="34" charset="0"/>
                <a:cs typeface="Arial" pitchFamily="34" charset="0"/>
              </a:rPr>
              <a:t>O meu primeiro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libro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foi a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memoria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da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miña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 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nai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e os meus primeiros contos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tamén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teñen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que ver  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cos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relatos da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miña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nai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, que me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gustaban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moito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00" i="1" dirty="0">
                <a:latin typeface="Arial" pitchFamily="34" charset="0"/>
                <a:cs typeface="Arial" pitchFamily="34" charset="0"/>
              </a:rPr>
              <a:t>porque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falaban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da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muller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, da </a:t>
            </a:r>
            <a:r>
              <a:rPr lang="pt-BR" sz="1000" i="1" dirty="0" err="1">
                <a:latin typeface="Arial" pitchFamily="34" charset="0"/>
                <a:cs typeface="Arial" pitchFamily="34" charset="0"/>
              </a:rPr>
              <a:t>rebelión</a:t>
            </a:r>
            <a:r>
              <a:rPr lang="pt-BR" sz="1000" i="1" dirty="0">
                <a:latin typeface="Arial" pitchFamily="34" charset="0"/>
                <a:cs typeface="Arial" pitchFamily="34" charset="0"/>
              </a:rPr>
              <a:t> e dos problemas </a:t>
            </a:r>
            <a:r>
              <a:rPr lang="pt-BR" sz="1050" i="1" dirty="0">
                <a:latin typeface="Arial" pitchFamily="34" charset="0"/>
                <a:cs typeface="Arial" pitchFamily="34" charset="0"/>
              </a:rPr>
              <a:t>da vida.</a:t>
            </a:r>
            <a:endParaRPr lang="pt-BR" sz="1050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</a:t>
            </a:r>
            <a:r>
              <a:rPr lang="pt-BR" sz="1050" b="1" dirty="0">
                <a:latin typeface="Arial" pitchFamily="34" charset="0"/>
                <a:cs typeface="Arial" pitchFamily="34" charset="0"/>
              </a:rPr>
              <a:t>Manuel  </a:t>
            </a:r>
            <a:r>
              <a:rPr lang="pt-BR" sz="1050" b="1" dirty="0" err="1">
                <a:latin typeface="Arial" pitchFamily="34" charset="0"/>
                <a:cs typeface="Arial" pitchFamily="34" charset="0"/>
              </a:rPr>
              <a:t>Rivas</a:t>
            </a:r>
            <a:endParaRPr lang="pt-BR" sz="1050" b="1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pic>
        <p:nvPicPr>
          <p:cNvPr id="167939" name="Picture 3" descr="http://bibliomaniasanxenxo.pbworks.com/f/1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3513" y="3573463"/>
            <a:ext cx="3338512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4 Rectángulo"/>
          <p:cNvSpPr>
            <a:spLocks noChangeArrowheads="1"/>
          </p:cNvSpPr>
          <p:nvPr/>
        </p:nvSpPr>
        <p:spPr bwMode="auto">
          <a:xfrm>
            <a:off x="900113" y="549275"/>
            <a:ext cx="5813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</p:txBody>
      </p:sp>
      <p:sp>
        <p:nvSpPr>
          <p:cNvPr id="167941" name="6 Rectángulo"/>
          <p:cNvSpPr>
            <a:spLocks noChangeArrowheads="1"/>
          </p:cNvSpPr>
          <p:nvPr/>
        </p:nvSpPr>
        <p:spPr bwMode="auto">
          <a:xfrm>
            <a:off x="755650" y="1052513"/>
            <a:ext cx="2736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cs typeface="Arial" charset="0"/>
              </a:rPr>
              <a:t>HORA DE LER</a:t>
            </a:r>
            <a:endParaRPr lang="es-ES">
              <a:latin typeface="Calibri" pitchFamily="34" charset="0"/>
            </a:endParaRPr>
          </a:p>
        </p:txBody>
      </p:sp>
      <p:sp>
        <p:nvSpPr>
          <p:cNvPr id="167942" name="7 Rectángulo"/>
          <p:cNvSpPr>
            <a:spLocks noChangeArrowheads="1"/>
          </p:cNvSpPr>
          <p:nvPr/>
        </p:nvSpPr>
        <p:spPr bwMode="auto">
          <a:xfrm>
            <a:off x="827088" y="1341438"/>
            <a:ext cx="381635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400" b="1">
                <a:ea typeface="Calibri" pitchFamily="34" charset="0"/>
                <a:cs typeface="Arial" charset="0"/>
              </a:rPr>
              <a:t>IMPLICACIÓN DAS FAMILIAS:</a:t>
            </a:r>
            <a:endParaRPr lang="es-ES" sz="1400">
              <a:latin typeface="Calibri" pitchFamily="34" charset="0"/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68962" name="Picture 5" descr="C:\Users\Ricardo de la Torre\Desktop\Marcapáxinas\marcapáxinas CLpd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81703">
            <a:off x="4605338" y="171450"/>
            <a:ext cx="4441825" cy="628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3 Rectángulo"/>
          <p:cNvSpPr>
            <a:spLocks noChangeArrowheads="1"/>
          </p:cNvSpPr>
          <p:nvPr/>
        </p:nvSpPr>
        <p:spPr bwMode="auto">
          <a:xfrm>
            <a:off x="684213" y="1268413"/>
            <a:ext cx="46799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s-ES" sz="1400" b="1"/>
          </a:p>
          <a:p>
            <a:pPr algn="just"/>
            <a:endParaRPr lang="es-ES" sz="1400" b="1"/>
          </a:p>
          <a:p>
            <a:pPr algn="just"/>
            <a:r>
              <a:rPr lang="es-ES" sz="1400" b="1"/>
              <a:t>CLUB DE LECTURA: </a:t>
            </a:r>
          </a:p>
          <a:p>
            <a:pPr algn="just"/>
            <a:r>
              <a:rPr lang="es-ES" sz="1400" b="1"/>
              <a:t>Lecturas para disfrutar e compartir.</a:t>
            </a:r>
          </a:p>
          <a:p>
            <a:pPr algn="just"/>
            <a:endParaRPr lang="es-ES" sz="1000">
              <a:cs typeface="Arial" charset="0"/>
            </a:endParaRPr>
          </a:p>
          <a:p>
            <a:pPr algn="just" eaLnBrk="0" hangingPunct="0"/>
            <a:r>
              <a:rPr lang="es-ES" sz="1200"/>
              <a:t>Posibilita a formación da capacidade de comprensión, </a:t>
            </a:r>
          </a:p>
          <a:p>
            <a:pPr algn="just" eaLnBrk="0" hangingPunct="0"/>
            <a:r>
              <a:rPr lang="es-ES" sz="1200"/>
              <a:t>expresión,  análise e espíritu crítico</a:t>
            </a:r>
            <a:r>
              <a:rPr lang="es-ES" sz="1200" b="1"/>
              <a:t> </a:t>
            </a:r>
            <a:r>
              <a:rPr lang="es-ES" sz="1200"/>
              <a:t>e a educación literaria</a:t>
            </a:r>
            <a:r>
              <a:rPr lang="es-ES"/>
              <a:t>. </a:t>
            </a:r>
            <a:endParaRPr lang="es-ES_tradnl" sz="2800">
              <a:cs typeface="Arial" charset="0"/>
            </a:endParaRPr>
          </a:p>
        </p:txBody>
      </p:sp>
      <p:pic>
        <p:nvPicPr>
          <p:cNvPr id="168964" name="Picture 5" descr="http://2.bp.blogspot.com/_FYU9MSAAcU8/S2c_boq6JqI/AAAAAAAAA_o/IGNvH-I9vkM/s400/IMGP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141663"/>
            <a:ext cx="33845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5" name="5 Rectángulo"/>
          <p:cNvSpPr>
            <a:spLocks noChangeArrowheads="1"/>
          </p:cNvSpPr>
          <p:nvPr/>
        </p:nvSpPr>
        <p:spPr bwMode="auto">
          <a:xfrm>
            <a:off x="684213" y="549275"/>
            <a:ext cx="4572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</a:t>
            </a:r>
          </a:p>
          <a:p>
            <a:r>
              <a:rPr lang="es-ES" i="1">
                <a:cs typeface="Arial" charset="0"/>
              </a:rPr>
              <a:t> o Plan de lectura </a:t>
            </a:r>
            <a:endParaRPr lang="es-ES" sz="1400" b="1" i="1">
              <a:cs typeface="Arial" charset="0"/>
            </a:endParaRPr>
          </a:p>
          <a:p>
            <a:endParaRPr lang="es-ES" sz="1400" b="1">
              <a:cs typeface="Arial" charset="0"/>
            </a:endParaRPr>
          </a:p>
          <a:p>
            <a:r>
              <a:rPr lang="es-ES" sz="1400" b="1">
                <a:cs typeface="Arial" charset="0"/>
              </a:rPr>
              <a:t>IMPLICACIÓN DA COMUNIDADE EDUCATIVA</a:t>
            </a:r>
            <a:endParaRPr lang="es-ES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69986" name="Picture 2" descr="C:\Users\Ricardo de la Torre\Pictures\apadriña un lector\DSCN2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276475"/>
            <a:ext cx="52927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7" name="Picture 3" descr="C:\Users\Ricardo de la Torre\Pictures\ABRIL MAIO10\DSCN28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80803">
            <a:off x="5824538" y="2420938"/>
            <a:ext cx="286385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8" name="4 Rectángulo"/>
          <p:cNvSpPr>
            <a:spLocks noChangeArrowheads="1"/>
          </p:cNvSpPr>
          <p:nvPr/>
        </p:nvSpPr>
        <p:spPr bwMode="auto">
          <a:xfrm>
            <a:off x="395288" y="333375"/>
            <a:ext cx="7848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 </a:t>
            </a:r>
            <a:endParaRPr lang="es-ES" sz="1400" b="1" i="1">
              <a:cs typeface="Arial" charset="0"/>
            </a:endParaRPr>
          </a:p>
          <a:p>
            <a:endParaRPr lang="es-ES" sz="1400" b="1"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1400" b="1">
                <a:cs typeface="Arial" charset="0"/>
              </a:rPr>
              <a:t> Interacción con outros centros da zona</a:t>
            </a:r>
            <a:endParaRPr lang="es-ES" b="1">
              <a:cs typeface="Arial" charset="0"/>
            </a:endParaRPr>
          </a:p>
        </p:txBody>
      </p:sp>
      <p:sp>
        <p:nvSpPr>
          <p:cNvPr id="169989" name="5 Rectángulo"/>
          <p:cNvSpPr>
            <a:spLocks noChangeArrowheads="1"/>
          </p:cNvSpPr>
          <p:nvPr/>
        </p:nvSpPr>
        <p:spPr bwMode="auto">
          <a:xfrm>
            <a:off x="539750" y="1557338"/>
            <a:ext cx="8135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400" b="1" u="sng">
                <a:cs typeface="Arial" charset="0"/>
              </a:rPr>
              <a:t>Participación</a:t>
            </a:r>
            <a:r>
              <a:rPr lang="es-ES" sz="1400">
                <a:cs typeface="Arial" charset="0"/>
              </a:rPr>
              <a:t>: Secundaria/Educación infantil do CEIP Magaláns.</a:t>
            </a:r>
          </a:p>
          <a:p>
            <a:r>
              <a:rPr lang="es-ES" sz="1400" b="1" u="sng">
                <a:cs typeface="Arial" charset="0"/>
              </a:rPr>
              <a:t>Data</a:t>
            </a:r>
            <a:r>
              <a:rPr lang="es-ES" sz="1400">
                <a:cs typeface="Arial" charset="0"/>
              </a:rPr>
              <a:t>: Celebración do día do libro Infantil e xuvenil. </a:t>
            </a:r>
          </a:p>
          <a:p>
            <a:r>
              <a:rPr lang="es-ES" sz="1400" b="1" u="sng">
                <a:cs typeface="Arial" charset="0"/>
              </a:rPr>
              <a:t>Colaboración</a:t>
            </a:r>
            <a:r>
              <a:rPr lang="es-ES" sz="1400">
                <a:cs typeface="Arial" charset="0"/>
              </a:rPr>
              <a:t>: Biblioteca Municipal de Portonovo</a:t>
            </a:r>
          </a:p>
          <a:p>
            <a:r>
              <a:rPr lang="es-ES" sz="1400" b="1" u="sng">
                <a:cs typeface="Arial" charset="0"/>
              </a:rPr>
              <a:t>Exposición:</a:t>
            </a:r>
            <a:r>
              <a:rPr lang="es-ES" sz="1400">
                <a:cs typeface="Arial" charset="0"/>
              </a:rPr>
              <a:t>  orlas</a:t>
            </a:r>
          </a:p>
          <a:p>
            <a:r>
              <a:rPr lang="es-ES" sz="1400" b="1">
                <a:cs typeface="Arial" charset="0"/>
              </a:rPr>
              <a:t>Lectura:</a:t>
            </a:r>
            <a:r>
              <a:rPr lang="es-ES" sz="1400">
                <a:cs typeface="Arial" charset="0"/>
              </a:rPr>
              <a:t> manifesto E. Cansino</a:t>
            </a:r>
          </a:p>
          <a:p>
            <a:r>
              <a:rPr lang="es-ES" sz="1400" b="1" u="sng">
                <a:cs typeface="Arial" charset="0"/>
              </a:rPr>
              <a:t>Agasallos</a:t>
            </a:r>
            <a:r>
              <a:rPr lang="es-ES" sz="1400">
                <a:cs typeface="Arial" charset="0"/>
              </a:rPr>
              <a:t>: conto adicado polos padriños e madriñas e chocolatinas/</a:t>
            </a:r>
          </a:p>
          <a:p>
            <a:r>
              <a:rPr lang="es-ES" sz="1400">
                <a:cs typeface="Arial" charset="0"/>
              </a:rPr>
              <a:t> marcapáxinas e debuxo sobre o conto lido por parte dos afillad@s</a:t>
            </a:r>
          </a:p>
          <a:p>
            <a:r>
              <a:rPr lang="es-ES" sz="1400" b="1" u="sng">
                <a:cs typeface="Arial" charset="0"/>
              </a:rPr>
              <a:t>Difusión</a:t>
            </a:r>
            <a:r>
              <a:rPr lang="es-ES" sz="1400">
                <a:cs typeface="Arial" charset="0"/>
              </a:rPr>
              <a:t>: prensa</a:t>
            </a: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endParaRPr lang="es-ES">
              <a:cs typeface="Arial" charset="0"/>
            </a:endParaRPr>
          </a:p>
        </p:txBody>
      </p:sp>
      <p:sp>
        <p:nvSpPr>
          <p:cNvPr id="169990" name="7 Rectángulo"/>
          <p:cNvSpPr>
            <a:spLocks noChangeArrowheads="1"/>
          </p:cNvSpPr>
          <p:nvPr/>
        </p:nvSpPr>
        <p:spPr bwMode="auto">
          <a:xfrm>
            <a:off x="395288" y="1196975"/>
            <a:ext cx="2747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1200" b="1">
                <a:cs typeface="Arial" charset="0"/>
              </a:rPr>
              <a:t> APADRIÑAR UN LECT@R</a:t>
            </a:r>
            <a:r>
              <a:rPr lang="es-ES">
                <a:latin typeface="Calibri" pitchFamily="34" charset="0"/>
              </a:rPr>
              <a:t>.</a:t>
            </a:r>
          </a:p>
        </p:txBody>
      </p:sp>
      <p:pic>
        <p:nvPicPr>
          <p:cNvPr id="169991" name="Picture 2" descr="C:\Users\Ricardo de la Torre\Desktop\Encontros Stgo\BE 09-10\Efemérides\Abril\12 Abril\orlas\DSCN28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70023">
            <a:off x="5883275" y="339725"/>
            <a:ext cx="2890838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2" name="9 Image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642319" flipH="1">
            <a:off x="6423819" y="3880644"/>
            <a:ext cx="212725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323850" y="1052513"/>
          <a:ext cx="8496300" cy="5184775"/>
        </p:xfrm>
        <a:graphic>
          <a:graphicData uri="http://schemas.openxmlformats.org/drawingml/2006/table">
            <a:tbl>
              <a:tblPr/>
              <a:tblGrid>
                <a:gridCol w="2664295"/>
                <a:gridCol w="2016224"/>
                <a:gridCol w="1798673"/>
                <a:gridCol w="2017751"/>
              </a:tblGrid>
              <a:tr h="2351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TIPOS DE LECTURA</a:t>
                      </a:r>
                      <a:endParaRPr lang="es-ES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RECURSOS</a:t>
                      </a:r>
                      <a:endParaRPr lang="es-ES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ESPAZOS</a:t>
                      </a:r>
                      <a:endParaRPr lang="es-ES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0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TEMPO</a:t>
                      </a:r>
                      <a:endParaRPr lang="es-ES" sz="9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3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Lecturas para disfrutar individualmente: 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formación do hábito lector.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Todo tipo de textos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Oferta 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aberta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 amplia de títulos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Mochlilas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viaxeiras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aulas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 aula Biblioteca centro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HORA DE LER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Titorías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Gardas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2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Lecturas para disfrutar e compartir: 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formación da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capacidade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de comprensión, expresión, 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análise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 espíritu crítico.</a:t>
                      </a:r>
                      <a:r>
                        <a:rPr lang="es-ES" sz="105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Textos literarios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Títulos diversos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Sala  Biblioteca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Club de lectura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”Engánchate”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79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Lecturas guiadas</a:t>
                      </a: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formación da competencia literaria. Textos literarios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título trimestre (Dptos linguas)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 aula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 centro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Clases de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Lingua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 Literatura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1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Lecturas para </a:t>
                      </a:r>
                      <a:r>
                        <a:rPr lang="es-ES" sz="1050" b="1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escoitar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lectura en voz alta por parte do profesor</a:t>
                      </a:r>
                      <a:r>
                        <a:rPr lang="es-ES" sz="105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Textos literarios relacionados coa materia impartida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título por área.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Fragmentos seleccionados temáticamente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 aula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clases de todas as áreas.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47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b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Lecturas complementarias</a:t>
                      </a: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por áreas: formación da competencia  linguística Textos informativos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título por área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Revistas especializadas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 aula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 centro</a:t>
                      </a:r>
                      <a:endParaRPr lang="es-ES" sz="10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clases de todas as áreas.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Titorías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08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Lecturas extensivas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propostas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abertas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Textos  literarios, informativos…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Maleta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viaxeira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ás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familias.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Mochilas temáticas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Guías de lecturas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Boletíns</a:t>
                      </a: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informativos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Bibliotecas aula, centro, pública, familiar.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5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Tempo de ocio</a:t>
                      </a:r>
                      <a:endParaRPr lang="es-ES" sz="1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4335" marR="443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1052" name="Rectangle 1"/>
          <p:cNvSpPr>
            <a:spLocks noChangeArrowheads="1"/>
          </p:cNvSpPr>
          <p:nvPr/>
        </p:nvSpPr>
        <p:spPr bwMode="auto">
          <a:xfrm rot="10800000" flipV="1">
            <a:off x="323850" y="366713"/>
            <a:ext cx="828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s-ES_tradnl" sz="1200" b="1">
                <a:ea typeface="Times New Roman" pitchFamily="18" charset="0"/>
                <a:cs typeface="Arial" charset="0"/>
              </a:rPr>
              <a:t>PROPOSTA  ANUAL REPERTORIO DE LECTURAS. IES de Sanxenxo. Curso 2010-11</a:t>
            </a:r>
          </a:p>
          <a:p>
            <a:endParaRPr lang="es-ES" sz="90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es-ES" sz="1200">
                <a:ea typeface="Calibri" pitchFamily="34" charset="0"/>
                <a:cs typeface="Arial" charset="0"/>
              </a:rPr>
              <a:t>                                                                                                            Adaptación de Cristina Novoa. Asesoría BE Galicia</a:t>
            </a:r>
          </a:p>
          <a:p>
            <a:pPr eaLnBrk="0" hangingPunct="0"/>
            <a:endParaRPr lang="es-ES" sz="900">
              <a:cs typeface="Arial" charset="0"/>
            </a:endParaRPr>
          </a:p>
          <a:p>
            <a:pPr eaLnBrk="0" hangingPunct="0"/>
            <a:endParaRPr lang="es-E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2" descr="Inscrición@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300728">
            <a:off x="477838" y="1530350"/>
            <a:ext cx="3444875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4" name="Rectangle 3"/>
          <p:cNvSpPr>
            <a:spLocks noChangeArrowheads="1"/>
          </p:cNvSpPr>
          <p:nvPr/>
        </p:nvSpPr>
        <p:spPr bwMode="auto">
          <a:xfrm rot="10278333" flipV="1">
            <a:off x="4003675" y="3659188"/>
            <a:ext cx="43529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2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A elaboración de </a:t>
            </a:r>
            <a:r>
              <a:rPr lang="es-ES" sz="1200" b="1" i="1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CONTOS COMPARTIDOS</a:t>
            </a:r>
            <a:r>
              <a:rPr lang="es-ES" sz="120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pretende ser a presentación dunha técnica de uso educativo a través de Internet, dirixida a facilitar a integración deste recurso na práctica docente, dende a base de plantexar o ensino-aprendizaxe  baixo un  punto de vista construtivista  complementándoo con mecanismos que permitan incorporar técnicas de aprendizaxe cooperativa.</a:t>
            </a:r>
            <a:endParaRPr lang="es-ES" sz="2000">
              <a:ea typeface="Calibri" pitchFamily="34" charset="0"/>
              <a:cs typeface="Arial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72036" name="4 Rectángulo"/>
          <p:cNvSpPr>
            <a:spLocks noChangeArrowheads="1"/>
          </p:cNvSpPr>
          <p:nvPr/>
        </p:nvSpPr>
        <p:spPr bwMode="auto">
          <a:xfrm>
            <a:off x="3563938" y="1196975"/>
            <a:ext cx="4103687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6600">
                <a:solidFill>
                  <a:srgbClr val="231F20"/>
                </a:solidFill>
                <a:ea typeface="Calibri" pitchFamily="34" charset="0"/>
                <a:cs typeface="Arial" charset="0"/>
              </a:rPr>
              <a:t>c</a:t>
            </a:r>
            <a:r>
              <a:rPr lang="es-ES" sz="3600">
                <a:solidFill>
                  <a:srgbClr val="231F20"/>
                </a:solidFill>
                <a:ea typeface="Calibri" pitchFamily="34" charset="0"/>
                <a:cs typeface="Arial" charset="0"/>
              </a:rPr>
              <a:t>o</a:t>
            </a:r>
            <a:r>
              <a:rPr lang="es-ES" sz="2800">
                <a:solidFill>
                  <a:srgbClr val="231F20"/>
                </a:solidFill>
                <a:ea typeface="Calibri" pitchFamily="34" charset="0"/>
                <a:cs typeface="Arial" charset="0"/>
              </a:rPr>
              <a:t>nt</a:t>
            </a:r>
            <a:r>
              <a:rPr lang="es-ES" sz="3600">
                <a:solidFill>
                  <a:srgbClr val="231F20"/>
                </a:solidFill>
                <a:ea typeface="Calibri" pitchFamily="34" charset="0"/>
                <a:cs typeface="Arial" charset="0"/>
              </a:rPr>
              <a:t>os</a:t>
            </a:r>
            <a:r>
              <a:rPr lang="es-ES" sz="2800">
                <a:solidFill>
                  <a:srgbClr val="231F20"/>
                </a:solidFill>
                <a:ea typeface="Calibri" pitchFamily="34" charset="0"/>
                <a:cs typeface="Arial" charset="0"/>
              </a:rPr>
              <a:t> </a:t>
            </a:r>
            <a:r>
              <a:rPr lang="es-ES" sz="6600">
                <a:solidFill>
                  <a:srgbClr val="231F20"/>
                </a:solidFill>
                <a:ea typeface="Calibri" pitchFamily="34" charset="0"/>
                <a:cs typeface="Arial" charset="0"/>
              </a:rPr>
              <a:t>c</a:t>
            </a:r>
            <a:r>
              <a:rPr lang="es-ES" sz="3600">
                <a:solidFill>
                  <a:srgbClr val="231F20"/>
                </a:solidFill>
                <a:ea typeface="Calibri" pitchFamily="34" charset="0"/>
                <a:cs typeface="Arial" charset="0"/>
              </a:rPr>
              <a:t>o</a:t>
            </a:r>
            <a:r>
              <a:rPr lang="es-ES" sz="2800">
                <a:solidFill>
                  <a:srgbClr val="231F20"/>
                </a:solidFill>
                <a:ea typeface="Calibri" pitchFamily="34" charset="0"/>
                <a:cs typeface="Arial" charset="0"/>
              </a:rPr>
              <a:t>mpartid</a:t>
            </a:r>
            <a:r>
              <a:rPr lang="es-ES" sz="3600">
                <a:solidFill>
                  <a:srgbClr val="231F20"/>
                </a:solidFill>
                <a:ea typeface="Calibri" pitchFamily="34" charset="0"/>
                <a:cs typeface="Arial" charset="0"/>
              </a:rPr>
              <a:t>os</a:t>
            </a:r>
            <a:endParaRPr lang="es-ES" sz="90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es-ES" sz="1200">
                <a:solidFill>
                  <a:srgbClr val="231F20"/>
                </a:solidFill>
                <a:ea typeface="Calibri" pitchFamily="34" charset="0"/>
                <a:cs typeface="Arial" charset="0"/>
                <a:hlinkClick r:id="rId3"/>
              </a:rPr>
              <a:t>http://contoscompartidos.pbworks.com/</a:t>
            </a:r>
            <a:endParaRPr lang="es-ES" sz="1200">
              <a:solidFill>
                <a:srgbClr val="231F20"/>
              </a:solidFill>
              <a:ea typeface="Calibri" pitchFamily="34" charset="0"/>
              <a:cs typeface="Arial" charset="0"/>
            </a:endParaRPr>
          </a:p>
          <a:p>
            <a:pPr algn="ctr" eaLnBrk="0" hangingPunct="0"/>
            <a:endParaRPr lang="es-ES" sz="900">
              <a:ea typeface="Calibri" pitchFamily="34" charset="0"/>
              <a:cs typeface="Arial" charset="0"/>
            </a:endParaRPr>
          </a:p>
          <a:p>
            <a:pPr algn="ctr"/>
            <a:r>
              <a:rPr lang="es-ES" sz="1100" i="1">
                <a:ea typeface="Calibri" pitchFamily="34" charset="0"/>
                <a:cs typeface="Arial" charset="0"/>
              </a:rPr>
              <a:t>Ler para escribir e escribir para ler mellor</a:t>
            </a:r>
            <a:r>
              <a:rPr lang="es-ES" i="1">
                <a:ea typeface="Calibri" pitchFamily="34" charset="0"/>
                <a:cs typeface="Arial" charset="0"/>
              </a:rPr>
              <a:t>.</a:t>
            </a:r>
          </a:p>
        </p:txBody>
      </p:sp>
      <p:sp>
        <p:nvSpPr>
          <p:cNvPr id="172037" name="5 Rectángulo"/>
          <p:cNvSpPr>
            <a:spLocks noChangeArrowheads="1"/>
          </p:cNvSpPr>
          <p:nvPr/>
        </p:nvSpPr>
        <p:spPr bwMode="auto">
          <a:xfrm>
            <a:off x="900113" y="549275"/>
            <a:ext cx="7632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  <a:p>
            <a:r>
              <a:rPr lang="es-ES" i="1">
                <a:cs typeface="Arial" charset="0"/>
              </a:rPr>
              <a:t> </a:t>
            </a:r>
            <a:endParaRPr lang="es-ES" sz="1400" b="1" i="1">
              <a:cs typeface="Arial" charset="0"/>
            </a:endParaRPr>
          </a:p>
        </p:txBody>
      </p:sp>
      <p:sp>
        <p:nvSpPr>
          <p:cNvPr id="172038" name="6 Rectángulo"/>
          <p:cNvSpPr>
            <a:spLocks noChangeArrowheads="1"/>
          </p:cNvSpPr>
          <p:nvPr/>
        </p:nvSpPr>
        <p:spPr bwMode="auto">
          <a:xfrm>
            <a:off x="1331913" y="981075"/>
            <a:ext cx="6553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es-ES" sz="1200" b="1">
                <a:cs typeface="Arial" charset="0"/>
              </a:rPr>
              <a:t> DESENVOLVER A EXPRESIÓN ESCRITA COMO MEDIO PARA FACER LECTORES.</a:t>
            </a:r>
          </a:p>
          <a:p>
            <a:pPr algn="just" eaLnBrk="0" hangingPunct="0"/>
            <a:r>
              <a:rPr lang="es-ES" sz="1200">
                <a:cs typeface="Arial" charset="0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5133975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73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2492375"/>
            <a:ext cx="4672013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0" name="6 Rectángulo"/>
          <p:cNvSpPr>
            <a:spLocks noChangeArrowheads="1"/>
          </p:cNvSpPr>
          <p:nvPr/>
        </p:nvSpPr>
        <p:spPr bwMode="auto">
          <a:xfrm>
            <a:off x="107950" y="5373688"/>
            <a:ext cx="3527425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>
                <a:latin typeface="Calibri" pitchFamily="34" charset="0"/>
              </a:rPr>
              <a:t>WIKI</a:t>
            </a:r>
            <a:r>
              <a:rPr lang="es-ES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: 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  <a:hlinkClick r:id="rId4"/>
              </a:rPr>
              <a:t>http://contoscompartidos.pbworks.com/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Para seguir os contidos da experiencia cliquear nos enlaces feitos </a:t>
            </a:r>
            <a:r>
              <a:rPr lang="es-ES" sz="1200" i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no lateral dereito da wiki</a:t>
            </a:r>
            <a:r>
              <a:rPr lang="es-ES" sz="20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.</a:t>
            </a:r>
            <a:endParaRPr lang="es-ES" sz="6000">
              <a:cs typeface="Arial" charset="0"/>
            </a:endParaRPr>
          </a:p>
          <a:p>
            <a:r>
              <a:rPr lang="es-ES">
                <a:latin typeface="Calibri" pitchFamily="34" charset="0"/>
              </a:rPr>
              <a:t> </a:t>
            </a:r>
          </a:p>
        </p:txBody>
      </p:sp>
      <p:sp>
        <p:nvSpPr>
          <p:cNvPr id="173061" name="7 Rectángulo"/>
          <p:cNvSpPr>
            <a:spLocks noChangeArrowheads="1"/>
          </p:cNvSpPr>
          <p:nvPr/>
        </p:nvSpPr>
        <p:spPr bwMode="auto">
          <a:xfrm>
            <a:off x="5508625" y="1412875"/>
            <a:ext cx="3455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>
                <a:solidFill>
                  <a:srgbClr val="231F20"/>
                </a:solidFill>
                <a:ea typeface="Times New Roman" pitchFamily="18" charset="0"/>
                <a:cs typeface="Arial" charset="0"/>
              </a:rPr>
              <a:t>DELIMITACIÓN DO CAMPO DE TRABALLO:</a:t>
            </a:r>
            <a:endParaRPr lang="es-ES" sz="12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es-ES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Alumnos de 6º Primaria dos centros adscritos</a:t>
            </a:r>
          </a:p>
          <a:p>
            <a:pPr algn="just" eaLnBrk="0" hangingPunct="0">
              <a:buFont typeface="Arial" charset="0"/>
              <a:buChar char="•"/>
            </a:pP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Alumnos ESO do IES de Vilalonga</a:t>
            </a:r>
            <a:endParaRPr lang="es-ES" sz="9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algn="just" eaLnBrk="0" hangingPunct="0">
              <a:buFont typeface="Arial" charset="0"/>
              <a:buChar char="•"/>
            </a:pP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Alumnos ESO do IES Sanxenxo</a:t>
            </a:r>
            <a:endParaRPr lang="es-ES" sz="14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73062" name="8 Rectángulo"/>
          <p:cNvSpPr>
            <a:spLocks noChangeArrowheads="1"/>
          </p:cNvSpPr>
          <p:nvPr/>
        </p:nvSpPr>
        <p:spPr bwMode="auto">
          <a:xfrm>
            <a:off x="250825" y="115888"/>
            <a:ext cx="77057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  <a:p>
            <a:r>
              <a:rPr lang="es-ES" i="1">
                <a:cs typeface="Arial" charset="0"/>
              </a:rPr>
              <a:t> </a:t>
            </a:r>
            <a:endParaRPr lang="es-ES" sz="1400" b="1" i="1">
              <a:cs typeface="Arial" charset="0"/>
            </a:endParaRPr>
          </a:p>
        </p:txBody>
      </p:sp>
      <p:sp>
        <p:nvSpPr>
          <p:cNvPr id="173063" name="9 Rectángulo"/>
          <p:cNvSpPr>
            <a:spLocks noChangeArrowheads="1"/>
          </p:cNvSpPr>
          <p:nvPr/>
        </p:nvSpPr>
        <p:spPr bwMode="auto">
          <a:xfrm>
            <a:off x="5364163" y="404813"/>
            <a:ext cx="3581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es-ES" b="1">
                <a:cs typeface="Arial" charset="0"/>
              </a:rPr>
              <a:t> </a:t>
            </a:r>
            <a:r>
              <a:rPr lang="es-ES" sz="1000" b="1">
                <a:cs typeface="Arial" charset="0"/>
              </a:rPr>
              <a:t>DESENVOLVER A EXPRESIÓN ESCRITA COMO MEDIO PARA FACER LECTORES.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es-ES" sz="1000" b="1">
              <a:cs typeface="Arial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es-ES" sz="1000" b="1">
                <a:cs typeface="Arial" charset="0"/>
              </a:rPr>
              <a:t> CONTOS COMPARTIDOS</a:t>
            </a:r>
            <a:endParaRPr lang="es-ES" b="1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Users\Ricardo de la Torre\Pictures\TROPA DE TRAPO\apipolis e contos correo 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052513"/>
            <a:ext cx="33972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3" descr="C:\Users\Ricardo de la Torre\Pictures\TROPA DE TRAPO\DSCN15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052513"/>
            <a:ext cx="3527425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4" descr="C:\Users\Ricardo de la Torre\Pictures\TROPA DE TRAPO\apipolis e contos correo 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573463"/>
            <a:ext cx="3598862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74085" name="Rectangle 1"/>
          <p:cNvSpPr>
            <a:spLocks noChangeArrowheads="1"/>
          </p:cNvSpPr>
          <p:nvPr/>
        </p:nvSpPr>
        <p:spPr bwMode="auto">
          <a:xfrm>
            <a:off x="4932363" y="3473450"/>
            <a:ext cx="3455987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>
              <a:tabLst>
                <a:tab pos="457200" algn="l"/>
              </a:tabLst>
            </a:pPr>
            <a:r>
              <a:rPr lang="es-ES" sz="1100" u="sng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Lugar:</a:t>
            </a:r>
            <a:r>
              <a:rPr lang="es-ES" sz="11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Fundación Caixa Galicia de Sanxenxo. </a:t>
            </a:r>
          </a:p>
          <a:p>
            <a:pPr algn="just">
              <a:tabLst>
                <a:tab pos="457200" algn="l"/>
              </a:tabLst>
            </a:pPr>
            <a:endParaRPr lang="es-ES" sz="6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s-ES" sz="11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Actuación de </a:t>
            </a:r>
            <a:r>
              <a:rPr lang="es-ES" sz="1100" i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A TROPA DE TRAPO</a:t>
            </a:r>
            <a:r>
              <a:rPr lang="es-ES" sz="11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: sesión de contacontos e dous obradoiros de  expresión oral.  </a:t>
            </a:r>
          </a:p>
          <a:p>
            <a:pPr eaLnBrk="0" hangingPunct="0"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eaLnBrk="0" hangingPunct="0">
              <a:tabLst>
                <a:tab pos="457200" algn="l"/>
              </a:tabLst>
            </a:pPr>
            <a:endParaRPr lang="es-ES" sz="6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s-ES" sz="11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Reunión na sala de informática dos once grupos para correxir cada conto tratando de darlle coherencia e unidade. </a:t>
            </a:r>
          </a:p>
          <a:p>
            <a:pPr algn="just" eaLnBrk="0" hangingPunct="0">
              <a:buFontTx/>
              <a:buChar char="•"/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buFontTx/>
              <a:buChar char="•"/>
              <a:tabLst>
                <a:tab pos="457200" algn="l"/>
              </a:tabLst>
            </a:pPr>
            <a:endParaRPr lang="es-ES" sz="11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 eaLnBrk="0" hangingPunct="0">
              <a:buFontTx/>
              <a:buChar char="•"/>
              <a:tabLst>
                <a:tab pos="457200" algn="l"/>
              </a:tabLst>
            </a:pPr>
            <a:endParaRPr lang="es-ES">
              <a:ea typeface="Times New Roman" pitchFamily="18" charset="0"/>
              <a:cs typeface="Arial" charset="0"/>
            </a:endParaRPr>
          </a:p>
        </p:txBody>
      </p:sp>
      <p:sp>
        <p:nvSpPr>
          <p:cNvPr id="174086" name="6 Rectángulo"/>
          <p:cNvSpPr>
            <a:spLocks noChangeArrowheads="1"/>
          </p:cNvSpPr>
          <p:nvPr/>
        </p:nvSpPr>
        <p:spPr bwMode="auto">
          <a:xfrm>
            <a:off x="4932363" y="3244850"/>
            <a:ext cx="3384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b="1">
              <a:latin typeface="Calibri" pitchFamily="34" charset="0"/>
            </a:endParaRPr>
          </a:p>
          <a:p>
            <a:endParaRPr lang="es-ES" b="1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s-ES" sz="1200" b="1">
                <a:cs typeface="Arial" charset="0"/>
              </a:rPr>
              <a:t> ENCONTRO DOS PARTICIPANTES </a:t>
            </a:r>
            <a:endParaRPr lang="es-ES" sz="1200">
              <a:cs typeface="Arial" charset="0"/>
            </a:endParaRPr>
          </a:p>
        </p:txBody>
      </p:sp>
      <p:sp>
        <p:nvSpPr>
          <p:cNvPr id="174087" name="7 Rectángulo"/>
          <p:cNvSpPr>
            <a:spLocks noChangeArrowheads="1"/>
          </p:cNvSpPr>
          <p:nvPr/>
        </p:nvSpPr>
        <p:spPr bwMode="auto">
          <a:xfrm>
            <a:off x="395288" y="188913"/>
            <a:ext cx="813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</p:txBody>
      </p:sp>
      <p:sp>
        <p:nvSpPr>
          <p:cNvPr id="174088" name="8 Rectángulo"/>
          <p:cNvSpPr>
            <a:spLocks noChangeArrowheads="1"/>
          </p:cNvSpPr>
          <p:nvPr/>
        </p:nvSpPr>
        <p:spPr bwMode="auto">
          <a:xfrm>
            <a:off x="468313" y="476250"/>
            <a:ext cx="6389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endParaRPr lang="es-ES" sz="1200" b="1">
              <a:cs typeface="Arial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es-ES" sz="1200" b="1">
                <a:cs typeface="Arial" charset="0"/>
              </a:rPr>
              <a:t> DESENVOLVER A EXPRESIÓN ESCRITA COMO MEDIO PARA FACER LECTORES.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es-ES" sz="1200" b="1">
              <a:cs typeface="Arial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es-ES" sz="1200" b="1">
                <a:cs typeface="Arial" charset="0"/>
              </a:rPr>
              <a:t> CONTOS COMPARTIDOS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"/>
          <p:cNvSpPr>
            <a:spLocks noChangeArrowheads="1"/>
          </p:cNvSpPr>
          <p:nvPr/>
        </p:nvSpPr>
        <p:spPr bwMode="auto">
          <a:xfrm>
            <a:off x="395288" y="-771525"/>
            <a:ext cx="8208962" cy="730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es-E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Finalidade:</a:t>
            </a:r>
          </a:p>
          <a:p>
            <a:pPr indent="228600" algn="just"/>
            <a:endParaRPr lang="es-ES" sz="12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>
              <a:buFont typeface="Arial" charset="0"/>
              <a:buChar char="•"/>
            </a:pP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Potenciar a expresión escrita como medio para facer lectores.</a:t>
            </a:r>
          </a:p>
          <a:p>
            <a:pPr indent="228600" algn="just">
              <a:buFont typeface="Arial" charset="0"/>
              <a:buChar char="•"/>
            </a:pPr>
            <a:r>
              <a:rPr lang="pt-BR" sz="1200">
                <a:ea typeface="Times New Roman" pitchFamily="18" charset="0"/>
                <a:cs typeface="Arial" charset="0"/>
              </a:rPr>
              <a:t>Consolidar entre os estudantes hábitos e ambientes lectores </a:t>
            </a:r>
          </a:p>
          <a:p>
            <a:pPr indent="228600" algn="just"/>
            <a:r>
              <a:rPr lang="pt-BR" sz="1200">
                <a:ea typeface="Times New Roman" pitchFamily="18" charset="0"/>
                <a:cs typeface="Arial" charset="0"/>
              </a:rPr>
              <a:t>e escritores. </a:t>
            </a:r>
          </a:p>
          <a:p>
            <a:pPr indent="228600" algn="just">
              <a:buFont typeface="Arial" charset="0"/>
              <a:buChar char="•"/>
            </a:pPr>
            <a:r>
              <a:rPr lang="pt-BR" sz="1200">
                <a:ea typeface="Times New Roman" pitchFamily="18" charset="0"/>
                <a:cs typeface="Arial" charset="0"/>
              </a:rPr>
              <a:t>Establecer unha ponte entre as distintas etapas </a:t>
            </a:r>
            <a:r>
              <a:rPr lang="es-ES" sz="1200">
                <a:ea typeface="Times New Roman" pitchFamily="18" charset="0"/>
                <a:cs typeface="Arial" charset="0"/>
              </a:rPr>
              <a:t>educativas  </a:t>
            </a:r>
          </a:p>
          <a:p>
            <a:pPr indent="228600" algn="just"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Compartir experiencias.</a:t>
            </a:r>
            <a:endParaRPr lang="es-ES" sz="12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2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r>
              <a:rPr lang="es-ES" sz="1200" u="sng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Edicións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: 2005- 2010</a:t>
            </a:r>
          </a:p>
          <a:p>
            <a:pPr indent="228600" algn="just"/>
            <a:r>
              <a:rPr lang="es-ES" sz="1200" u="sng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Categorías: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3º ciclo de Primaria–bacharelato</a:t>
            </a:r>
          </a:p>
          <a:p>
            <a:pPr indent="228600" algn="just"/>
            <a:r>
              <a:rPr lang="es-ES" sz="1200" u="sng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Lugar de realización</a:t>
            </a:r>
            <a:r>
              <a:rPr lang="es-ES" sz="1200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: IES Sanxenxo </a:t>
            </a:r>
          </a:p>
          <a:p>
            <a:pPr indent="228600" algn="just"/>
            <a:endParaRPr lang="es-ES" sz="12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>
              <a:ea typeface="Times New Roman" pitchFamily="18" charset="0"/>
              <a:cs typeface="Arial" charset="0"/>
            </a:endParaRPr>
          </a:p>
        </p:txBody>
      </p:sp>
      <p:sp>
        <p:nvSpPr>
          <p:cNvPr id="175106" name="2 Rectángulo"/>
          <p:cNvSpPr>
            <a:spLocks noChangeArrowheads="1"/>
          </p:cNvSpPr>
          <p:nvPr/>
        </p:nvSpPr>
        <p:spPr bwMode="auto">
          <a:xfrm>
            <a:off x="250825" y="1125538"/>
            <a:ext cx="5689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es-ES" i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es-ES" i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es-ES" i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endParaRPr lang="es-ES" i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r>
              <a:rPr lang="es-ES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</a:t>
            </a:r>
            <a:endParaRPr lang="es-ES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75107" name="Rectangle 2"/>
          <p:cNvSpPr>
            <a:spLocks noChangeArrowheads="1"/>
          </p:cNvSpPr>
          <p:nvPr/>
        </p:nvSpPr>
        <p:spPr bwMode="auto">
          <a:xfrm>
            <a:off x="1042988" y="1260475"/>
            <a:ext cx="6697662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1403350" y="4086225"/>
            <a:ext cx="61928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 indent="228600" algn="just"/>
            <a:endParaRPr lang="es-ES" sz="1100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75110" name="7 Rectángulo"/>
          <p:cNvSpPr>
            <a:spLocks noChangeArrowheads="1"/>
          </p:cNvSpPr>
          <p:nvPr/>
        </p:nvSpPr>
        <p:spPr bwMode="auto">
          <a:xfrm>
            <a:off x="5003800" y="4652963"/>
            <a:ext cx="396081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es-ES" sz="1200" i="1"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es-ES" sz="1200" i="1">
                <a:ea typeface="Times New Roman" pitchFamily="18" charset="0"/>
                <a:cs typeface="Tahoma" pitchFamily="34" charset="0"/>
              </a:rPr>
              <a:t>O hábito de organizar un contido mental e expresalo con claridade e corrección é a maior proba de madurez alcanzada polos bachareles e o mellor test para medir o avance do proceso educativo en todos os seus graos</a:t>
            </a:r>
            <a:r>
              <a:rPr lang="es-ES" sz="1200">
                <a:ea typeface="Times New Roman" pitchFamily="18" charset="0"/>
                <a:cs typeface="Tahoma" pitchFamily="34" charset="0"/>
              </a:rPr>
              <a:t>.</a:t>
            </a:r>
            <a:endParaRPr lang="es-ES" sz="100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es-ES" sz="1200">
                <a:ea typeface="Times New Roman" pitchFamily="18" charset="0"/>
                <a:cs typeface="Tahoma" pitchFamily="34" charset="0"/>
              </a:rPr>
              <a:t>                                                                  </a:t>
            </a:r>
            <a:r>
              <a:rPr lang="es-ES" b="1">
                <a:ea typeface="Times New Roman" pitchFamily="18" charset="0"/>
                <a:cs typeface="Tahoma" pitchFamily="34" charset="0"/>
              </a:rPr>
              <a:t>                                                                                                      </a:t>
            </a:r>
          </a:p>
          <a:p>
            <a:pPr eaLnBrk="0" hangingPunct="0"/>
            <a:r>
              <a:rPr lang="es-ES" sz="1200" b="1">
                <a:ea typeface="Times New Roman" pitchFamily="18" charset="0"/>
                <a:cs typeface="Tahoma" pitchFamily="34" charset="0"/>
              </a:rPr>
              <a:t>                                                        F. Lázaro Carreter</a:t>
            </a:r>
            <a:endParaRPr lang="es-ES" b="1"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75111" name="Picture 1" descr="C:\Users\Ricardo de la Torre\Pictures\ABRIL2009\DSCN1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700213"/>
            <a:ext cx="391795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2" name="9 Rectángulo"/>
          <p:cNvSpPr>
            <a:spLocks noChangeArrowheads="1"/>
          </p:cNvSpPr>
          <p:nvPr/>
        </p:nvSpPr>
        <p:spPr bwMode="auto">
          <a:xfrm>
            <a:off x="900113" y="404813"/>
            <a:ext cx="5616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</p:txBody>
      </p:sp>
      <p:sp>
        <p:nvSpPr>
          <p:cNvPr id="175113" name="10 Rectángulo"/>
          <p:cNvSpPr>
            <a:spLocks noChangeArrowheads="1"/>
          </p:cNvSpPr>
          <p:nvPr/>
        </p:nvSpPr>
        <p:spPr bwMode="auto">
          <a:xfrm>
            <a:off x="1547813" y="836613"/>
            <a:ext cx="698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es-ES" b="1">
                <a:cs typeface="Arial" charset="0"/>
              </a:rPr>
              <a:t> </a:t>
            </a:r>
            <a:r>
              <a:rPr lang="es-ES" sz="1200" b="1">
                <a:cs typeface="Arial" charset="0"/>
              </a:rPr>
              <a:t>DESENVOLVER A EXPRESIÓN ESCRITA COMO MEDIO PARA FACER LECTORES.</a:t>
            </a:r>
            <a:endParaRPr lang="es-ES" b="1">
              <a:cs typeface="Arial" charset="0"/>
            </a:endParaRPr>
          </a:p>
        </p:txBody>
      </p:sp>
      <p:sp>
        <p:nvSpPr>
          <p:cNvPr id="175114" name="11 Rectángulo"/>
          <p:cNvSpPr>
            <a:spLocks noChangeArrowheads="1"/>
          </p:cNvSpPr>
          <p:nvPr/>
        </p:nvSpPr>
        <p:spPr bwMode="auto">
          <a:xfrm>
            <a:off x="1619250" y="1052513"/>
            <a:ext cx="43926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endParaRPr lang="es-ES" sz="12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  <a:p>
            <a:pPr>
              <a:buFont typeface="Wingdings" pitchFamily="2" charset="2"/>
              <a:buChar char="Ø"/>
            </a:pPr>
            <a:r>
              <a:rPr lang="es-E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CERTAME LITERARIO INTERCENTROS</a:t>
            </a:r>
          </a:p>
          <a:p>
            <a:pPr>
              <a:buFont typeface="Wingdings" pitchFamily="2" charset="2"/>
              <a:buChar char="Ø"/>
            </a:pPr>
            <a:endParaRPr lang="es-ES" sz="1200" b="1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175115" name="12 Rectángulo"/>
          <p:cNvSpPr>
            <a:spLocks noChangeArrowheads="1"/>
          </p:cNvSpPr>
          <p:nvPr/>
        </p:nvSpPr>
        <p:spPr bwMode="auto">
          <a:xfrm rot="10800000" flipV="1">
            <a:off x="539750" y="3933825"/>
            <a:ext cx="39608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>
                <a:cs typeface="Arial" charset="0"/>
              </a:rPr>
              <a:t>Documentación:</a:t>
            </a:r>
            <a:endParaRPr lang="es-ES" sz="1400">
              <a:cs typeface="Arial" charset="0"/>
            </a:endParaRPr>
          </a:p>
          <a:p>
            <a:r>
              <a:rPr lang="es-ES" sz="1200">
                <a:cs typeface="Arial" charset="0"/>
              </a:rPr>
              <a:t>Carta de presentación aos centros </a:t>
            </a:r>
          </a:p>
          <a:p>
            <a:r>
              <a:rPr lang="es-ES" sz="1200">
                <a:cs typeface="Arial" charset="0"/>
              </a:rPr>
              <a:t>Bases </a:t>
            </a:r>
          </a:p>
          <a:p>
            <a:r>
              <a:rPr lang="es-ES" sz="1200">
                <a:cs typeface="Arial" charset="0"/>
              </a:rPr>
              <a:t>Carteis </a:t>
            </a:r>
          </a:p>
          <a:p>
            <a:r>
              <a:rPr lang="es-ES" sz="1200">
                <a:cs typeface="Arial" charset="0"/>
              </a:rPr>
              <a:t>Claves e opcións dos textos </a:t>
            </a:r>
          </a:p>
          <a:p>
            <a:r>
              <a:rPr lang="es-ES" sz="1200">
                <a:cs typeface="Arial" charset="0"/>
              </a:rPr>
              <a:t>Protocolo para a cualificación do xurado</a:t>
            </a:r>
          </a:p>
          <a:p>
            <a:r>
              <a:rPr lang="es-ES" sz="1200">
                <a:cs typeface="Arial" charset="0"/>
              </a:rPr>
              <a:t>Publicación dos textos</a:t>
            </a:r>
          </a:p>
        </p:txBody>
      </p:sp>
      <p:pic>
        <p:nvPicPr>
          <p:cNvPr id="175116" name="Picture 4" descr="http://4.bp.blogspot.com/_R4wRi79nzPk/TBkCytCJrMI/AAAAAAAACGE/gDPxmhyzTkM/s400/Certame+Literario+IES+de+Sanxenxo+2010+-+01+-+Libro+da+anterior+edici%C3%B3n+e+rosa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794819">
            <a:off x="1608138" y="5297488"/>
            <a:ext cx="18367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333375"/>
            <a:ext cx="7848600" cy="63087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1. XUSTIFICACIÓN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" sz="1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</a:t>
            </a:r>
            <a:endParaRPr lang="es-ES" b="1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Potenciar a biblioteca como recurso para adquirir a </a:t>
            </a:r>
            <a:r>
              <a:rPr lang="es-ES" sz="1400" u="sng" dirty="0">
                <a:latin typeface="Arial" pitchFamily="34" charset="0"/>
                <a:cs typeface="Arial" pitchFamily="34" charset="0"/>
              </a:rPr>
              <a:t>competencia lectora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e o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acercamento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ó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coñecemento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de forma </a:t>
            </a:r>
            <a:r>
              <a:rPr lang="es-ES" sz="1400" u="sng" dirty="0">
                <a:latin typeface="Arial" pitchFamily="34" charset="0"/>
                <a:cs typeface="Arial" pitchFamily="34" charset="0"/>
              </a:rPr>
              <a:t>autónoma.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1400" u="sng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 Desenvolver no alumnado as habilidades para a utilización das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fontes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de información e do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coñecemento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de forma </a:t>
            </a:r>
            <a:r>
              <a:rPr lang="es-ES" sz="1400" u="sng" dirty="0">
                <a:latin typeface="Arial" pitchFamily="34" charset="0"/>
                <a:cs typeface="Arial" pitchFamily="34" charset="0"/>
              </a:rPr>
              <a:t>crítica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. </a:t>
            </a:r>
            <a:endParaRPr lang="es-ES" sz="1400" u="sng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u="sng" dirty="0"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dirty="0">
                <a:latin typeface="Arial" pitchFamily="34" charset="0"/>
                <a:cs typeface="Arial" pitchFamily="34" charset="0"/>
              </a:rPr>
              <a:t> Concebir a BE como </a:t>
            </a:r>
            <a:r>
              <a:rPr lang="es-ES" sz="1400" u="sng" dirty="0">
                <a:latin typeface="Arial" pitchFamily="34" charset="0"/>
                <a:cs typeface="Arial" pitchFamily="34" charset="0"/>
              </a:rPr>
              <a:t>ponte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entre o instituto e o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seu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ámbito, que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favoreza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os vínculos de colaboración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cos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outros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centros de </a:t>
            </a:r>
            <a:r>
              <a:rPr lang="es-ES" sz="1400" dirty="0" err="1">
                <a:latin typeface="Arial" pitchFamily="34" charset="0"/>
                <a:cs typeface="Arial" pitchFamily="34" charset="0"/>
              </a:rPr>
              <a:t>ensino</a:t>
            </a:r>
            <a:r>
              <a:rPr lang="es-ES" sz="1400" dirty="0">
                <a:latin typeface="Arial" pitchFamily="34" charset="0"/>
                <a:cs typeface="Arial" pitchFamily="34" charset="0"/>
              </a:rPr>
              <a:t> e coas bibliotecas públicas da zona.</a:t>
            </a:r>
            <a:endParaRPr lang="es-ES" sz="1400" u="sng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u="sng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latin typeface="+mn-lt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7411" name="3 Rectángulo"/>
          <p:cNvSpPr>
            <a:spLocks noChangeArrowheads="1"/>
          </p:cNvSpPr>
          <p:nvPr/>
        </p:nvSpPr>
        <p:spPr bwMode="auto">
          <a:xfrm>
            <a:off x="755650" y="692150"/>
            <a:ext cx="4979988" cy="36988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solidFill>
                  <a:schemeClr val="bg1"/>
                </a:solidFill>
                <a:cs typeface="Arial" charset="0"/>
              </a:rPr>
              <a:t>Ler para crecer autonomamente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851275" y="1125538"/>
            <a:ext cx="4321175" cy="1014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Hoxe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o dilema </a:t>
            </a: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xa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non está entre "</a:t>
            </a: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ler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ou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non </a:t>
            </a: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ler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", o envite do futuro é "</a:t>
            </a: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ler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para comprender de forma crítica o mundo coas palabras de </a:t>
            </a:r>
            <a:r>
              <a:rPr lang="es-ES" sz="1200" i="1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outros</a:t>
            </a:r>
            <a:r>
              <a:rPr lang="es-ES" sz="1200" i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".</a:t>
            </a:r>
            <a:r>
              <a:rPr lang="es-ES" sz="105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Manuel Bragado</a:t>
            </a:r>
            <a:endParaRPr lang="es-ES" sz="105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" sz="12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</a:t>
            </a:r>
          </a:p>
          <a:p>
            <a:pPr eaLnBrk="0" hangingPunct="0">
              <a:defRPr/>
            </a:pPr>
            <a:r>
              <a:rPr lang="es-ES" sz="12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</a:t>
            </a:r>
            <a:endParaRPr lang="es-E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76130" name="Picture 2" descr="C:\Users\Ricardo de la Torre\Desktop\Encontros Stgo\BE 09-10\PL\Certame literario\VICL\Proba\imaxes\DSC_5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88938"/>
            <a:ext cx="84709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77154" name="2 Rectángulo"/>
          <p:cNvSpPr>
            <a:spLocks noChangeArrowheads="1"/>
          </p:cNvSpPr>
          <p:nvPr/>
        </p:nvSpPr>
        <p:spPr bwMode="auto">
          <a:xfrm>
            <a:off x="323850" y="549275"/>
            <a:ext cx="8351838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600">
              <a:cs typeface="Arial" charset="0"/>
            </a:endParaRPr>
          </a:p>
          <a:p>
            <a:endParaRPr lang="es-ES" sz="1600">
              <a:cs typeface="Arial" charset="0"/>
            </a:endParaRPr>
          </a:p>
          <a:p>
            <a:endParaRPr lang="es-ES" sz="1600">
              <a:cs typeface="Arial" charset="0"/>
            </a:endParaRPr>
          </a:p>
          <a:p>
            <a:endParaRPr lang="es-ES" sz="1600">
              <a:cs typeface="Arial" charset="0"/>
            </a:endParaRPr>
          </a:p>
          <a:p>
            <a:endParaRPr lang="es-ES" sz="1600">
              <a:cs typeface="Arial" charset="0"/>
            </a:endParaRPr>
          </a:p>
          <a:p>
            <a:endParaRPr lang="es-ES" sz="1600">
              <a:cs typeface="Arial" charset="0"/>
            </a:endParaRPr>
          </a:p>
          <a:p>
            <a:endParaRPr lang="es-ES" sz="1600">
              <a:cs typeface="Arial" charset="0"/>
            </a:endParaRPr>
          </a:p>
          <a:p>
            <a:endParaRPr lang="es-ES" sz="1100">
              <a:cs typeface="Arial" charset="0"/>
            </a:endParaRPr>
          </a:p>
          <a:p>
            <a:endParaRPr lang="es-ES" sz="1100">
              <a:cs typeface="Arial" charset="0"/>
            </a:endParaRPr>
          </a:p>
          <a:p>
            <a:r>
              <a:rPr lang="es-ES" sz="1100">
                <a:cs typeface="Arial" charset="0"/>
              </a:rPr>
              <a:t> </a:t>
            </a:r>
          </a:p>
          <a:p>
            <a:r>
              <a:rPr lang="es-ES" sz="1100">
                <a:cs typeface="Arial" charset="0"/>
              </a:rPr>
              <a:t> </a:t>
            </a:r>
          </a:p>
          <a:p>
            <a:endParaRPr lang="es-ES" sz="1100">
              <a:cs typeface="Arial" charset="0"/>
            </a:endParaRPr>
          </a:p>
          <a:p>
            <a:endParaRPr lang="es-ES" sz="1100">
              <a:cs typeface="Arial" charset="0"/>
            </a:endParaRPr>
          </a:p>
          <a:p>
            <a:endParaRPr lang="es-ES" sz="1100">
              <a:cs typeface="Arial" charset="0"/>
            </a:endParaRPr>
          </a:p>
          <a:p>
            <a:endParaRPr lang="es-ES" sz="1100" u="sng">
              <a:cs typeface="Arial" charset="0"/>
            </a:endParaRPr>
          </a:p>
          <a:p>
            <a:endParaRPr lang="es-ES" sz="1100" u="sng">
              <a:cs typeface="Arial" charset="0"/>
            </a:endParaRPr>
          </a:p>
          <a:p>
            <a:endParaRPr lang="es-ES" sz="1100" u="sng">
              <a:cs typeface="Arial" charset="0"/>
            </a:endParaRPr>
          </a:p>
          <a:p>
            <a:endParaRPr lang="es-ES" sz="1100" u="sng">
              <a:cs typeface="Arial" charset="0"/>
            </a:endParaRPr>
          </a:p>
          <a:p>
            <a:endParaRPr lang="es-ES" sz="1100" u="sng">
              <a:cs typeface="Arial" charset="0"/>
            </a:endParaRPr>
          </a:p>
          <a:p>
            <a:r>
              <a:rPr lang="es-ES" sz="1100" u="sng">
                <a:cs typeface="Arial" charset="0"/>
              </a:rPr>
              <a:t>Lugar</a:t>
            </a:r>
            <a:r>
              <a:rPr lang="es-ES" sz="1100">
                <a:cs typeface="Arial" charset="0"/>
              </a:rPr>
              <a:t>: Auditorio Emilia Pardo Bazán de Sanxenxo. </a:t>
            </a:r>
          </a:p>
          <a:p>
            <a:endParaRPr lang="es-ES" sz="1100">
              <a:cs typeface="Arial" charset="0"/>
            </a:endParaRPr>
          </a:p>
          <a:p>
            <a:r>
              <a:rPr lang="es-ES" sz="1100" u="sng">
                <a:cs typeface="Arial" charset="0"/>
              </a:rPr>
              <a:t>Escritores convidados</a:t>
            </a:r>
            <a:r>
              <a:rPr lang="es-ES" sz="1100">
                <a:cs typeface="Arial" charset="0"/>
              </a:rPr>
              <a:t>: Agustín Fernández Paz, Fran Alonso,</a:t>
            </a:r>
          </a:p>
          <a:p>
            <a:r>
              <a:rPr lang="es-ES" sz="1100">
                <a:cs typeface="Arial" charset="0"/>
              </a:rPr>
              <a:t>Xabier P. Docampo, Yolanda Castaño </a:t>
            </a:r>
          </a:p>
          <a:p>
            <a:r>
              <a:rPr lang="es-ES" sz="1100" u="sng">
                <a:cs typeface="Arial" charset="0"/>
              </a:rPr>
              <a:t>Actuacións: </a:t>
            </a:r>
            <a:r>
              <a:rPr lang="es-ES" sz="1100">
                <a:cs typeface="Arial" charset="0"/>
              </a:rPr>
              <a:t>Javier Vilas (pianista), Pista catro, </a:t>
            </a:r>
          </a:p>
          <a:p>
            <a:r>
              <a:rPr lang="es-ES" sz="1100">
                <a:cs typeface="Arial" charset="0"/>
              </a:rPr>
              <a:t>Duelirium, Elefante Elegante</a:t>
            </a:r>
          </a:p>
          <a:p>
            <a:r>
              <a:rPr lang="es-ES" sz="1100" u="sng">
                <a:cs typeface="Arial" charset="0"/>
              </a:rPr>
              <a:t>Premios</a:t>
            </a:r>
            <a:r>
              <a:rPr lang="es-ES" sz="1100">
                <a:cs typeface="Arial" charset="0"/>
              </a:rPr>
              <a:t>: libros,libretas, diploma e un talón económico </a:t>
            </a:r>
          </a:p>
          <a:p>
            <a:r>
              <a:rPr lang="es-ES" sz="1100">
                <a:cs typeface="Arial" charset="0"/>
              </a:rPr>
              <a:t>para canxear nas librería da zona.</a:t>
            </a:r>
          </a:p>
          <a:p>
            <a:r>
              <a:rPr lang="es-ES" sz="1100">
                <a:cs typeface="Arial" charset="0"/>
              </a:rPr>
              <a:t> </a:t>
            </a:r>
          </a:p>
          <a:p>
            <a:r>
              <a:rPr lang="es-ES" sz="1100" u="sng">
                <a:cs typeface="Arial" charset="0"/>
              </a:rPr>
              <a:t>Documentación: </a:t>
            </a:r>
          </a:p>
          <a:p>
            <a:endParaRPr lang="es-ES" sz="1100">
              <a:cs typeface="Arial" charset="0"/>
            </a:endParaRPr>
          </a:p>
          <a:p>
            <a:r>
              <a:rPr lang="es-ES" sz="1100">
                <a:cs typeface="Arial" charset="0"/>
              </a:rPr>
              <a:t>Invitación e programa</a:t>
            </a:r>
          </a:p>
          <a:p>
            <a:r>
              <a:rPr lang="es-ES" sz="1100">
                <a:cs typeface="Arial" charset="0"/>
              </a:rPr>
              <a:t>Boletín sobre o autor e a súa obra </a:t>
            </a:r>
          </a:p>
          <a:p>
            <a:r>
              <a:rPr lang="es-ES" sz="1100">
                <a:cs typeface="Arial" charset="0"/>
              </a:rPr>
              <a:t>Exposicións, carteis…</a:t>
            </a:r>
          </a:p>
          <a:p>
            <a:endParaRPr lang="es-ES">
              <a:latin typeface="Calibri" pitchFamily="34" charset="0"/>
            </a:endParaRPr>
          </a:p>
        </p:txBody>
      </p:sp>
      <p:sp>
        <p:nvSpPr>
          <p:cNvPr id="177155" name="3 Rectángulo"/>
          <p:cNvSpPr>
            <a:spLocks noChangeArrowheads="1"/>
          </p:cNvSpPr>
          <p:nvPr/>
        </p:nvSpPr>
        <p:spPr bwMode="auto">
          <a:xfrm>
            <a:off x="323850" y="404813"/>
            <a:ext cx="6192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cs typeface="Arial" charset="0"/>
              </a:rPr>
              <a:t>2.2.3.Elaborar  e poñer en práctica o Plan de lectura</a:t>
            </a:r>
          </a:p>
        </p:txBody>
      </p:sp>
      <p:sp>
        <p:nvSpPr>
          <p:cNvPr id="177156" name="4 Rectángulo"/>
          <p:cNvSpPr>
            <a:spLocks noChangeArrowheads="1"/>
          </p:cNvSpPr>
          <p:nvPr/>
        </p:nvSpPr>
        <p:spPr bwMode="auto">
          <a:xfrm>
            <a:off x="395288" y="1484313"/>
            <a:ext cx="43926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1200" b="1">
                <a:solidFill>
                  <a:srgbClr val="000000"/>
                </a:solidFill>
                <a:ea typeface="Times New Roman" pitchFamily="18" charset="0"/>
                <a:cs typeface="Arial" charset="0"/>
              </a:rPr>
              <a:t> CERTAME LITERARIO INTERCENTROS</a:t>
            </a:r>
          </a:p>
        </p:txBody>
      </p:sp>
      <p:sp>
        <p:nvSpPr>
          <p:cNvPr id="177157" name="5 Rectángulo"/>
          <p:cNvSpPr>
            <a:spLocks noChangeArrowheads="1"/>
          </p:cNvSpPr>
          <p:nvPr/>
        </p:nvSpPr>
        <p:spPr bwMode="auto">
          <a:xfrm>
            <a:off x="323850" y="908050"/>
            <a:ext cx="53276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es-ES" b="1">
                <a:cs typeface="Arial" charset="0"/>
              </a:rPr>
              <a:t> </a:t>
            </a:r>
            <a:r>
              <a:rPr lang="es-ES" sz="1400" b="1">
                <a:cs typeface="Arial" charset="0"/>
              </a:rPr>
              <a:t>DESENVOLVER A EXPRESIÓN ESCRITA COMO MEDIO   </a:t>
            </a:r>
          </a:p>
          <a:p>
            <a:pPr algn="just" eaLnBrk="0" hangingPunct="0"/>
            <a:r>
              <a:rPr lang="es-ES" sz="1400" b="1">
                <a:cs typeface="Arial" charset="0"/>
              </a:rPr>
              <a:t>     PARA FACER LECTORES.</a:t>
            </a:r>
          </a:p>
          <a:p>
            <a:pPr algn="just" eaLnBrk="0" hangingPunct="0"/>
            <a:endParaRPr lang="es-ES" b="1">
              <a:cs typeface="Arial" charset="0"/>
            </a:endParaRPr>
          </a:p>
        </p:txBody>
      </p:sp>
      <p:pic>
        <p:nvPicPr>
          <p:cNvPr id="177158" name="Picture 2" descr="C:\Users\Ricardo de la Torre\Pictures\Imaxes IIICertame Literario\III Certame Literario\Entrega Premios  IIICert\P60747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773238"/>
            <a:ext cx="3313112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9" name="7 Rectángulo"/>
          <p:cNvSpPr>
            <a:spLocks noChangeArrowheads="1"/>
          </p:cNvSpPr>
          <p:nvPr/>
        </p:nvSpPr>
        <p:spPr bwMode="auto">
          <a:xfrm rot="-5400000">
            <a:off x="-483393" y="2723356"/>
            <a:ext cx="2065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4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s-ES" sz="1400" b="1" u="sng">
                <a:solidFill>
                  <a:srgbClr val="000000"/>
                </a:solidFill>
                <a:cs typeface="Arial" charset="0"/>
              </a:rPr>
              <a:t>Entrega dos premios </a:t>
            </a:r>
            <a:endParaRPr lang="es-ES" sz="1400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7160" name="Picture 6" descr="http://3.bp.blogspot.com/_R4wRi79nzPk/TB-8w0fwAFI/AAAAAAAACGY/SsBUq4myVPA/s1600/Certame+Literario+IES+de+Sanxenxo+2010+-+03+-+Iolanda+Casta%C3%B1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73463"/>
            <a:ext cx="40655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1" name="Picture 1" descr="C:\Users\Ricardo de la Torre\Pictures\varios maio09\DSCN16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34402">
            <a:off x="5456238" y="962025"/>
            <a:ext cx="3227387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78178" name="2 Rectángulo"/>
          <p:cNvSpPr>
            <a:spLocks noChangeArrowheads="1"/>
          </p:cNvSpPr>
          <p:nvPr/>
        </p:nvSpPr>
        <p:spPr bwMode="auto">
          <a:xfrm>
            <a:off x="900113" y="981075"/>
            <a:ext cx="7488237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i="1">
              <a:latin typeface="Calibri" pitchFamily="34" charset="0"/>
            </a:endParaRPr>
          </a:p>
          <a:p>
            <a:r>
              <a:rPr lang="es-ES" i="1">
                <a:latin typeface="Calibri" pitchFamily="34" charset="0"/>
              </a:rPr>
              <a:t>2.2.4. </a:t>
            </a:r>
            <a:r>
              <a:rPr lang="es-ES" sz="1600" i="1">
                <a:cs typeface="Arial" charset="0"/>
              </a:rPr>
              <a:t>Establecer redes de colaboración co contorno</a:t>
            </a:r>
          </a:p>
          <a:p>
            <a:endParaRPr lang="es-ES" i="1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s-ES">
                <a:cs typeface="Arial" charset="0"/>
              </a:rPr>
              <a:t> </a:t>
            </a:r>
            <a:r>
              <a:rPr lang="es-ES" sz="1400">
                <a:cs typeface="Arial" charset="0"/>
              </a:rPr>
              <a:t>Programación e organización de actividades conxuntas entre os centros e as bibliotecas     </a:t>
            </a:r>
          </a:p>
          <a:p>
            <a:r>
              <a:rPr lang="es-ES" sz="1400">
                <a:cs typeface="Arial" charset="0"/>
              </a:rPr>
              <a:t>  da zona:</a:t>
            </a:r>
          </a:p>
          <a:p>
            <a:r>
              <a:rPr lang="es-ES" sz="1400">
                <a:cs typeface="Arial" charset="0"/>
              </a:rPr>
              <a:t> </a:t>
            </a:r>
          </a:p>
          <a:p>
            <a:r>
              <a:rPr lang="es-ES" sz="1400">
                <a:cs typeface="Arial" charset="0"/>
              </a:rPr>
              <a:t>         </a:t>
            </a:r>
            <a:r>
              <a:rPr lang="es-ES" sz="1200">
                <a:cs typeface="Arial" charset="0"/>
              </a:rPr>
              <a:t>Visita ás bibliotecas próximas</a:t>
            </a:r>
          </a:p>
          <a:p>
            <a:r>
              <a:rPr lang="es-ES" sz="1200">
                <a:cs typeface="Arial" charset="0"/>
              </a:rPr>
              <a:t>           Participación no Certame literario intercentros e outras actividades de expresión escrita</a:t>
            </a:r>
          </a:p>
          <a:p>
            <a:r>
              <a:rPr lang="es-ES" sz="1200">
                <a:cs typeface="Arial" charset="0"/>
              </a:rPr>
              <a:t>           Encontro con autores</a:t>
            </a:r>
          </a:p>
          <a:p>
            <a:r>
              <a:rPr lang="es-ES" sz="1200">
                <a:cs typeface="Arial" charset="0"/>
              </a:rPr>
              <a:t>           Asistencia a eventos</a:t>
            </a:r>
            <a:r>
              <a:rPr lang="es-ES" sz="1400">
                <a:cs typeface="Arial" charset="0"/>
              </a:rPr>
              <a:t>…</a:t>
            </a: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endParaRPr lang="es-ES">
              <a:cs typeface="Arial" charset="0"/>
            </a:endParaRPr>
          </a:p>
        </p:txBody>
      </p:sp>
      <p:sp>
        <p:nvSpPr>
          <p:cNvPr id="178179" name="4 Rectángulo"/>
          <p:cNvSpPr>
            <a:spLocks noChangeArrowheads="1"/>
          </p:cNvSpPr>
          <p:nvPr/>
        </p:nvSpPr>
        <p:spPr bwMode="auto">
          <a:xfrm>
            <a:off x="827088" y="1341438"/>
            <a:ext cx="7345362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r>
              <a:rPr lang="es-ES" sz="1400">
                <a:cs typeface="Arial" charset="0"/>
              </a:rPr>
              <a:t>    </a:t>
            </a:r>
          </a:p>
          <a:p>
            <a:r>
              <a:rPr lang="es-ES" sz="1400">
                <a:cs typeface="Arial" charset="0"/>
              </a:rPr>
              <a:t>    </a:t>
            </a:r>
          </a:p>
          <a:p>
            <a:r>
              <a:rPr lang="es-ES" sz="1400">
                <a:cs typeface="Arial" charset="0"/>
              </a:rPr>
              <a:t>    </a:t>
            </a: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>
                <a:cs typeface="Arial" charset="0"/>
              </a:rPr>
              <a:t> A apertura do Club de lectura á comunidade e o contorno. </a:t>
            </a: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>
                <a:cs typeface="Arial" charset="0"/>
              </a:rPr>
              <a:t>Utilización das novas tecnoloxías: blogs, wikis</a:t>
            </a:r>
          </a:p>
          <a:p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>
                <a:cs typeface="Arial" charset="0"/>
              </a:rPr>
              <a:t>Constitución da Comisión </a:t>
            </a:r>
            <a:r>
              <a:rPr lang="es-ES" sz="1400" i="1">
                <a:cs typeface="Arial" charset="0"/>
              </a:rPr>
              <a:t>de Biblioteca: </a:t>
            </a:r>
            <a:r>
              <a:rPr lang="es-ES" sz="1200">
                <a:cs typeface="Arial" charset="0"/>
              </a:rPr>
              <a:t>posibilita o intercambio de ideas e o avance cara cara o traballo colaborativo coas BM e Concellería de Educación e Cultura. </a:t>
            </a: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 sz="1400">
              <a:cs typeface="Arial" charset="0"/>
            </a:endParaRPr>
          </a:p>
          <a:p>
            <a:endParaRPr lang="es-ES" sz="1400">
              <a:cs typeface="Arial" charset="0"/>
            </a:endParaRPr>
          </a:p>
          <a:p>
            <a:r>
              <a:rPr lang="es-ES" sz="1400">
                <a:cs typeface="Arial" charset="0"/>
              </a:rPr>
              <a:t> </a:t>
            </a:r>
            <a:endParaRPr lang="es-ES">
              <a:cs typeface="Arial" charset="0"/>
            </a:endParaRPr>
          </a:p>
        </p:txBody>
      </p:sp>
      <p:sp>
        <p:nvSpPr>
          <p:cNvPr id="178180" name="5 Rectángulo"/>
          <p:cNvSpPr>
            <a:spLocks noChangeArrowheads="1"/>
          </p:cNvSpPr>
          <p:nvPr/>
        </p:nvSpPr>
        <p:spPr bwMode="auto">
          <a:xfrm>
            <a:off x="827088" y="620713"/>
            <a:ext cx="748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cs typeface="Arial" charset="0"/>
              </a:rPr>
              <a:t>2.2. Obxectivos e actuacións máis significativas levadas a cabo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Biblioteca IES </a:t>
            </a:r>
            <a:r>
              <a:rPr lang="pt-BR" dirty="0" err="1"/>
              <a:t>Sanxenxo</a:t>
            </a:r>
            <a:r>
              <a:rPr lang="pt-BR" dirty="0"/>
              <a:t>. III Encontros de Bibliotecas Escolares. Outubro 2010</a:t>
            </a:r>
            <a:endParaRPr lang="es-ES" dirty="0"/>
          </a:p>
        </p:txBody>
      </p:sp>
      <p:pic>
        <p:nvPicPr>
          <p:cNvPr id="1792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91260">
            <a:off x="3452813" y="152400"/>
            <a:ext cx="4071937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836613"/>
            <a:ext cx="3906838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695432">
            <a:off x="534988" y="3259138"/>
            <a:ext cx="4032250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284538"/>
            <a:ext cx="3744912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05762">
            <a:off x="5997575" y="833438"/>
            <a:ext cx="30353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7" name="11 Rectángulo"/>
          <p:cNvSpPr>
            <a:spLocks noChangeArrowheads="1"/>
          </p:cNvSpPr>
          <p:nvPr/>
        </p:nvSpPr>
        <p:spPr bwMode="auto">
          <a:xfrm>
            <a:off x="250825" y="115888"/>
            <a:ext cx="4572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latin typeface="Calibri" pitchFamily="34" charset="0"/>
              </a:rPr>
              <a:t>2.2.5 O emprego das tecnoloxías da informacion ao servizo da BE.</a:t>
            </a:r>
            <a:r>
              <a:rPr lang="es-ES">
                <a:latin typeface="Calibri" pitchFamily="34" charset="0"/>
              </a:rPr>
              <a:t> </a:t>
            </a:r>
          </a:p>
        </p:txBody>
      </p:sp>
      <p:sp>
        <p:nvSpPr>
          <p:cNvPr id="179208" name="9 Rectángulo"/>
          <p:cNvSpPr>
            <a:spLocks noChangeArrowheads="1"/>
          </p:cNvSpPr>
          <p:nvPr/>
        </p:nvSpPr>
        <p:spPr bwMode="auto">
          <a:xfrm rot="-5400000">
            <a:off x="7173913" y="4638675"/>
            <a:ext cx="2879725" cy="460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 b="1">
                <a:cs typeface="Arial" charset="0"/>
              </a:rPr>
              <a:t>2.2. Obxectivos e actuacións máis significativas levadas a cabo</a:t>
            </a:r>
            <a:endParaRPr lang="es-ES" sz="12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80226" name="2 Rectángulo"/>
          <p:cNvSpPr>
            <a:spLocks noChangeArrowheads="1"/>
          </p:cNvSpPr>
          <p:nvPr/>
        </p:nvSpPr>
        <p:spPr bwMode="auto">
          <a:xfrm>
            <a:off x="468313" y="765175"/>
            <a:ext cx="5111750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sz="1200" b="1">
              <a:cs typeface="Arial" charset="0"/>
            </a:endParaRPr>
          </a:p>
          <a:p>
            <a:endParaRPr lang="pt-BR" sz="1200" b="1">
              <a:cs typeface="Arial" charset="0"/>
            </a:endParaRPr>
          </a:p>
          <a:p>
            <a:r>
              <a:rPr lang="pt-BR" sz="1200" b="1" u="sng">
                <a:cs typeface="Arial" charset="0"/>
              </a:rPr>
              <a:t>Documentos</a:t>
            </a:r>
            <a:r>
              <a:rPr lang="pt-BR" sz="1200" b="1">
                <a:cs typeface="Arial" charset="0"/>
              </a:rPr>
              <a:t>:</a:t>
            </a:r>
          </a:p>
          <a:p>
            <a:endParaRPr lang="pt-BR" sz="1200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1400">
                <a:cs typeface="Arial" charset="0"/>
              </a:rPr>
              <a:t>Seguimento e propostas de mellora por parte do equipo da BE </a:t>
            </a:r>
          </a:p>
          <a:p>
            <a:pPr>
              <a:lnSpc>
                <a:spcPct val="150000"/>
              </a:lnSpc>
            </a:pPr>
            <a:r>
              <a:rPr lang="pt-BR" sz="1400">
                <a:cs typeface="Arial" charset="0"/>
              </a:rPr>
              <a:t>Avaliación da dotación da BE polos Departamentos </a:t>
            </a:r>
          </a:p>
          <a:p>
            <a:pPr>
              <a:lnSpc>
                <a:spcPct val="150000"/>
              </a:lnSpc>
            </a:pPr>
            <a:r>
              <a:rPr lang="pt-BR" sz="1400">
                <a:cs typeface="Arial" charset="0"/>
              </a:rPr>
              <a:t>Cuestionario inicial do perfil de usuario da BE</a:t>
            </a:r>
          </a:p>
          <a:p>
            <a:pPr>
              <a:lnSpc>
                <a:spcPct val="150000"/>
              </a:lnSpc>
            </a:pPr>
            <a:r>
              <a:rPr lang="pt-BR" sz="1400">
                <a:cs typeface="Arial" charset="0"/>
              </a:rPr>
              <a:t>Estatística e competencias básicas.</a:t>
            </a:r>
          </a:p>
          <a:p>
            <a:pPr>
              <a:lnSpc>
                <a:spcPct val="150000"/>
              </a:lnSpc>
            </a:pPr>
            <a:r>
              <a:rPr lang="pt-BR" sz="1400">
                <a:cs typeface="Arial" charset="0"/>
              </a:rPr>
              <a:t>Valoracións recollidas nos cadernos das mochilas</a:t>
            </a:r>
          </a:p>
          <a:p>
            <a:pPr>
              <a:lnSpc>
                <a:spcPct val="150000"/>
              </a:lnSpc>
            </a:pPr>
            <a:r>
              <a:rPr lang="pt-BR" sz="2000">
                <a:cs typeface="Arial" charset="0"/>
              </a:rPr>
              <a:t> </a:t>
            </a:r>
          </a:p>
        </p:txBody>
      </p:sp>
      <p:sp>
        <p:nvSpPr>
          <p:cNvPr id="180227" name="4 Rectángulo"/>
          <p:cNvSpPr>
            <a:spLocks noChangeArrowheads="1"/>
          </p:cNvSpPr>
          <p:nvPr/>
        </p:nvSpPr>
        <p:spPr bwMode="auto">
          <a:xfrm rot="10800000" flipV="1">
            <a:off x="468313" y="3070225"/>
            <a:ext cx="575945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s-ES" sz="1400">
                <a:cs typeface="Arial" charset="0"/>
              </a:rPr>
              <a:t>Pasaporte lector</a:t>
            </a:r>
          </a:p>
          <a:p>
            <a:pPr>
              <a:lnSpc>
                <a:spcPct val="150000"/>
              </a:lnSpc>
            </a:pPr>
            <a:r>
              <a:rPr lang="es-ES" sz="1400">
                <a:cs typeface="Arial" charset="0"/>
              </a:rPr>
              <a:t>Enquisas, resultados e conclusións </a:t>
            </a:r>
            <a:r>
              <a:rPr lang="es-ES" sz="1400" i="1">
                <a:cs typeface="Arial" charset="0"/>
              </a:rPr>
              <a:t>Hora de ler</a:t>
            </a:r>
            <a:r>
              <a:rPr lang="es-ES" sz="1400">
                <a:cs typeface="Arial" charset="0"/>
              </a:rPr>
              <a:t>, alumnado e profesorado.  </a:t>
            </a:r>
            <a:r>
              <a:rPr lang="es-ES" sz="1400" u="sng">
                <a:cs typeface="Arial" charset="0"/>
                <a:hlinkClick r:id="rId2"/>
              </a:rPr>
              <a:t>http://iessanxenxo.pbworks.com/Enquisas</a:t>
            </a:r>
            <a:endParaRPr lang="es-ES" sz="1400" u="sng"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" sz="1400">
                <a:cs typeface="Arial" charset="0"/>
              </a:rPr>
              <a:t>Balance dos préstamos:Opac Meiga</a:t>
            </a:r>
          </a:p>
          <a:p>
            <a:endParaRPr lang="es-ES" sz="1200" u="sng">
              <a:cs typeface="Arial" charset="0"/>
            </a:endParaRPr>
          </a:p>
          <a:p>
            <a:r>
              <a:rPr lang="es-ES">
                <a:latin typeface="Calibri" pitchFamily="34" charset="0"/>
              </a:rPr>
              <a:t> </a:t>
            </a:r>
          </a:p>
        </p:txBody>
      </p:sp>
      <p:pic>
        <p:nvPicPr>
          <p:cNvPr id="1802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981075"/>
            <a:ext cx="17811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9" name="7 Rectángulo"/>
          <p:cNvSpPr>
            <a:spLocks noChangeArrowheads="1"/>
          </p:cNvSpPr>
          <p:nvPr/>
        </p:nvSpPr>
        <p:spPr bwMode="auto">
          <a:xfrm>
            <a:off x="468313" y="549275"/>
            <a:ext cx="57594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rgbClr val="000000"/>
                </a:solidFill>
                <a:cs typeface="Arial" charset="0"/>
              </a:rPr>
              <a:t>AVALIACIÓN E ESTATÍSTICA</a:t>
            </a:r>
            <a:endParaRPr lang="es-E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81250" name="Picture 2" descr="C:\Users\Ricardo de la Torre\Desktop\Actividades programadas abril 2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685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83298" name="Picture 2" descr="C:\Users\Ricardo de la Torre\Desktop\abril 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476250"/>
            <a:ext cx="8070850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pic>
        <p:nvPicPr>
          <p:cNvPr id="184322" name="Picture 2" descr="http://3.bp.blogspot.com/_FYU9MSAAcU8/TCp0RCKmjnI/AAAAAAAABJA/ZocmLQHY_MM/s640/estat%C3%ADstica+2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620713"/>
            <a:ext cx="7272337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3 Rectángulo"/>
          <p:cNvSpPr>
            <a:spLocks noChangeArrowheads="1"/>
          </p:cNvSpPr>
          <p:nvPr/>
        </p:nvSpPr>
        <p:spPr bwMode="auto">
          <a:xfrm>
            <a:off x="1116013" y="908050"/>
            <a:ext cx="6551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cs typeface="Arial" charset="0"/>
              </a:rPr>
              <a:t>Evolución do préstamo de fondos</a:t>
            </a:r>
          </a:p>
        </p:txBody>
      </p:sp>
      <p:sp>
        <p:nvSpPr>
          <p:cNvPr id="184324" name="4 Rectángulo"/>
          <p:cNvSpPr>
            <a:spLocks noChangeArrowheads="1"/>
          </p:cNvSpPr>
          <p:nvPr/>
        </p:nvSpPr>
        <p:spPr bwMode="auto">
          <a:xfrm>
            <a:off x="7380288" y="2924175"/>
            <a:ext cx="1295400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>
                <a:cs typeface="Arial" charset="0"/>
              </a:rPr>
              <a:t>Incremento do 45% no acumulado do curso. A mesma tendencia tivo tamén o seu reflexo no mes a mes como se pode observar na  gráfica.</a:t>
            </a:r>
            <a:r>
              <a:rPr lang="pt-BR">
                <a:latin typeface="Calibri" pitchFamily="34" charset="0"/>
              </a:rPr>
              <a:t/>
            </a:r>
            <a:br>
              <a:rPr lang="pt-BR">
                <a:latin typeface="Calibri" pitchFamily="34" charset="0"/>
              </a:rPr>
            </a:b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1"/>
          <p:cNvSpPr>
            <a:spLocks noChangeArrowheads="1"/>
          </p:cNvSpPr>
          <p:nvPr/>
        </p:nvSpPr>
        <p:spPr bwMode="auto">
          <a:xfrm>
            <a:off x="2555875" y="2235200"/>
            <a:ext cx="33845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s-ES" sz="900">
              <a:latin typeface="Calibri" pitchFamily="34" charset="0"/>
              <a:cs typeface="Times New Roman" pitchFamily="18" charset="0"/>
            </a:endParaRPr>
          </a:p>
          <a:p>
            <a:pPr eaLnBrk="0" hangingPunct="0"/>
            <a:endParaRPr lang="es-ES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85346" name="3 Rectángulo"/>
          <p:cNvSpPr>
            <a:spLocks noChangeArrowheads="1"/>
          </p:cNvSpPr>
          <p:nvPr/>
        </p:nvSpPr>
        <p:spPr bwMode="auto">
          <a:xfrm>
            <a:off x="2555875" y="1341438"/>
            <a:ext cx="313531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 sz="1600">
                <a:cs typeface="Arial" charset="0"/>
              </a:rPr>
              <a:t> </a:t>
            </a:r>
            <a:r>
              <a:rPr lang="es-ES" sz="1400" b="1">
                <a:cs typeface="Arial" charset="0"/>
              </a:rPr>
              <a:t>Equipo da BE: </a:t>
            </a:r>
            <a:endParaRPr lang="es-ES" sz="1600" b="1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 b="1">
                <a:cs typeface="Arial" charset="0"/>
              </a:rPr>
              <a:t>   </a:t>
            </a:r>
            <a:r>
              <a:rPr lang="es-ES" sz="1200">
                <a:cs typeface="Arial" charset="0"/>
              </a:rPr>
              <a:t>Equipo de profesores estable</a:t>
            </a: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100">
                <a:cs typeface="Arial" charset="0"/>
              </a:rPr>
              <a:t>    </a:t>
            </a:r>
            <a:r>
              <a:rPr lang="es-ES" sz="1200">
                <a:cs typeface="Arial" charset="0"/>
              </a:rPr>
              <a:t>Equipo de alumnos voluntarios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   2 nais ANPA      </a:t>
            </a:r>
          </a:p>
          <a:p>
            <a:pPr>
              <a:buFont typeface="Arial" charset="0"/>
              <a:buChar char="•"/>
            </a:pPr>
            <a:r>
              <a:rPr lang="es-ES" sz="1200">
                <a:cs typeface="Arial" charset="0"/>
              </a:rPr>
              <a:t>    Comisión BE</a:t>
            </a:r>
          </a:p>
          <a:p>
            <a:endParaRPr lang="es-ES" sz="1200">
              <a:cs typeface="Arial" charset="0"/>
            </a:endParaRPr>
          </a:p>
        </p:txBody>
      </p:sp>
      <p:pic>
        <p:nvPicPr>
          <p:cNvPr id="185347" name="Picture 3" descr="F:\PL\HL\equipo ,lectores1ª\DSCN26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6613" y="1484313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8" name="Picture 1" descr="C:\Users\Ricardo de la Torre\Pictures\BE0910\Autoprétamo\DSCN25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3933825"/>
            <a:ext cx="29527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9" name="9 Rectángulo"/>
          <p:cNvSpPr>
            <a:spLocks noChangeArrowheads="1"/>
          </p:cNvSpPr>
          <p:nvPr/>
        </p:nvSpPr>
        <p:spPr bwMode="auto">
          <a:xfrm>
            <a:off x="250825" y="404813"/>
            <a:ext cx="849788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cs typeface="Arial" charset="0"/>
              </a:rPr>
              <a:t>3. IMPLICACIÓN DO CENTRO E DA COMUNIDADE EDUCATIVA</a:t>
            </a:r>
          </a:p>
          <a:p>
            <a:pPr algn="ctr"/>
            <a:endParaRPr lang="es-ES" sz="1600">
              <a:cs typeface="Arial" charset="0"/>
            </a:endParaRPr>
          </a:p>
          <a:p>
            <a:pPr algn="ctr"/>
            <a:r>
              <a:rPr lang="es-ES" sz="1600">
                <a:cs typeface="Arial" charset="0"/>
              </a:rPr>
              <a:t>Unha biblioteca de tod@s e para tod@s</a:t>
            </a:r>
          </a:p>
        </p:txBody>
      </p:sp>
      <p:pic>
        <p:nvPicPr>
          <p:cNvPr id="185350" name="11 Imagen" descr="D:\LOLI\BE 10-11\xestión\de tod@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25538"/>
            <a:ext cx="2627313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51" name="14 Rectángulo"/>
          <p:cNvSpPr>
            <a:spLocks noChangeArrowheads="1"/>
          </p:cNvSpPr>
          <p:nvPr/>
        </p:nvSpPr>
        <p:spPr bwMode="auto">
          <a:xfrm rot="10800000" flipV="1">
            <a:off x="2411413" y="3167063"/>
            <a:ext cx="35290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s-ES">
                <a:latin typeface="Calibri" pitchFamily="34" charset="0"/>
              </a:rPr>
              <a:t> </a:t>
            </a:r>
            <a:r>
              <a:rPr lang="es-ES" sz="1400" b="1">
                <a:cs typeface="Arial" charset="0"/>
              </a:rPr>
              <a:t>Consecuencias medodolóxicas: </a:t>
            </a:r>
          </a:p>
          <a:p>
            <a:r>
              <a:rPr lang="es-ES" sz="1200">
                <a:cs typeface="Arial" charset="0"/>
              </a:rPr>
              <a:t>     As tarefas colaborativas</a:t>
            </a:r>
          </a:p>
          <a:p>
            <a:endParaRPr lang="es-ES" sz="1400" b="1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 b="1">
                <a:cs typeface="Arial" charset="0"/>
              </a:rPr>
              <a:t>Cambios estruturais:</a:t>
            </a:r>
          </a:p>
          <a:p>
            <a:r>
              <a:rPr lang="es-ES" sz="1400" b="1">
                <a:cs typeface="Arial" charset="0"/>
              </a:rPr>
              <a:t>    </a:t>
            </a:r>
            <a:r>
              <a:rPr lang="es-ES" sz="1200">
                <a:cs typeface="Arial" charset="0"/>
              </a:rPr>
              <a:t>Sección Documental Específica</a:t>
            </a:r>
          </a:p>
          <a:p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 b="1">
                <a:latin typeface="Calibri" pitchFamily="34" charset="0"/>
              </a:rPr>
              <a:t> </a:t>
            </a:r>
            <a:r>
              <a:rPr lang="es-ES" sz="1400" b="1">
                <a:cs typeface="Arial" charset="0"/>
              </a:rPr>
              <a:t>Un maior compromiso coas familias:</a:t>
            </a:r>
          </a:p>
          <a:p>
            <a:r>
              <a:rPr lang="es-ES" sz="1400" b="1">
                <a:latin typeface="Calibri" pitchFamily="34" charset="0"/>
              </a:rPr>
              <a:t>      </a:t>
            </a:r>
            <a:r>
              <a:rPr lang="es-ES" sz="1200">
                <a:cs typeface="Arial" charset="0"/>
              </a:rPr>
              <a:t>Maletas viaxeiras</a:t>
            </a:r>
          </a:p>
          <a:p>
            <a:r>
              <a:rPr lang="es-ES" sz="1200">
                <a:cs typeface="Arial" charset="0"/>
              </a:rPr>
              <a:t>      Sección de autopréstamo</a:t>
            </a:r>
          </a:p>
          <a:p>
            <a:r>
              <a:rPr lang="es-ES" sz="1200">
                <a:cs typeface="Arial" charset="0"/>
              </a:rPr>
              <a:t>      As axendas escolares</a:t>
            </a:r>
          </a:p>
          <a:p>
            <a:r>
              <a:rPr lang="es-ES" sz="1200">
                <a:cs typeface="Arial" charset="0"/>
              </a:rPr>
              <a:t>      Apertura extraescolar da Biblioteca</a:t>
            </a:r>
          </a:p>
          <a:p>
            <a:r>
              <a:rPr lang="es-ES" sz="1200"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86370" name="2 Rectángulo"/>
          <p:cNvSpPr>
            <a:spLocks noChangeArrowheads="1"/>
          </p:cNvSpPr>
          <p:nvPr/>
        </p:nvSpPr>
        <p:spPr bwMode="auto">
          <a:xfrm>
            <a:off x="611188" y="404813"/>
            <a:ext cx="720090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cs typeface="Arial" charset="0"/>
              </a:rPr>
              <a:t>4</a:t>
            </a:r>
            <a:r>
              <a:rPr lang="es-ES" b="1">
                <a:cs typeface="Arial" charset="0"/>
              </a:rPr>
              <a:t>. OBXECTIVOS DE FUTURO</a:t>
            </a:r>
          </a:p>
          <a:p>
            <a:endParaRPr lang="es-ES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  <a:p>
            <a:pPr algn="just"/>
            <a:endParaRPr lang="es-ES">
              <a:cs typeface="Arial" charset="0"/>
            </a:endParaRPr>
          </a:p>
        </p:txBody>
      </p:sp>
      <p:sp>
        <p:nvSpPr>
          <p:cNvPr id="186371" name="4 Rectángulo"/>
          <p:cNvSpPr>
            <a:spLocks noChangeArrowheads="1"/>
          </p:cNvSpPr>
          <p:nvPr/>
        </p:nvSpPr>
        <p:spPr bwMode="auto">
          <a:xfrm>
            <a:off x="611188" y="1628775"/>
            <a:ext cx="8137525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>
                <a:cs typeface="Arial" charset="0"/>
              </a:rPr>
              <a:t/>
            </a:r>
            <a:br>
              <a:rPr lang="pt-BR" sz="1400">
                <a:cs typeface="Arial" charset="0"/>
              </a:rPr>
            </a:br>
            <a:r>
              <a:rPr lang="pt-BR" sz="1400">
                <a:cs typeface="Arial" charset="0"/>
              </a:rPr>
              <a:t>- Unha biblioteca escolar como centro de recursos para o ensino e a aprendizaxe (CREA), integrada no currículo e utilizada na práctica docente.(Impulsar proxectos de materia e nivel)</a:t>
            </a:r>
          </a:p>
          <a:p>
            <a:r>
              <a:rPr lang="pt-BR" sz="1400">
                <a:cs typeface="Arial" charset="0"/>
              </a:rPr>
              <a:t/>
            </a:r>
            <a:br>
              <a:rPr lang="pt-BR" sz="1400">
                <a:cs typeface="Arial" charset="0"/>
              </a:rPr>
            </a:br>
            <a:r>
              <a:rPr lang="pt-BR" sz="1400">
                <a:cs typeface="Arial" charset="0"/>
              </a:rPr>
              <a:t>- A lectura como estratexia metodolóxica para mellorar a aprendizaxe, facendo fincapé na comprensión lectora.</a:t>
            </a:r>
          </a:p>
          <a:p>
            <a:r>
              <a:rPr lang="pt-BR" sz="1400">
                <a:cs typeface="Arial" charset="0"/>
              </a:rPr>
              <a:t/>
            </a:r>
            <a:br>
              <a:rPr lang="pt-BR" sz="1400">
                <a:cs typeface="Arial" charset="0"/>
              </a:rPr>
            </a:br>
            <a:r>
              <a:rPr lang="pt-BR" sz="1400">
                <a:cs typeface="Arial" charset="0"/>
              </a:rPr>
              <a:t>- Profundizar nas técnicas de expresión escrita como medio para conseguir lectores.</a:t>
            </a:r>
          </a:p>
          <a:p>
            <a:r>
              <a:rPr lang="pt-BR" sz="1400">
                <a:cs typeface="Arial" charset="0"/>
              </a:rPr>
              <a:t/>
            </a:r>
            <a:br>
              <a:rPr lang="pt-BR" sz="1400">
                <a:cs typeface="Arial" charset="0"/>
              </a:rPr>
            </a:br>
            <a:r>
              <a:rPr lang="pt-BR" sz="1400">
                <a:cs typeface="Arial" charset="0"/>
              </a:rPr>
              <a:t>- A consolidación da apertura extraescolar da BE e o seu uso e desfrute de forma autónoma e responsable por parte de todos os sectores da comunidade educativa. </a:t>
            </a:r>
          </a:p>
          <a:p>
            <a:endParaRPr lang="pt-BR" sz="1400" b="1">
              <a:ea typeface="Calibri" pitchFamily="34" charset="0"/>
              <a:cs typeface="Arial" charset="0"/>
            </a:endParaRPr>
          </a:p>
          <a:p>
            <a:endParaRPr lang="pt-BR" sz="1400" b="1">
              <a:ea typeface="Calibri" pitchFamily="34" charset="0"/>
              <a:cs typeface="Arial" charset="0"/>
            </a:endParaRPr>
          </a:p>
          <a:p>
            <a:endParaRPr lang="pt-BR" sz="1400">
              <a:cs typeface="Arial" charset="0"/>
            </a:endParaRPr>
          </a:p>
          <a:p>
            <a:endParaRPr lang="pt-BR" sz="1400">
              <a:cs typeface="Arial" charset="0"/>
            </a:endParaRPr>
          </a:p>
          <a:p>
            <a:endParaRPr lang="pt-BR" sz="1400">
              <a:cs typeface="Arial" charset="0"/>
            </a:endParaRPr>
          </a:p>
          <a:p>
            <a:endParaRPr lang="pt-BR" sz="1400">
              <a:cs typeface="Arial" charset="0"/>
            </a:endParaRPr>
          </a:p>
          <a:p>
            <a:endParaRPr lang="pt-BR" sz="1400">
              <a:cs typeface="Arial" charset="0"/>
            </a:endParaRPr>
          </a:p>
          <a:p>
            <a:endParaRPr lang="es-ES" sz="1400">
              <a:cs typeface="Arial" charset="0"/>
            </a:endParaRPr>
          </a:p>
        </p:txBody>
      </p:sp>
      <p:pic>
        <p:nvPicPr>
          <p:cNvPr id="186372" name="Picture 5" descr="H:\silla-librer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4221163"/>
            <a:ext cx="2709862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2195513" y="1773238"/>
            <a:ext cx="1104900" cy="790575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" sz="1000">
                <a:cs typeface="Arial" charset="0"/>
              </a:rPr>
              <a:t>LECTURA</a:t>
            </a:r>
            <a:endParaRPr lang="es-ES" sz="1400">
              <a:cs typeface="Arial" charset="0"/>
            </a:endParaRPr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2987675" y="2781300"/>
            <a:ext cx="1095375" cy="946150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es-ES" sz="1100">
                <a:cs typeface="Arial" charset="0"/>
              </a:rPr>
              <a:t>TIC</a:t>
            </a:r>
            <a:endParaRPr lang="es-ES">
              <a:cs typeface="Arial" charset="0"/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3492500" y="1484313"/>
            <a:ext cx="1584325" cy="1008062"/>
          </a:xfrm>
          <a:prstGeom prst="flowChartConnector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endParaRPr lang="es-ES" sz="9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  <a:defRPr/>
            </a:pPr>
            <a:r>
              <a:rPr lang="es-ES" sz="1050" dirty="0">
                <a:latin typeface="Arial" pitchFamily="34" charset="0"/>
                <a:cs typeface="Arial" pitchFamily="34" charset="0"/>
              </a:rPr>
              <a:t>AUTONOMÍA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Flecha curvada hacia la derecha"/>
          <p:cNvSpPr/>
          <p:nvPr/>
        </p:nvSpPr>
        <p:spPr>
          <a:xfrm>
            <a:off x="1763713" y="2276475"/>
            <a:ext cx="731837" cy="1216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7" name="6 Flecha curvada hacia la izquierda"/>
          <p:cNvSpPr/>
          <p:nvPr/>
        </p:nvSpPr>
        <p:spPr>
          <a:xfrm>
            <a:off x="4716463" y="2349500"/>
            <a:ext cx="731837" cy="1216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19463" name="8 Rectángulo"/>
          <p:cNvSpPr>
            <a:spLocks noChangeArrowheads="1"/>
          </p:cNvSpPr>
          <p:nvPr/>
        </p:nvSpPr>
        <p:spPr bwMode="auto">
          <a:xfrm>
            <a:off x="971550" y="981075"/>
            <a:ext cx="4979988" cy="36830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solidFill>
                  <a:schemeClr val="bg1"/>
                </a:solidFill>
                <a:cs typeface="Arial" charset="0"/>
              </a:rPr>
              <a:t>Ler para crecer autonomamente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547813" y="4437063"/>
            <a:ext cx="1417637" cy="914400"/>
          </a:xfrm>
          <a:prstGeom prst="rect">
            <a:avLst/>
          </a:prstGeom>
          <a:solidFill>
            <a:srgbClr val="1E8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Biblioteca escolar 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5867400" y="4437063"/>
            <a:ext cx="1441450" cy="914400"/>
          </a:xfrm>
          <a:prstGeom prst="rect">
            <a:avLst/>
          </a:prstGeom>
          <a:solidFill>
            <a:srgbClr val="1E86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exterior</a:t>
            </a:r>
            <a:endParaRPr lang="es-ES" dirty="0"/>
          </a:p>
        </p:txBody>
      </p:sp>
      <p:sp>
        <p:nvSpPr>
          <p:cNvPr id="13" name="12 Flecha derecha"/>
          <p:cNvSpPr/>
          <p:nvPr/>
        </p:nvSpPr>
        <p:spPr>
          <a:xfrm>
            <a:off x="4572000" y="4652963"/>
            <a:ext cx="6477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4" name="13 Flecha izquierda"/>
          <p:cNvSpPr/>
          <p:nvPr/>
        </p:nvSpPr>
        <p:spPr>
          <a:xfrm>
            <a:off x="3635375" y="4652963"/>
            <a:ext cx="649288" cy="48418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468" name="14 Rectángulo"/>
          <p:cNvSpPr>
            <a:spLocks noChangeArrowheads="1"/>
          </p:cNvSpPr>
          <p:nvPr/>
        </p:nvSpPr>
        <p:spPr bwMode="auto">
          <a:xfrm rot="-3662553">
            <a:off x="495300" y="2189163"/>
            <a:ext cx="1735137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→"/>
            </a:pPr>
            <a:r>
              <a:rPr lang="es-ES" sz="1100">
                <a:cs typeface="Arial" charset="0"/>
              </a:rPr>
              <a:t> Competencia   </a:t>
            </a:r>
          </a:p>
          <a:p>
            <a:r>
              <a:rPr lang="es-ES" sz="1100">
                <a:cs typeface="Arial" charset="0"/>
              </a:rPr>
              <a:t>     </a:t>
            </a:r>
            <a:r>
              <a:rPr lang="es-ES" sz="1200">
                <a:cs typeface="Arial" charset="0"/>
              </a:rPr>
              <a:t>lingüística</a:t>
            </a:r>
            <a:endParaRPr lang="es-ES" sz="1100">
              <a:cs typeface="Arial" charset="0"/>
            </a:endParaRPr>
          </a:p>
        </p:txBody>
      </p:sp>
      <p:sp>
        <p:nvSpPr>
          <p:cNvPr id="19469" name="15 Rectángulo"/>
          <p:cNvSpPr>
            <a:spLocks noChangeArrowheads="1"/>
          </p:cNvSpPr>
          <p:nvPr/>
        </p:nvSpPr>
        <p:spPr bwMode="auto">
          <a:xfrm>
            <a:off x="5580063" y="1773238"/>
            <a:ext cx="3073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→"/>
            </a:pPr>
            <a:r>
              <a:rPr lang="es-ES" sz="1200">
                <a:cs typeface="Arial" charset="0"/>
              </a:rPr>
              <a:t> Competencia para aprender a aprender</a:t>
            </a:r>
          </a:p>
          <a:p>
            <a:pPr>
              <a:buFont typeface="Arial" charset="0"/>
              <a:buChar char="→"/>
            </a:pPr>
            <a:endParaRPr lang="es-ES" sz="1200">
              <a:cs typeface="Arial" charset="0"/>
            </a:endParaRPr>
          </a:p>
          <a:p>
            <a:pPr>
              <a:buFont typeface="Arial" charset="0"/>
              <a:buChar char="→"/>
            </a:pPr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  <a:p>
            <a:pPr>
              <a:buFont typeface="Arial" charset="0"/>
              <a:buChar char="→"/>
            </a:pPr>
            <a:r>
              <a:rPr lang="es-ES" sz="1200">
                <a:cs typeface="Arial" charset="0"/>
              </a:rPr>
              <a:t> Competencia en autonomía </a:t>
            </a:r>
          </a:p>
          <a:p>
            <a:r>
              <a:rPr lang="es-ES" sz="1200">
                <a:cs typeface="Arial" charset="0"/>
              </a:rPr>
              <a:t>     e iniciativa presoal</a:t>
            </a:r>
          </a:p>
          <a:p>
            <a:endParaRPr lang="es-ES" sz="1200">
              <a:cs typeface="Arial" charset="0"/>
            </a:endParaRPr>
          </a:p>
          <a:p>
            <a:endParaRPr lang="es-ES" sz="1200">
              <a:cs typeface="Arial" charset="0"/>
            </a:endParaRPr>
          </a:p>
        </p:txBody>
      </p:sp>
      <p:sp>
        <p:nvSpPr>
          <p:cNvPr id="19470" name="16 Rectángulo"/>
          <p:cNvSpPr>
            <a:spLocks noChangeArrowheads="1"/>
          </p:cNvSpPr>
          <p:nvPr/>
        </p:nvSpPr>
        <p:spPr bwMode="auto">
          <a:xfrm>
            <a:off x="1619250" y="3789363"/>
            <a:ext cx="5441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↓"/>
            </a:pPr>
            <a:endParaRPr lang="es-ES" sz="1200">
              <a:cs typeface="Arial" charset="0"/>
            </a:endParaRPr>
          </a:p>
          <a:p>
            <a:pPr>
              <a:buFont typeface="Arial" charset="0"/>
              <a:buChar char="→"/>
            </a:pPr>
            <a:r>
              <a:rPr lang="es-ES" sz="1200">
                <a:cs typeface="Arial" charset="0"/>
              </a:rPr>
              <a:t> Competencia no tratamento da información e competencia dixital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Biblioteca IES </a:t>
            </a:r>
            <a:r>
              <a:rPr lang="pt-BR" dirty="0" err="1"/>
              <a:t>Sanxenxo</a:t>
            </a:r>
            <a:r>
              <a:rPr lang="pt-BR" dirty="0"/>
              <a:t>. III Encontros de Bibliotecas Escolares. Outubro 2010</a:t>
            </a:r>
            <a:endParaRPr lang="es-ES" dirty="0"/>
          </a:p>
        </p:txBody>
      </p:sp>
      <p:sp>
        <p:nvSpPr>
          <p:cNvPr id="188418" name="3 Rectángulo"/>
          <p:cNvSpPr>
            <a:spLocks noChangeArrowheads="1"/>
          </p:cNvSpPr>
          <p:nvPr/>
        </p:nvSpPr>
        <p:spPr bwMode="auto">
          <a:xfrm>
            <a:off x="900113" y="333375"/>
            <a:ext cx="7127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 b="1" i="1">
              <a:latin typeface="Calibri" pitchFamily="34" charset="0"/>
            </a:endParaRPr>
          </a:p>
          <a:p>
            <a:endParaRPr lang="pt-BR" b="1" i="1">
              <a:latin typeface="Calibri" pitchFamily="34" charset="0"/>
            </a:endParaRPr>
          </a:p>
          <a:p>
            <a:endParaRPr lang="pt-BR" b="1" i="1">
              <a:latin typeface="Calibri" pitchFamily="34" charset="0"/>
            </a:endParaRPr>
          </a:p>
          <a:p>
            <a:endParaRPr lang="pt-BR" b="1" i="1">
              <a:latin typeface="Calibri" pitchFamily="34" charset="0"/>
            </a:endParaRPr>
          </a:p>
        </p:txBody>
      </p:sp>
      <p:sp>
        <p:nvSpPr>
          <p:cNvPr id="188419" name="4 Rectángulo"/>
          <p:cNvSpPr>
            <a:spLocks noChangeArrowheads="1"/>
          </p:cNvSpPr>
          <p:nvPr/>
        </p:nvSpPr>
        <p:spPr bwMode="auto">
          <a:xfrm>
            <a:off x="611188" y="620713"/>
            <a:ext cx="799306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_tradnl" sz="2000" b="1">
                <a:ea typeface="Calibri" pitchFamily="34" charset="0"/>
                <a:cs typeface="Arial" charset="0"/>
              </a:rPr>
              <a:t>Vivín, mirei, lin, sentín.</a:t>
            </a:r>
            <a:endParaRPr lang="es-ES" sz="2000">
              <a:ea typeface="Calibri" pitchFamily="34" charset="0"/>
              <a:cs typeface="Arial" charset="0"/>
            </a:endParaRPr>
          </a:p>
          <a:p>
            <a:pPr eaLnBrk="0" hangingPunct="0"/>
            <a:r>
              <a:rPr lang="es-ES_tradnl" sz="2000">
                <a:ea typeface="Calibri" pitchFamily="34" charset="0"/>
                <a:cs typeface="Arial" charset="0"/>
              </a:rPr>
              <a:t>Que fai aí o </a:t>
            </a:r>
            <a:r>
              <a:rPr lang="es-ES_tradnl" sz="2000" b="1">
                <a:ea typeface="Calibri" pitchFamily="34" charset="0"/>
                <a:cs typeface="Arial" charset="0"/>
              </a:rPr>
              <a:t>ler.</a:t>
            </a:r>
            <a:r>
              <a:rPr lang="es-ES_tradnl" sz="2000">
                <a:ea typeface="Calibri" pitchFamily="34" charset="0"/>
                <a:cs typeface="Arial" charset="0"/>
              </a:rPr>
              <a:t/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 b="1">
                <a:ea typeface="Calibri" pitchFamily="34" charset="0"/>
                <a:cs typeface="Arial" charset="0"/>
              </a:rPr>
              <a:t>Lendo acábase sabendo case todo</a:t>
            </a:r>
            <a:r>
              <a:rPr lang="es-ES_tradnl" sz="2000">
                <a:ea typeface="Calibri" pitchFamily="34" charset="0"/>
                <a:cs typeface="Arial" charset="0"/>
              </a:rPr>
              <a:t>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Eu tamén leo.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Xa que logo algo saberás.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Agora xa non estou tan seguro.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Entón terás que ler doutro xeito.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Como.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 b="1">
                <a:ea typeface="Calibri" pitchFamily="34" charset="0"/>
                <a:cs typeface="Arial" charset="0"/>
              </a:rPr>
              <a:t>Non serve a mesma forma para todos</a:t>
            </a:r>
            <a:r>
              <a:rPr lang="es-ES_tradnl" sz="2000">
                <a:ea typeface="Calibri" pitchFamily="34" charset="0"/>
                <a:cs typeface="Arial" charset="0"/>
              </a:rPr>
              <a:t>, cada un inventa a súa propia. Hai quen se pasa a vida enteira lendo sen conseguir ir nunca máis aló da lectura, quedan pegados á páxina, non entenden que as palabras son só pedras postas atravesando a corrente dun río. Se están alí, é para que podamos chegar á outra marxe, a outra marxe é o que importa, a non ser?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A non ser que.</a:t>
            </a:r>
            <a:br>
              <a:rPr lang="es-ES_tradnl" sz="2000">
                <a:ea typeface="Calibri" pitchFamily="34" charset="0"/>
                <a:cs typeface="Arial" charset="0"/>
              </a:rPr>
            </a:br>
            <a:r>
              <a:rPr lang="es-ES_tradnl" sz="2000">
                <a:ea typeface="Calibri" pitchFamily="34" charset="0"/>
                <a:cs typeface="Arial" charset="0"/>
              </a:rPr>
              <a:t>A non ser que eses ríos non teñan dúas beiras, senón moitas, que cada persoa que lea sexa ela, a súa propia beira.</a:t>
            </a:r>
            <a:endParaRPr lang="es-ES" sz="2000">
              <a:ea typeface="Calibri" pitchFamily="34" charset="0"/>
              <a:cs typeface="Arial" charset="0"/>
            </a:endParaRPr>
          </a:p>
          <a:p>
            <a:pPr eaLnBrk="0" hangingPunct="0"/>
            <a:r>
              <a:rPr lang="es-ES_tradnl" sz="2000">
                <a:ea typeface="Calibri" pitchFamily="34" charset="0"/>
                <a:cs typeface="Arial" charset="0"/>
              </a:rPr>
              <a:t>                                                                     </a:t>
            </a:r>
            <a:r>
              <a:rPr lang="es-ES_tradnl" b="1" i="1">
                <a:ea typeface="Calibri" pitchFamily="34" charset="0"/>
                <a:cs typeface="Arial" charset="0"/>
              </a:rPr>
              <a:t>A Caverna</a:t>
            </a:r>
            <a:r>
              <a:rPr lang="es-ES_tradnl">
                <a:ea typeface="Calibri" pitchFamily="34" charset="0"/>
                <a:cs typeface="Arial" charset="0"/>
              </a:rPr>
              <a:t>. J. Saramago </a:t>
            </a:r>
            <a:endParaRPr lang="es-ES_tradnl" sz="2000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6 Rectángulo"/>
          <p:cNvSpPr>
            <a:spLocks noChangeArrowheads="1"/>
          </p:cNvSpPr>
          <p:nvPr/>
        </p:nvSpPr>
        <p:spPr bwMode="auto">
          <a:xfrm>
            <a:off x="250825" y="2997200"/>
            <a:ext cx="6205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latin typeface="Calibri" pitchFamily="34" charset="0"/>
            </a:endParaRPr>
          </a:p>
          <a:p>
            <a:r>
              <a:rPr lang="es-ES">
                <a:latin typeface="Calibri" pitchFamily="34" charset="0"/>
              </a:rPr>
              <a:t> </a:t>
            </a:r>
          </a:p>
        </p:txBody>
      </p:sp>
      <p:sp>
        <p:nvSpPr>
          <p:cNvPr id="21506" name="9 Rectángulo"/>
          <p:cNvSpPr>
            <a:spLocks noChangeArrowheads="1"/>
          </p:cNvSpPr>
          <p:nvPr/>
        </p:nvSpPr>
        <p:spPr bwMode="auto">
          <a:xfrm>
            <a:off x="3548063" y="3722688"/>
            <a:ext cx="18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>
              <a:solidFill>
                <a:srgbClr val="000000"/>
              </a:solidFill>
              <a:latin typeface="Calibri" pitchFamily="34" charset="0"/>
            </a:endParaRPr>
          </a:p>
          <a:p>
            <a:endParaRPr lang="es-E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507" name="10 Rectángulo"/>
          <p:cNvSpPr>
            <a:spLocks noChangeArrowheads="1"/>
          </p:cNvSpPr>
          <p:nvPr/>
        </p:nvSpPr>
        <p:spPr bwMode="auto">
          <a:xfrm>
            <a:off x="539750" y="1052513"/>
            <a:ext cx="7920038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21509" name="7 Rectángulo"/>
          <p:cNvSpPr>
            <a:spLocks noChangeArrowheads="1"/>
          </p:cNvSpPr>
          <p:nvPr/>
        </p:nvSpPr>
        <p:spPr bwMode="auto">
          <a:xfrm>
            <a:off x="1042988" y="620713"/>
            <a:ext cx="5905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s-ES" sz="1400">
              <a:ea typeface="Calibri" pitchFamily="34" charset="0"/>
              <a:cs typeface="Arial" charset="0"/>
            </a:endParaRPr>
          </a:p>
          <a:p>
            <a:pPr eaLnBrk="0" hangingPunct="0"/>
            <a:endParaRPr lang="es-ES" sz="1400">
              <a:ea typeface="Calibri" pitchFamily="34" charset="0"/>
              <a:cs typeface="Arial" charset="0"/>
            </a:endParaRPr>
          </a:p>
          <a:p>
            <a:pPr eaLnBrk="0" hangingPunct="0"/>
            <a:r>
              <a:rPr lang="es-ES" sz="1400">
                <a:ea typeface="Calibri" pitchFamily="34" charset="0"/>
                <a:cs typeface="Arial" charset="0"/>
              </a:rPr>
              <a:t>2. TRAXECTORIA DA BIBLIOTECA </a:t>
            </a:r>
          </a:p>
          <a:p>
            <a:pPr eaLnBrk="0" hangingPunct="0"/>
            <a:endParaRPr lang="es-ES" sz="1600">
              <a:ea typeface="Calibri" pitchFamily="34" charset="0"/>
              <a:cs typeface="Arial" charset="0"/>
            </a:endParaRPr>
          </a:p>
          <a:p>
            <a:r>
              <a:rPr lang="es-ES" sz="1400" b="1">
                <a:ea typeface="Calibri" pitchFamily="34" charset="0"/>
                <a:cs typeface="Arial" charset="0"/>
              </a:rPr>
              <a:t>2.1. Situación de partida</a:t>
            </a:r>
          </a:p>
          <a:p>
            <a:endParaRPr lang="es-ES" sz="1600" b="1">
              <a:cs typeface="Arial" charset="0"/>
            </a:endParaRPr>
          </a:p>
          <a:p>
            <a:endParaRPr lang="es-ES" sz="1600" b="1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pPr lvl="1" eaLnBrk="0" hangingPunct="0"/>
            <a:endParaRPr lang="es-ES" sz="1600" b="1"/>
          </a:p>
          <a:p>
            <a:pPr lvl="1" eaLnBrk="0" hangingPunct="0"/>
            <a:endParaRPr lang="es-ES" sz="1600" b="1"/>
          </a:p>
          <a:p>
            <a:pPr lvl="1" eaLnBrk="0" hangingPunct="0"/>
            <a:endParaRPr lang="es-ES" sz="1600" b="1"/>
          </a:p>
          <a:p>
            <a:pPr lvl="1" eaLnBrk="0" hangingPunct="0"/>
            <a:endParaRPr lang="es-ES" sz="1600" b="1"/>
          </a:p>
          <a:p>
            <a:pPr lvl="1" eaLnBrk="0" hangingPunct="0"/>
            <a:endParaRPr lang="es-ES" sz="1600" b="1"/>
          </a:p>
          <a:p>
            <a:pPr lvl="1" eaLnBrk="0" hangingPunct="0"/>
            <a:endParaRPr lang="es-ES" sz="1600" b="1"/>
          </a:p>
        </p:txBody>
      </p:sp>
      <p:sp>
        <p:nvSpPr>
          <p:cNvPr id="9" name="8 Flecha izquierda"/>
          <p:cNvSpPr/>
          <p:nvPr/>
        </p:nvSpPr>
        <p:spPr>
          <a:xfrm>
            <a:off x="1763713" y="2781300"/>
            <a:ext cx="977900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3132138" y="2420938"/>
            <a:ext cx="1584325" cy="10588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PLAMBE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Arial" pitchFamily="34" charset="0"/>
                <a:cs typeface="Arial" pitchFamily="34" charset="0"/>
              </a:rPr>
              <a:t>2006</a:t>
            </a:r>
            <a:endParaRPr lang="es-ES" dirty="0"/>
          </a:p>
        </p:txBody>
      </p:sp>
      <p:sp>
        <p:nvSpPr>
          <p:cNvPr id="13" name="12 Flecha derecha"/>
          <p:cNvSpPr/>
          <p:nvPr/>
        </p:nvSpPr>
        <p:spPr>
          <a:xfrm>
            <a:off x="5076825" y="27813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4 Triángulo isósceles"/>
          <p:cNvSpPr/>
          <p:nvPr/>
        </p:nvSpPr>
        <p:spPr>
          <a:xfrm>
            <a:off x="1979613" y="3716338"/>
            <a:ext cx="3816350" cy="1728787"/>
          </a:xfrm>
          <a:prstGeom prst="triangle">
            <a:avLst>
              <a:gd name="adj" fmla="val 49912"/>
            </a:avLst>
          </a:prstGeom>
          <a:solidFill>
            <a:srgbClr val="1E8686">
              <a:alpha val="93000"/>
            </a:srgbClr>
          </a:solidFill>
          <a:ln>
            <a:solidFill>
              <a:srgbClr val="1E8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Transformación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Biblioteca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 a </a:t>
            </a:r>
            <a:r>
              <a:rPr lang="es-ES" sz="1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súa</a:t>
            </a: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integración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 contexto educativo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21514" name="13 Rectángulo"/>
          <p:cNvSpPr>
            <a:spLocks noChangeArrowheads="1"/>
          </p:cNvSpPr>
          <p:nvPr/>
        </p:nvSpPr>
        <p:spPr bwMode="auto">
          <a:xfrm>
            <a:off x="5724525" y="4437063"/>
            <a:ext cx="2708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cs typeface="Arial" charset="0"/>
              </a:rPr>
              <a:t>+</a:t>
            </a:r>
            <a:r>
              <a:rPr lang="es-ES">
                <a:latin typeface="Calibri" pitchFamily="34" charset="0"/>
              </a:rPr>
              <a:t> </a:t>
            </a:r>
            <a:r>
              <a:rPr lang="es-ES" sz="1200">
                <a:cs typeface="Arial" charset="0"/>
              </a:rPr>
              <a:t>2007:Plan da Mellora da calidade</a:t>
            </a:r>
            <a:endParaRPr lang="es-ES">
              <a:cs typeface="Arial" charset="0"/>
            </a:endParaRPr>
          </a:p>
          <a:p>
            <a:r>
              <a:rPr lang="es-ES">
                <a:cs typeface="Arial" charset="0"/>
              </a:rPr>
              <a:t>+ </a:t>
            </a:r>
            <a:r>
              <a:rPr lang="es-ES" sz="1200">
                <a:cs typeface="Arial" charset="0"/>
              </a:rPr>
              <a:t>2008:</a:t>
            </a:r>
            <a:r>
              <a:rPr lang="es-ES">
                <a:latin typeface="Calibri" pitchFamily="34" charset="0"/>
              </a:rPr>
              <a:t> </a:t>
            </a:r>
            <a:r>
              <a:rPr lang="es-ES" sz="1200">
                <a:cs typeface="Arial" charset="0"/>
              </a:rPr>
              <a:t>centro da rede TIC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23554" name="2 Rectángulo"/>
          <p:cNvSpPr>
            <a:spLocks noChangeArrowheads="1"/>
          </p:cNvSpPr>
          <p:nvPr/>
        </p:nvSpPr>
        <p:spPr bwMode="auto">
          <a:xfrm>
            <a:off x="827088" y="620713"/>
            <a:ext cx="7705725" cy="911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600" b="1">
              <a:latin typeface="Calibri" pitchFamily="34" charset="0"/>
            </a:endParaRPr>
          </a:p>
          <a:p>
            <a:endParaRPr lang="es-ES" sz="1600" b="1">
              <a:latin typeface="Calibri" pitchFamily="34" charset="0"/>
            </a:endParaRPr>
          </a:p>
          <a:p>
            <a:endParaRPr lang="es-ES" sz="1400" b="1">
              <a:cs typeface="Arial" charset="0"/>
            </a:endParaRPr>
          </a:p>
          <a:p>
            <a:endParaRPr lang="es-ES" sz="1400" b="1">
              <a:cs typeface="Arial" charset="0"/>
            </a:endParaRPr>
          </a:p>
          <a:p>
            <a:r>
              <a:rPr lang="es-ES" sz="1400" b="1">
                <a:cs typeface="Arial" charset="0"/>
              </a:rPr>
              <a:t>   2.2. Obxectivos e actuacións máis significativas levadas a cabo</a:t>
            </a:r>
          </a:p>
          <a:p>
            <a:endParaRPr lang="es-ES" sz="1600" b="1">
              <a:latin typeface="Calibri" pitchFamily="34" charset="0"/>
            </a:endParaRPr>
          </a:p>
          <a:p>
            <a:endParaRPr lang="es-ES" sz="1600">
              <a:latin typeface="Calibri" pitchFamily="34" charset="0"/>
            </a:endParaRPr>
          </a:p>
          <a:p>
            <a:r>
              <a:rPr lang="es-ES" sz="1600" i="1">
                <a:latin typeface="Calibri" pitchFamily="34" charset="0"/>
              </a:rPr>
              <a:t>	</a:t>
            </a:r>
            <a:r>
              <a:rPr lang="es-ES" sz="1400" i="1">
                <a:cs typeface="Arial" charset="0"/>
              </a:rPr>
              <a:t>2.2.1. Facilitar materiais e formar usuarios (educación documental)</a:t>
            </a:r>
            <a:r>
              <a:rPr lang="es-ES" sz="1400">
                <a:cs typeface="Arial" charset="0"/>
              </a:rPr>
              <a:t> </a:t>
            </a:r>
          </a:p>
          <a:p>
            <a:endParaRPr lang="es-ES" sz="1400">
              <a:cs typeface="Arial" charset="0"/>
            </a:endParaRPr>
          </a:p>
          <a:p>
            <a:r>
              <a:rPr lang="es-ES" sz="1400" i="1">
                <a:cs typeface="Arial" charset="0"/>
              </a:rPr>
              <a:t>	2.2.2. Dinamizar e integrar a BE no currículo e a súa contribución ao 	          </a:t>
            </a:r>
          </a:p>
          <a:p>
            <a:r>
              <a:rPr lang="es-ES" sz="1400" i="1">
                <a:cs typeface="Arial" charset="0"/>
              </a:rPr>
              <a:t>                            desenvolvemento das competencias básicas </a:t>
            </a:r>
          </a:p>
          <a:p>
            <a:endParaRPr lang="es-ES" sz="1400" i="1">
              <a:cs typeface="Arial" charset="0"/>
            </a:endParaRPr>
          </a:p>
          <a:p>
            <a:r>
              <a:rPr lang="es-ES" sz="1400" i="1">
                <a:cs typeface="Arial" charset="0"/>
              </a:rPr>
              <a:t>	2.2.3.Elaborar e poñer en práctica o Plan de lectura</a:t>
            </a:r>
            <a:r>
              <a:rPr lang="es-ES" sz="1400">
                <a:cs typeface="Arial" charset="0"/>
              </a:rPr>
              <a:t> </a:t>
            </a:r>
          </a:p>
          <a:p>
            <a:endParaRPr lang="es-ES" sz="1400">
              <a:cs typeface="Arial" charset="0"/>
            </a:endParaRPr>
          </a:p>
          <a:p>
            <a:r>
              <a:rPr lang="es-ES" sz="1400" i="1">
                <a:cs typeface="Arial" charset="0"/>
              </a:rPr>
              <a:t>	2.2.4. Establecer redes de colaboración co contorno</a:t>
            </a:r>
            <a:r>
              <a:rPr lang="es-ES" sz="1400">
                <a:cs typeface="Arial" charset="0"/>
              </a:rPr>
              <a:t> </a:t>
            </a:r>
          </a:p>
          <a:p>
            <a:endParaRPr lang="es-ES" sz="1400">
              <a:cs typeface="Arial" charset="0"/>
            </a:endParaRPr>
          </a:p>
          <a:p>
            <a:r>
              <a:rPr lang="es-ES" sz="1400" i="1">
                <a:cs typeface="Arial" charset="0"/>
              </a:rPr>
              <a:t>	2.2.5. O emprego das tecnoloxías da informacion ao servizo da BE.</a:t>
            </a:r>
            <a:r>
              <a:rPr lang="es-ES" sz="1400">
                <a:cs typeface="Arial" charset="0"/>
              </a:rPr>
              <a:t> </a:t>
            </a:r>
          </a:p>
          <a:p>
            <a:endParaRPr lang="es-ES" sz="1600">
              <a:latin typeface="Calibri" pitchFamily="34" charset="0"/>
            </a:endParaRPr>
          </a:p>
          <a:p>
            <a:endParaRPr lang="es-ES" sz="1600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 i="1">
              <a:latin typeface="Calibri" pitchFamily="34" charset="0"/>
            </a:endParaRPr>
          </a:p>
          <a:p>
            <a:endParaRPr lang="es-ES" sz="1600">
              <a:latin typeface="Calibri" pitchFamily="34" charset="0"/>
            </a:endParaRPr>
          </a:p>
        </p:txBody>
      </p:sp>
      <p:sp>
        <p:nvSpPr>
          <p:cNvPr id="23555" name="3 Rectángulo"/>
          <p:cNvSpPr>
            <a:spLocks noChangeArrowheads="1"/>
          </p:cNvSpPr>
          <p:nvPr/>
        </p:nvSpPr>
        <p:spPr bwMode="auto">
          <a:xfrm>
            <a:off x="684213" y="620713"/>
            <a:ext cx="34909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sz="1600">
                <a:ea typeface="Calibri" pitchFamily="34" charset="0"/>
                <a:cs typeface="Arial" charset="0"/>
              </a:rPr>
              <a:t>2. TRAXECTORIA DA BIBLIOTECA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Biblioteca IES Sanxenxo. III Encontros de Bibliotecas Escolares. Outubro 2010</a:t>
            </a:r>
            <a:endParaRPr lang="es-ES"/>
          </a:p>
        </p:txBody>
      </p:sp>
      <p:sp>
        <p:nvSpPr>
          <p:cNvPr id="24578" name="2 Rectángulo"/>
          <p:cNvSpPr>
            <a:spLocks noChangeArrowheads="1"/>
          </p:cNvSpPr>
          <p:nvPr/>
        </p:nvSpPr>
        <p:spPr bwMode="auto">
          <a:xfrm>
            <a:off x="539750" y="476250"/>
            <a:ext cx="8064500" cy="1103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endParaRPr lang="es-ES">
              <a:ea typeface="Times New Roman" pitchFamily="18" charset="0"/>
              <a:cs typeface="Arial" charset="0"/>
            </a:endParaRPr>
          </a:p>
          <a:p>
            <a:endParaRPr lang="es-ES" sz="1100" u="sng">
              <a:ea typeface="Times New Roman" pitchFamily="18" charset="0"/>
              <a:cs typeface="Arial" charset="0"/>
            </a:endParaRPr>
          </a:p>
          <a:p>
            <a:endParaRPr lang="es-ES" sz="1100" u="sng">
              <a:ea typeface="Times New Roman" pitchFamily="18" charset="0"/>
              <a:cs typeface="Arial" charset="0"/>
            </a:endParaRPr>
          </a:p>
          <a:p>
            <a:endParaRPr lang="es-ES" sz="1100" u="sng">
              <a:ea typeface="Times New Roman" pitchFamily="18" charset="0"/>
              <a:cs typeface="Arial" charset="0"/>
            </a:endParaRPr>
          </a:p>
          <a:p>
            <a:r>
              <a:rPr lang="es-ES" sz="1100">
                <a:ea typeface="Times New Roman" pitchFamily="18" charset="0"/>
                <a:cs typeface="Arial" charset="0"/>
              </a:rPr>
              <a:t>                             </a:t>
            </a:r>
            <a:r>
              <a:rPr lang="es-ES" sz="1200" u="sng">
                <a:ea typeface="Times New Roman" pitchFamily="18" charset="0"/>
                <a:cs typeface="Arial" charset="0"/>
              </a:rPr>
              <a:t>As habilidades </a:t>
            </a:r>
            <a:r>
              <a:rPr lang="es-ES" sz="1200">
                <a:ea typeface="Times New Roman" pitchFamily="18" charset="0"/>
                <a:cs typeface="Arial" charset="0"/>
              </a:rPr>
              <a:t>implicadas neste proceso de búsqueda están relacionados con:</a:t>
            </a:r>
            <a:br>
              <a:rPr lang="es-ES" sz="1200">
                <a:ea typeface="Times New Roman" pitchFamily="18" charset="0"/>
                <a:cs typeface="Arial" charset="0"/>
              </a:rPr>
            </a:br>
            <a:r>
              <a:rPr lang="es-ES" sz="1200">
                <a:ea typeface="Times New Roman" pitchFamily="18" charset="0"/>
                <a:cs typeface="Arial" charset="0"/>
              </a:rPr>
              <a:t/>
            </a:r>
            <a:br>
              <a:rPr lang="es-ES" sz="1200">
                <a:ea typeface="Times New Roman" pitchFamily="18" charset="0"/>
                <a:cs typeface="Arial" charset="0"/>
              </a:rPr>
            </a:br>
            <a:r>
              <a:rPr lang="es-ES" sz="1200">
                <a:ea typeface="Times New Roman" pitchFamily="18" charset="0"/>
                <a:cs typeface="Arial" charset="0"/>
              </a:rPr>
              <a:t>	              1º. Situarse no espazo da BE.</a:t>
            </a:r>
          </a:p>
          <a:p>
            <a:r>
              <a:rPr lang="es-ES" sz="1200">
                <a:ea typeface="Times New Roman" pitchFamily="18" charset="0"/>
                <a:cs typeface="Arial" charset="0"/>
              </a:rPr>
              <a:t>	              2º. Determinar o que se busca.</a:t>
            </a:r>
            <a:br>
              <a:rPr lang="es-ES" sz="1200">
                <a:ea typeface="Times New Roman" pitchFamily="18" charset="0"/>
                <a:cs typeface="Arial" charset="0"/>
              </a:rPr>
            </a:br>
            <a:r>
              <a:rPr lang="es-ES" sz="1200">
                <a:ea typeface="Times New Roman" pitchFamily="18" charset="0"/>
                <a:cs typeface="Arial" charset="0"/>
              </a:rPr>
              <a:t>	              3º. Determinar onde buscalo. </a:t>
            </a:r>
          </a:p>
          <a:p>
            <a:endParaRPr lang="es-ES" sz="1200">
              <a:ea typeface="Times New Roman" pitchFamily="18" charset="0"/>
              <a:cs typeface="Arial" charset="0"/>
            </a:endParaRPr>
          </a:p>
          <a:p>
            <a:pPr lvl="2">
              <a:buFont typeface="Arial" charset="0"/>
              <a:buChar char="→"/>
            </a:pPr>
            <a:r>
              <a:rPr lang="es-ES" sz="1200">
                <a:ea typeface="Times New Roman" pitchFamily="18" charset="0"/>
                <a:cs typeface="Arial" charset="0"/>
              </a:rPr>
              <a:t> Son actividades destinadas á adquisición de capacidades  básicas e comúns</a:t>
            </a:r>
          </a:p>
          <a:p>
            <a:pPr lvl="2">
              <a:buFont typeface="Arial" charset="0"/>
              <a:buChar char="→"/>
            </a:pPr>
            <a:r>
              <a:rPr lang="es-ES" sz="1200">
                <a:ea typeface="Times New Roman" pitchFamily="18" charset="0"/>
                <a:cs typeface="Arial" charset="0"/>
              </a:rPr>
              <a:t> Os contidos poden referirse a calquera materia</a:t>
            </a:r>
            <a:r>
              <a:rPr lang="es-ES">
                <a:ea typeface="Times New Roman" pitchFamily="18" charset="0"/>
                <a:cs typeface="Arial" charset="0"/>
              </a:rPr>
              <a:t>.</a:t>
            </a:r>
          </a:p>
          <a:p>
            <a:pPr algn="just" eaLnBrk="0" hangingPunct="0">
              <a:buFont typeface="Wingdings" pitchFamily="2" charset="2"/>
              <a:buChar char="Ø"/>
            </a:pPr>
            <a:endParaRPr lang="es-ES" sz="1600">
              <a:ea typeface="Times New Roman" pitchFamily="18" charset="0"/>
              <a:cs typeface="Arial" charset="0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es-ES" sz="1600">
                <a:ea typeface="Times New Roman" pitchFamily="18" charset="0"/>
                <a:cs typeface="Arial" charset="0"/>
              </a:rPr>
              <a:t> Algunhas concrecións</a:t>
            </a:r>
            <a:r>
              <a:rPr lang="es-ES">
                <a:ea typeface="Times New Roman" pitchFamily="18" charset="0"/>
                <a:cs typeface="Arial" charset="0"/>
              </a:rPr>
              <a:t>:</a:t>
            </a:r>
          </a:p>
          <a:p>
            <a:pPr algn="just" eaLnBrk="0" hangingPunct="0">
              <a:buFont typeface="Arial" charset="0"/>
              <a:buChar char="•"/>
            </a:pPr>
            <a:r>
              <a:rPr lang="es-ES">
                <a:ea typeface="Times New Roman" pitchFamily="18" charset="0"/>
                <a:cs typeface="Arial" charset="0"/>
              </a:rPr>
              <a:t> </a:t>
            </a:r>
            <a:r>
              <a:rPr lang="es-ES" sz="1400">
                <a:ea typeface="Times New Roman" pitchFamily="18" charset="0"/>
                <a:cs typeface="Arial" charset="0"/>
              </a:rPr>
              <a:t>Visita guiada á BE: xornada de portas abertas</a:t>
            </a:r>
            <a:endParaRPr lang="es-ES" sz="1600">
              <a:ea typeface="Times New Roman" pitchFamily="18" charset="0"/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600">
                <a:cs typeface="Arial" charset="0"/>
              </a:rPr>
              <a:t> </a:t>
            </a:r>
            <a:r>
              <a:rPr lang="es-ES" sz="1400">
                <a:cs typeface="Arial" charset="0"/>
              </a:rPr>
              <a:t>Actividades  de formación de usuarios:</a:t>
            </a:r>
            <a:endParaRPr lang="es-ES" sz="1600">
              <a:cs typeface="Arial" charset="0"/>
            </a:endParaRPr>
          </a:p>
          <a:p>
            <a:r>
              <a:rPr lang="es-ES" sz="1600">
                <a:cs typeface="Arial" charset="0"/>
              </a:rPr>
              <a:t>        </a:t>
            </a:r>
            <a:r>
              <a:rPr lang="es-ES" sz="1100">
                <a:cs typeface="Arial" charset="0"/>
              </a:rPr>
              <a:t>Actividades incluidas dentro do plan de acción titorial (1º ESO) </a:t>
            </a:r>
          </a:p>
          <a:p>
            <a:r>
              <a:rPr lang="es-ES" sz="1100">
                <a:cs typeface="Arial" charset="0"/>
              </a:rPr>
              <a:t>           Actividades na aula de informática</a:t>
            </a:r>
          </a:p>
          <a:p>
            <a:r>
              <a:rPr lang="es-ES" sz="1100">
                <a:cs typeface="Arial" charset="0"/>
              </a:rPr>
              <a:t>           Actividades na sala da biblioteca</a:t>
            </a:r>
          </a:p>
          <a:p>
            <a:r>
              <a:rPr lang="es-ES" sz="1100">
                <a:cs typeface="Arial" charset="0"/>
              </a:rPr>
              <a:t>           Actividades na Biblioteca Municipal</a:t>
            </a:r>
            <a:endParaRPr lang="es-ES" sz="1400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600">
                <a:cs typeface="Arial" charset="0"/>
              </a:rPr>
              <a:t> </a:t>
            </a:r>
            <a:r>
              <a:rPr lang="es-ES" sz="1400">
                <a:cs typeface="Arial" charset="0"/>
              </a:rPr>
              <a:t>Xogos de pistas</a:t>
            </a:r>
          </a:p>
          <a:p>
            <a:pPr>
              <a:buFont typeface="Arial" charset="0"/>
              <a:buChar char="•"/>
            </a:pPr>
            <a:r>
              <a:rPr lang="es-ES" sz="1400">
                <a:cs typeface="Arial" charset="0"/>
              </a:rPr>
              <a:t> Programa escoita</a:t>
            </a:r>
            <a:endParaRPr lang="es-ES" sz="1400" b="1">
              <a:cs typeface="Arial" charset="0"/>
            </a:endParaRPr>
          </a:p>
          <a:p>
            <a:pPr>
              <a:buFont typeface="Arial" charset="0"/>
              <a:buChar char="•"/>
            </a:pPr>
            <a:r>
              <a:rPr lang="es-ES" sz="1400">
                <a:cs typeface="Arial" charset="0"/>
              </a:rPr>
              <a:t> Exposición  das novidades </a:t>
            </a:r>
          </a:p>
          <a:p>
            <a:pPr>
              <a:buFont typeface="Arial" charset="0"/>
              <a:buChar char="•"/>
            </a:pPr>
            <a:r>
              <a:rPr lang="es-ES" sz="1400">
                <a:cs typeface="Arial" charset="0"/>
              </a:rPr>
              <a:t> Elaboración e difusión de guías </a:t>
            </a:r>
          </a:p>
          <a:p>
            <a:r>
              <a:rPr lang="es-ES" sz="1400">
                <a:cs typeface="Arial" charset="0"/>
              </a:rPr>
              <a:t>   informativas… </a:t>
            </a:r>
          </a:p>
          <a:p>
            <a:r>
              <a:rPr lang="es-ES" b="1" i="1">
                <a:ea typeface="Arial Unicode MS" pitchFamily="34" charset="-128"/>
                <a:cs typeface="Arial Unicode MS" pitchFamily="34" charset="-128"/>
              </a:rPr>
              <a:t>				</a:t>
            </a:r>
            <a:r>
              <a:rPr lang="es-ES" sz="1200" i="1">
                <a:ea typeface="Arial Unicode MS" pitchFamily="34" charset="-128"/>
                <a:cs typeface="Arial Unicode MS" pitchFamily="34" charset="-128"/>
              </a:rPr>
              <a:t>A Biblioteca é o servizo que o Instituto pon a túa disposición </a:t>
            </a:r>
          </a:p>
          <a:p>
            <a:r>
              <a:rPr lang="es-ES" sz="1200" i="1">
                <a:ea typeface="Arial Unicode MS" pitchFamily="34" charset="-128"/>
                <a:cs typeface="Arial Unicode MS" pitchFamily="34" charset="-128"/>
              </a:rPr>
              <a:t>                                                                                      para axudarte nas túas necesidades de estudo e formación.</a:t>
            </a:r>
            <a:endParaRPr lang="es-ES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>
              <a:cs typeface="Arial" charset="0"/>
            </a:endParaRPr>
          </a:p>
          <a:p>
            <a:pPr>
              <a:buFont typeface="Arial" charset="0"/>
              <a:buChar char="•"/>
            </a:pPr>
            <a:endParaRPr lang="es-ES">
              <a:cs typeface="Arial" charset="0"/>
            </a:endParaRPr>
          </a:p>
          <a:p>
            <a:endParaRPr lang="es-ES">
              <a:cs typeface="Arial" charset="0"/>
            </a:endParaRPr>
          </a:p>
          <a:p>
            <a:endParaRPr lang="es-ES">
              <a:solidFill>
                <a:srgbClr val="000099"/>
              </a:solidFill>
              <a:cs typeface="Arial" charset="0"/>
            </a:endParaRPr>
          </a:p>
          <a:p>
            <a:endParaRPr lang="es-ES">
              <a:solidFill>
                <a:srgbClr val="000099"/>
              </a:solidFill>
              <a:cs typeface="Arial" charset="0"/>
            </a:endParaRPr>
          </a:p>
          <a:p>
            <a:endParaRPr lang="es-ES">
              <a:solidFill>
                <a:srgbClr val="000099"/>
              </a:solidFill>
              <a:latin typeface="Calibri" pitchFamily="34" charset="0"/>
            </a:endParaRPr>
          </a:p>
          <a:p>
            <a:endParaRPr lang="es-ES">
              <a:solidFill>
                <a:srgbClr val="000099"/>
              </a:solidFill>
              <a:latin typeface="Calibri" pitchFamily="34" charset="0"/>
            </a:endParaRPr>
          </a:p>
          <a:p>
            <a:endParaRPr lang="es-ES">
              <a:solidFill>
                <a:srgbClr val="000099"/>
              </a:solidFill>
              <a:latin typeface="Calibri" pitchFamily="34" charset="0"/>
            </a:endParaRPr>
          </a:p>
          <a:p>
            <a:endParaRPr lang="es-ES">
              <a:solidFill>
                <a:srgbClr val="000099"/>
              </a:solidFill>
              <a:latin typeface="Calibri" pitchFamily="34" charset="0"/>
            </a:endParaRPr>
          </a:p>
          <a:p>
            <a:endParaRPr lang="es-ES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s-ES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s-ES">
              <a:latin typeface="Calibri" pitchFamily="34" charset="0"/>
            </a:endParaRPr>
          </a:p>
          <a:p>
            <a:endParaRPr lang="es-ES">
              <a:latin typeface="Calibri" pitchFamily="34" charset="0"/>
            </a:endParaRPr>
          </a:p>
          <a:p>
            <a:endParaRPr lang="es-ES" b="1">
              <a:latin typeface="Calibri" pitchFamily="34" charset="0"/>
            </a:endParaRPr>
          </a:p>
          <a:p>
            <a:endParaRPr lang="es-ES" b="1">
              <a:latin typeface="Calibri" pitchFamily="34" charset="0"/>
            </a:endParaRPr>
          </a:p>
          <a:p>
            <a:endParaRPr lang="es-ES" b="1">
              <a:latin typeface="Calibri" pitchFamily="34" charset="0"/>
            </a:endParaRPr>
          </a:p>
          <a:p>
            <a:endParaRPr lang="es-ES" b="1">
              <a:latin typeface="Calibri" pitchFamily="34" charset="0"/>
            </a:endParaRPr>
          </a:p>
          <a:p>
            <a:r>
              <a:rPr lang="es-ES" b="1">
                <a:latin typeface="Calibri" pitchFamily="34" charset="0"/>
              </a:rPr>
              <a:t> </a:t>
            </a:r>
          </a:p>
          <a:p>
            <a:endParaRPr lang="es-ES" b="1">
              <a:latin typeface="Calibri" pitchFamily="34" charset="0"/>
            </a:endParaRPr>
          </a:p>
        </p:txBody>
      </p:sp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4460875" y="98425"/>
            <a:ext cx="2222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1100" b="1" i="1">
                <a:ea typeface="Arial Unicode MS" pitchFamily="34" charset="-128"/>
                <a:cs typeface="Arial Unicode MS" pitchFamily="34" charset="-128"/>
              </a:rPr>
              <a:t>.</a:t>
            </a:r>
            <a:endParaRPr lang="es-ES">
              <a:cs typeface="Arial" charset="0"/>
            </a:endParaRPr>
          </a:p>
        </p:txBody>
      </p:sp>
      <p:pic>
        <p:nvPicPr>
          <p:cNvPr id="24580" name="Picture 2" descr="biblioteca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84705">
            <a:off x="5200650" y="2844800"/>
            <a:ext cx="3538538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6 Rectángulo"/>
          <p:cNvSpPr>
            <a:spLocks noChangeArrowheads="1"/>
          </p:cNvSpPr>
          <p:nvPr/>
        </p:nvSpPr>
        <p:spPr bwMode="auto">
          <a:xfrm>
            <a:off x="539750" y="404813"/>
            <a:ext cx="77057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s-ES" b="1">
                <a:cs typeface="Arial" charset="0"/>
              </a:rPr>
              <a:t>2.2. Obxectivos e actuacións máis significativas levadas a cabo</a:t>
            </a:r>
          </a:p>
          <a:p>
            <a:pPr marL="0" lvl="1"/>
            <a:endParaRPr lang="es-ES" b="1">
              <a:cs typeface="Arial" charset="0"/>
            </a:endParaRPr>
          </a:p>
          <a:p>
            <a:pPr marL="0" lvl="1"/>
            <a:r>
              <a:rPr lang="es-ES" i="1">
                <a:solidFill>
                  <a:srgbClr val="000000"/>
                </a:solidFill>
                <a:cs typeface="Arial" charset="0"/>
              </a:rPr>
              <a:t>        2.2.1. Facilitar materiais e formar usuarios (educación documental)</a:t>
            </a:r>
          </a:p>
          <a:p>
            <a:pPr marL="0" lvl="1"/>
            <a:endParaRPr lang="es-ES" sz="1600" b="1">
              <a:cs typeface="Arial" charset="0"/>
            </a:endParaRPr>
          </a:p>
          <a:p>
            <a:endParaRPr lang="es-ES" i="1">
              <a:solidFill>
                <a:srgbClr val="000000"/>
              </a:solidFill>
              <a:cs typeface="Arial" charset="0"/>
            </a:endParaRPr>
          </a:p>
          <a:p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684213" y="496888"/>
            <a:ext cx="24479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s-ES" sz="1400" b="1"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400" b="1"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400" b="1"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400" b="1"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400" b="1"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400" b="1">
              <a:ea typeface="Times New Roman" pitchFamily="18" charset="0"/>
              <a:cs typeface="Arial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es-ES" sz="1400" b="1">
                <a:ea typeface="Times New Roman" pitchFamily="18" charset="0"/>
                <a:cs typeface="Arial" charset="0"/>
              </a:rPr>
              <a:t> Visita guiada á BE: </a:t>
            </a:r>
          </a:p>
          <a:p>
            <a:pPr eaLnBrk="0" hangingPunct="0"/>
            <a:r>
              <a:rPr lang="es-ES" sz="1400" b="1">
                <a:ea typeface="Times New Roman" pitchFamily="18" charset="0"/>
                <a:cs typeface="Arial" charset="0"/>
              </a:rPr>
              <a:t>xornada de portas abertas.</a:t>
            </a:r>
          </a:p>
          <a:p>
            <a:pPr eaLnBrk="0" hangingPunct="0">
              <a:buFontTx/>
              <a:buChar char="•"/>
            </a:pPr>
            <a:endParaRPr lang="es-ES" sz="1200" b="1"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20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es-ES" sz="1200" u="sng">
                <a:ea typeface="Times New Roman" pitchFamily="18" charset="0"/>
                <a:cs typeface="Arial" charset="0"/>
              </a:rPr>
              <a:t>Motivo:</a:t>
            </a:r>
            <a:r>
              <a:rPr lang="es-ES" sz="1200">
                <a:ea typeface="Times New Roman" pitchFamily="18" charset="0"/>
                <a:cs typeface="Arial" charset="0"/>
              </a:rPr>
              <a:t>  Dar a coñecer ao novo</a:t>
            </a:r>
          </a:p>
          <a:p>
            <a:pPr eaLnBrk="0" hangingPunct="0"/>
            <a:r>
              <a:rPr lang="es-ES" sz="1200">
                <a:ea typeface="Times New Roman" pitchFamily="18" charset="0"/>
                <a:cs typeface="Arial" charset="0"/>
              </a:rPr>
              <a:t> alumnado e as familias </a:t>
            </a:r>
          </a:p>
          <a:p>
            <a:pPr eaLnBrk="0" hangingPunct="0"/>
            <a:r>
              <a:rPr lang="es-ES" sz="1200">
                <a:ea typeface="Times New Roman" pitchFamily="18" charset="0"/>
                <a:cs typeface="Arial" charset="0"/>
              </a:rPr>
              <a:t>o centro e a BE.</a:t>
            </a:r>
          </a:p>
          <a:p>
            <a:pPr eaLnBrk="0" hangingPunct="0"/>
            <a:endParaRPr lang="es-ES" sz="120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es-ES" sz="1200" u="sng">
                <a:ea typeface="Times New Roman" pitchFamily="18" charset="0"/>
                <a:cs typeface="Arial" charset="0"/>
              </a:rPr>
              <a:t>Presencia:</a:t>
            </a:r>
            <a:r>
              <a:rPr lang="es-ES" sz="1200"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  equipo da biblioteca</a:t>
            </a:r>
          </a:p>
          <a:p>
            <a:pPr eaLnBrk="0" hangingPunct="0"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  club de lectura </a:t>
            </a:r>
          </a:p>
          <a:p>
            <a:pPr eaLnBrk="0" hangingPunct="0">
              <a:buFont typeface="Arial" charset="0"/>
              <a:buChar char="•"/>
            </a:pPr>
            <a:r>
              <a:rPr lang="es-ES" sz="1200">
                <a:ea typeface="Times New Roman" pitchFamily="18" charset="0"/>
                <a:cs typeface="Arial" charset="0"/>
              </a:rPr>
              <a:t>  alumn@s colaboradores</a:t>
            </a:r>
          </a:p>
          <a:p>
            <a:pPr eaLnBrk="0" hangingPunct="0"/>
            <a:endParaRPr lang="es-ES" sz="1200">
              <a:ea typeface="Times New Roman" pitchFamily="18" charset="0"/>
              <a:cs typeface="Arial" charset="0"/>
            </a:endParaRPr>
          </a:p>
          <a:p>
            <a:pPr eaLnBrk="0" hangingPunct="0"/>
            <a:r>
              <a:rPr lang="es-ES" sz="1200">
                <a:ea typeface="Times New Roman" pitchFamily="18" charset="0"/>
                <a:cs typeface="Arial" charset="0"/>
              </a:rPr>
              <a:t> </a:t>
            </a:r>
            <a:r>
              <a:rPr lang="es-ES" sz="1200" u="sng">
                <a:ea typeface="Times New Roman" pitchFamily="18" charset="0"/>
                <a:cs typeface="Arial" charset="0"/>
              </a:rPr>
              <a:t>Difusión</a:t>
            </a:r>
            <a:r>
              <a:rPr lang="es-ES" sz="1200">
                <a:ea typeface="Times New Roman" pitchFamily="18" charset="0"/>
                <a:cs typeface="Arial" charset="0"/>
              </a:rPr>
              <a:t>:</a:t>
            </a:r>
          </a:p>
          <a:p>
            <a:pPr eaLnBrk="0" hangingPunct="0"/>
            <a:r>
              <a:rPr lang="es-ES" sz="1200">
                <a:ea typeface="Times New Roman" pitchFamily="18" charset="0"/>
                <a:cs typeface="Arial" charset="0"/>
              </a:rPr>
              <a:t> tríptico informativo</a:t>
            </a:r>
          </a:p>
          <a:p>
            <a:pPr eaLnBrk="0" hangingPunct="0"/>
            <a:r>
              <a:rPr lang="es-ES" sz="1200">
                <a:ea typeface="Times New Roman" pitchFamily="18" charset="0"/>
                <a:cs typeface="Arial" charset="0"/>
              </a:rPr>
              <a:t> outros materiais divulgativos.</a:t>
            </a:r>
          </a:p>
          <a:p>
            <a:pPr eaLnBrk="0" hangingPunct="0"/>
            <a:endParaRPr lang="es-ES" sz="160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160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eaLnBrk="0" hangingPunct="0"/>
            <a:endParaRPr lang="es-ES" sz="2400">
              <a:latin typeface="Calibri" pitchFamily="34" charset="0"/>
              <a:ea typeface="Times New Roman" pitchFamily="18" charset="0"/>
              <a:cs typeface="Arial" charset="0"/>
            </a:endParaRPr>
          </a:p>
        </p:txBody>
      </p:sp>
      <p:sp>
        <p:nvSpPr>
          <p:cNvPr id="6147" name="2 Rectángulo"/>
          <p:cNvSpPr>
            <a:spLocks noChangeArrowheads="1"/>
          </p:cNvSpPr>
          <p:nvPr/>
        </p:nvSpPr>
        <p:spPr bwMode="auto">
          <a:xfrm>
            <a:off x="1331913" y="1196975"/>
            <a:ext cx="33385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Algunhas</a:t>
            </a:r>
            <a:r>
              <a:rPr lang="es-ES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concrecións</a:t>
            </a:r>
            <a:endParaRPr lang="es-ES" sz="1050" b="1" dirty="0">
              <a:solidFill>
                <a:srgbClr val="00009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5603" name="3 Rectángulo"/>
          <p:cNvSpPr>
            <a:spLocks noChangeArrowheads="1"/>
          </p:cNvSpPr>
          <p:nvPr/>
        </p:nvSpPr>
        <p:spPr bwMode="auto">
          <a:xfrm>
            <a:off x="395288" y="692150"/>
            <a:ext cx="86407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/>
            <a:endParaRPr lang="es-ES" i="1">
              <a:cs typeface="Arial" charset="0"/>
            </a:endParaRPr>
          </a:p>
          <a:p>
            <a:pPr lvl="2"/>
            <a:endParaRPr lang="es-ES" i="1">
              <a:cs typeface="Arial" charset="0"/>
            </a:endParaRPr>
          </a:p>
          <a:p>
            <a:pPr lvl="2"/>
            <a:endParaRPr lang="es-ES" i="1">
              <a:cs typeface="Arial" charset="0"/>
            </a:endParaRPr>
          </a:p>
        </p:txBody>
      </p:sp>
      <p:sp>
        <p:nvSpPr>
          <p:cNvPr id="25604" name="4 Rectángulo"/>
          <p:cNvSpPr>
            <a:spLocks noChangeArrowheads="1"/>
          </p:cNvSpPr>
          <p:nvPr/>
        </p:nvSpPr>
        <p:spPr bwMode="auto">
          <a:xfrm>
            <a:off x="755650" y="765175"/>
            <a:ext cx="7285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>
                <a:solidFill>
                  <a:srgbClr val="000000"/>
                </a:solidFill>
                <a:cs typeface="Arial" charset="0"/>
              </a:rPr>
              <a:t>2.2.1. Facilitar materiais e formar usuarios (educación documental)</a:t>
            </a:r>
            <a:endParaRPr lang="es-ES">
              <a:latin typeface="Calibri" pitchFamily="34" charset="0"/>
            </a:endParaRPr>
          </a:p>
        </p:txBody>
      </p:sp>
      <p:pic>
        <p:nvPicPr>
          <p:cNvPr id="25605" name="Picture 3" descr="C:\Users\Ricardo de la Torre\Desktop\Encontros Stgo\Guía usuario, apertura extraescolar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235693">
            <a:off x="3778250" y="912813"/>
            <a:ext cx="4329113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6 Rectángulo"/>
          <p:cNvSpPr>
            <a:spLocks noChangeArrowheads="1"/>
          </p:cNvSpPr>
          <p:nvPr/>
        </p:nvSpPr>
        <p:spPr bwMode="auto">
          <a:xfrm rot="-471520">
            <a:off x="6089650" y="5699125"/>
            <a:ext cx="26749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1100">
                <a:cs typeface="Arial" charset="0"/>
              </a:rPr>
              <a:t>Páxina interior da guía informativa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357188" y="198438"/>
            <a:ext cx="8429625" cy="816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2.2.1. Facilitar </a:t>
            </a:r>
            <a:r>
              <a:rPr lang="es-ES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materiais</a:t>
            </a:r>
            <a:r>
              <a:rPr lang="es-ES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 formar usuarios (educación documental</a:t>
            </a:r>
            <a:r>
              <a:rPr lang="es-ES" sz="16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i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s-ES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Algunhas</a:t>
            </a:r>
            <a:r>
              <a:rPr lang="es-ES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concrecións</a:t>
            </a:r>
            <a:r>
              <a:rPr lang="es-ES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050" b="1" dirty="0">
              <a:solidFill>
                <a:srgbClr val="000099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Actividades  </a:t>
            </a: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 formación de usuarios: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endParaRPr lang="es-ES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Actividades </a:t>
            </a: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incluidas dentro do plan de acción </a:t>
            </a:r>
            <a:r>
              <a:rPr lang="es-ES" sz="1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titorial</a:t>
            </a: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para 1º ESO.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Material  traducido </a:t>
            </a:r>
            <a:r>
              <a:rPr lang="es-E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ao</a:t>
            </a: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s-E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galego</a:t>
            </a: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de Laura Cobos e Melquíades Álvarez. </a:t>
            </a:r>
            <a:r>
              <a:rPr lang="es-ES" sz="1200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Guía práctica de acceso a la información en la biblioteca escolar. De la pregunta al documento</a:t>
            </a: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Ed. Biblioteca </a:t>
            </a: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Práctica F Germán </a:t>
            </a: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Sánchez  </a:t>
            </a:r>
            <a:r>
              <a:rPr lang="es-ES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Ruipérez</a:t>
            </a: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Madrid. 2006.</a:t>
            </a:r>
            <a:r>
              <a:rPr lang="es-ES" sz="1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Actividades </a:t>
            </a: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 formación de usuarios  </a:t>
            </a:r>
            <a:r>
              <a:rPr lang="es-ES" sz="1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es-ES" sz="1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aula de informática</a:t>
            </a:r>
            <a:r>
              <a:rPr lang="es-ES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Finalidade</a:t>
            </a:r>
            <a:r>
              <a:rPr lang="es-ES" sz="1200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es-ES" sz="1200" u="sng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 u="sng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2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Achegar ao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alumnado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as novas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tecnoloxías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para o seu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manexo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como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usuarios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autónomos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na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Biblioteca.</a:t>
            </a:r>
          </a:p>
          <a:p>
            <a:pPr lvl="2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Introducilos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na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búsqueda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coherente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e ordenada de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información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lvl="2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adquisición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terminoloxía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básica para 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comprensión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da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organización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da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información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nas bibliotecas e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lvl="2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a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comparativa da mesma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coa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atopada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en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Internet.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Mecanismos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A través do Departamento de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Tecnoloxía</a:t>
            </a: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Coordinación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cos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titores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dos grupos de 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1ºESO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u="sng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Temporalizació</a:t>
            </a:r>
            <a:r>
              <a:rPr lang="pt-BR" sz="12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trimestral </a:t>
            </a: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Contido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Unidades </a:t>
            </a:r>
            <a:r>
              <a:rPr lang="es-ES" sz="1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 Gloria </a:t>
            </a:r>
            <a:r>
              <a:rPr lang="es-ES" sz="12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Durban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lang="pt-BR" sz="1200" dirty="0"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http://www.bibliotecaescolar.info/actividades/indice.htm</a:t>
            </a:r>
            <a:endParaRPr lang="pt-BR" sz="12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  <a:ea typeface="Times New Roman" pitchFamily="18" charset="0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sz="1200" dirty="0">
              <a:solidFill>
                <a:srgbClr val="000099"/>
              </a:solidFill>
              <a:latin typeface="+mn-lt"/>
            </a:endParaRPr>
          </a:p>
          <a:p>
            <a:pPr lvl="1"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000099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3336</Words>
  <Application>Microsoft Office PowerPoint</Application>
  <PresentationFormat>Presentación en pantalla (4:3)</PresentationFormat>
  <Paragraphs>1429</Paragraphs>
  <Slides>40</Slides>
  <Notes>10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Calibri</vt:lpstr>
      <vt:lpstr>Arial</vt:lpstr>
      <vt:lpstr>Vrinda</vt:lpstr>
      <vt:lpstr>Times New Roman</vt:lpstr>
      <vt:lpstr>Arial Unicode MS</vt:lpstr>
      <vt:lpstr>Wingdings</vt:lpstr>
      <vt:lpstr>Verdana</vt:lpstr>
      <vt:lpstr>Tahoma</vt:lpstr>
      <vt:lpstr>Tema de Office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Ricardo de la Torre</dc:creator>
  <cp:lastModifiedBy>Consellería de Educación e Ord. Univeristaria</cp:lastModifiedBy>
  <cp:revision>267</cp:revision>
  <dcterms:created xsi:type="dcterms:W3CDTF">2010-10-13T20:02:51Z</dcterms:created>
  <dcterms:modified xsi:type="dcterms:W3CDTF">2010-10-28T10:56:18Z</dcterms:modified>
</cp:coreProperties>
</file>