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2" r:id="rId6"/>
    <p:sldId id="267" r:id="rId7"/>
    <p:sldId id="263" r:id="rId8"/>
    <p:sldId id="264" r:id="rId9"/>
    <p:sldId id="265" r:id="rId10"/>
    <p:sldId id="28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5" r:id="rId26"/>
    <p:sldId id="284" r:id="rId27"/>
    <p:sldId id="290" r:id="rId28"/>
    <p:sldId id="291" r:id="rId29"/>
    <p:sldId id="289" r:id="rId30"/>
    <p:sldId id="286" r:id="rId31"/>
    <p:sldId id="292" r:id="rId32"/>
    <p:sldId id="294" r:id="rId33"/>
    <p:sldId id="293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D2"/>
    <a:srgbClr val="9BD4FF"/>
    <a:srgbClr val="CC24C4"/>
    <a:srgbClr val="51B4E1"/>
    <a:srgbClr val="2B3B7D"/>
    <a:srgbClr val="CCFF33"/>
    <a:srgbClr val="339966"/>
    <a:srgbClr val="006600"/>
    <a:srgbClr val="1032A0"/>
    <a:srgbClr val="191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EE25A-87D6-4047-A65F-6305E33530B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BADB97AD-0CF2-475E-9770-4D915FB114AA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gl-ES" dirty="0"/>
        </a:p>
      </dgm:t>
    </dgm:pt>
    <dgm:pt modelId="{D3751071-EC36-4961-9212-420C0BE10BE8}" type="parTrans" cxnId="{151033CF-B307-45FB-B9DD-5A8B3D3053AA}">
      <dgm:prSet/>
      <dgm:spPr/>
      <dgm:t>
        <a:bodyPr/>
        <a:lstStyle/>
        <a:p>
          <a:endParaRPr lang="gl-ES"/>
        </a:p>
      </dgm:t>
    </dgm:pt>
    <dgm:pt modelId="{E784E099-9318-4DB1-AE9E-D45055A9062D}" type="sibTrans" cxnId="{151033CF-B307-45FB-B9DD-5A8B3D3053AA}">
      <dgm:prSet/>
      <dgm:spPr/>
      <dgm:t>
        <a:bodyPr/>
        <a:lstStyle/>
        <a:p>
          <a:endParaRPr lang="gl-ES"/>
        </a:p>
      </dgm:t>
    </dgm:pt>
    <dgm:pt modelId="{0952F446-3358-4388-8F52-90FD1360A7CD}">
      <dgm:prSet phldrT="[Texto]" custT="1"/>
      <dgm:spPr/>
      <dgm:t>
        <a:bodyPr/>
        <a:lstStyle/>
        <a:p>
          <a:r>
            <a:rPr lang="gl-ES" sz="1800" dirty="0" smtClean="0">
              <a:latin typeface="Bookman Old Style" pitchFamily="18" charset="0"/>
            </a:rPr>
            <a:t>Que os alumn@s viñeran á biblioteca</a:t>
          </a:r>
          <a:endParaRPr lang="gl-ES" sz="1800" dirty="0">
            <a:latin typeface="Bookman Old Style" pitchFamily="18" charset="0"/>
          </a:endParaRPr>
        </a:p>
      </dgm:t>
    </dgm:pt>
    <dgm:pt modelId="{A7780327-7E4C-4D69-A7D3-4651B03523EC}" type="parTrans" cxnId="{E2251CD1-C7E1-4E0D-8D9A-083A7D17664F}">
      <dgm:prSet/>
      <dgm:spPr/>
      <dgm:t>
        <a:bodyPr/>
        <a:lstStyle/>
        <a:p>
          <a:endParaRPr lang="gl-ES"/>
        </a:p>
      </dgm:t>
    </dgm:pt>
    <dgm:pt modelId="{89866985-DE1E-4633-83A0-8D111B1394BB}" type="sibTrans" cxnId="{E2251CD1-C7E1-4E0D-8D9A-083A7D17664F}">
      <dgm:prSet/>
      <dgm:spPr/>
      <dgm:t>
        <a:bodyPr/>
        <a:lstStyle/>
        <a:p>
          <a:endParaRPr lang="gl-ES"/>
        </a:p>
      </dgm:t>
    </dgm:pt>
    <dgm:pt modelId="{B7A0419F-9164-4BC8-8E30-5C39E1FA14B6}">
      <dgm:prSet phldrT="[Texto]" custT="1"/>
      <dgm:spPr/>
      <dgm:t>
        <a:bodyPr/>
        <a:lstStyle/>
        <a:p>
          <a:r>
            <a:rPr lang="gl-ES" sz="2000" dirty="0" smtClean="0">
              <a:latin typeface="Bookman Old Style" pitchFamily="18" charset="0"/>
            </a:rPr>
            <a:t>Participaran activamente </a:t>
          </a:r>
          <a:endParaRPr lang="gl-ES" sz="2000" dirty="0">
            <a:latin typeface="Bookman Old Style" pitchFamily="18" charset="0"/>
          </a:endParaRPr>
        </a:p>
      </dgm:t>
    </dgm:pt>
    <dgm:pt modelId="{C6B30949-90BC-48C3-A4CE-E21C0CC7A482}" type="parTrans" cxnId="{CD3FD590-CEA2-4438-8CDF-17B7CE491CD8}">
      <dgm:prSet/>
      <dgm:spPr/>
      <dgm:t>
        <a:bodyPr/>
        <a:lstStyle/>
        <a:p>
          <a:endParaRPr lang="gl-ES"/>
        </a:p>
      </dgm:t>
    </dgm:pt>
    <dgm:pt modelId="{57384D8F-2EC9-408E-B683-937A4EB67F14}" type="sibTrans" cxnId="{CD3FD590-CEA2-4438-8CDF-17B7CE491CD8}">
      <dgm:prSet/>
      <dgm:spPr/>
      <dgm:t>
        <a:bodyPr/>
        <a:lstStyle/>
        <a:p>
          <a:endParaRPr lang="gl-ES"/>
        </a:p>
      </dgm:t>
    </dgm:pt>
    <dgm:pt modelId="{28D1D0A3-D097-483B-96E6-C352DAF859A5}">
      <dgm:prSet phldrT="[Texto]" custT="1"/>
      <dgm:spPr/>
      <dgm:t>
        <a:bodyPr/>
        <a:lstStyle/>
        <a:p>
          <a:r>
            <a:rPr lang="gl-ES" sz="2400" dirty="0" smtClean="0">
              <a:latin typeface="Bookman Old Style" pitchFamily="18" charset="0"/>
            </a:rPr>
            <a:t>Disfruten coa lectura</a:t>
          </a:r>
          <a:r>
            <a:rPr lang="gl-ES" sz="2600" dirty="0" smtClean="0">
              <a:latin typeface="Bookman Old Style" pitchFamily="18" charset="0"/>
            </a:rPr>
            <a:t> </a:t>
          </a:r>
          <a:endParaRPr lang="gl-ES" sz="2600" dirty="0">
            <a:latin typeface="Bookman Old Style" pitchFamily="18" charset="0"/>
          </a:endParaRPr>
        </a:p>
      </dgm:t>
    </dgm:pt>
    <dgm:pt modelId="{F15B669F-4FDF-4860-9144-E6519062BBA6}" type="parTrans" cxnId="{16E672FB-24C5-4DF1-8656-1F899B8CB76D}">
      <dgm:prSet/>
      <dgm:spPr/>
      <dgm:t>
        <a:bodyPr/>
        <a:lstStyle/>
        <a:p>
          <a:endParaRPr lang="gl-ES"/>
        </a:p>
      </dgm:t>
    </dgm:pt>
    <dgm:pt modelId="{F9DDA368-61DB-440D-A833-A8784D087C11}" type="sibTrans" cxnId="{16E672FB-24C5-4DF1-8656-1F899B8CB76D}">
      <dgm:prSet/>
      <dgm:spPr/>
      <dgm:t>
        <a:bodyPr/>
        <a:lstStyle/>
        <a:p>
          <a:endParaRPr lang="gl-ES"/>
        </a:p>
      </dgm:t>
    </dgm:pt>
    <dgm:pt modelId="{88E407A5-D62D-4B82-9A78-5EA6E78944D6}">
      <dgm:prSet phldrT="[Texto]" custT="1"/>
      <dgm:spPr/>
      <dgm:t>
        <a:bodyPr/>
        <a:lstStyle/>
        <a:p>
          <a:r>
            <a:rPr lang="gl-ES" sz="2000" dirty="0" smtClean="0">
              <a:latin typeface="Bookman Old Style" pitchFamily="18" charset="0"/>
            </a:rPr>
            <a:t>Que leran máis</a:t>
          </a:r>
          <a:endParaRPr lang="gl-ES" sz="2000" dirty="0">
            <a:latin typeface="Bookman Old Style" pitchFamily="18" charset="0"/>
          </a:endParaRPr>
        </a:p>
      </dgm:t>
    </dgm:pt>
    <dgm:pt modelId="{B00F2A14-395B-44C9-BCE2-1101A73EADFF}" type="parTrans" cxnId="{53C90683-FADA-4EDF-9B1D-4CE5EF5383A0}">
      <dgm:prSet/>
      <dgm:spPr/>
      <dgm:t>
        <a:bodyPr/>
        <a:lstStyle/>
        <a:p>
          <a:endParaRPr lang="gl-ES"/>
        </a:p>
      </dgm:t>
    </dgm:pt>
    <dgm:pt modelId="{262F15F6-6E83-4D11-8E0A-2803B1D41DC3}" type="sibTrans" cxnId="{53C90683-FADA-4EDF-9B1D-4CE5EF5383A0}">
      <dgm:prSet/>
      <dgm:spPr/>
      <dgm:t>
        <a:bodyPr/>
        <a:lstStyle/>
        <a:p>
          <a:endParaRPr lang="gl-ES"/>
        </a:p>
      </dgm:t>
    </dgm:pt>
    <dgm:pt modelId="{457F142C-303F-40F7-B702-F98618D0291A}" type="pres">
      <dgm:prSet presAssocID="{0EAEE25A-87D6-4047-A65F-6305E33530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8EE198AA-5F7F-4347-81AE-5E75DDC8A341}" type="pres">
      <dgm:prSet presAssocID="{0EAEE25A-87D6-4047-A65F-6305E33530B5}" presName="radial" presStyleCnt="0">
        <dgm:presLayoutVars>
          <dgm:animLvl val="ctr"/>
        </dgm:presLayoutVars>
      </dgm:prSet>
      <dgm:spPr/>
    </dgm:pt>
    <dgm:pt modelId="{5B7BD4A3-D19C-48BE-8065-A88EA20BDB9F}" type="pres">
      <dgm:prSet presAssocID="{BADB97AD-0CF2-475E-9770-4D915FB114AA}" presName="centerShape" presStyleLbl="vennNode1" presStyleIdx="0" presStyleCnt="5" custScaleX="64592" custScaleY="46521"/>
      <dgm:spPr/>
      <dgm:t>
        <a:bodyPr/>
        <a:lstStyle/>
        <a:p>
          <a:endParaRPr lang="gl-ES"/>
        </a:p>
      </dgm:t>
    </dgm:pt>
    <dgm:pt modelId="{70474F26-B3FC-490B-9227-B87250FF7FA6}" type="pres">
      <dgm:prSet presAssocID="{0952F446-3358-4388-8F52-90FD1360A7CD}" presName="node" presStyleLbl="vennNode1" presStyleIdx="1" presStyleCnt="5" custScaleX="140585" custScaleY="8490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7A9F5CA5-55F6-4B0F-96D1-F8E667FD1F9E}" type="pres">
      <dgm:prSet presAssocID="{B7A0419F-9164-4BC8-8E30-5C39E1FA14B6}" presName="node" presStyleLbl="vennNode1" presStyleIdx="2" presStyleCnt="5" custScaleX="175999" custScaleY="93040" custRadScaleRad="124910" custRadScaleInc="0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FE37016C-58CB-46DD-8354-D0DB80A5E1E8}" type="pres">
      <dgm:prSet presAssocID="{28D1D0A3-D097-483B-96E6-C352DAF859A5}" presName="node" presStyleLbl="vennNode1" presStyleIdx="3" presStyleCnt="5" custScaleX="170809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CCE6432F-4DEC-4092-97BD-63927A602F0E}" type="pres">
      <dgm:prSet presAssocID="{88E407A5-D62D-4B82-9A78-5EA6E78944D6}" presName="node" presStyleLbl="vennNode1" presStyleIdx="4" presStyleCnt="5" custScaleX="153196" custScaleY="89097" custRadScaleRad="111301" custRadScaleInc="866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53C90683-FADA-4EDF-9B1D-4CE5EF5383A0}" srcId="{BADB97AD-0CF2-475E-9770-4D915FB114AA}" destId="{88E407A5-D62D-4B82-9A78-5EA6E78944D6}" srcOrd="3" destOrd="0" parTransId="{B00F2A14-395B-44C9-BCE2-1101A73EADFF}" sibTransId="{262F15F6-6E83-4D11-8E0A-2803B1D41DC3}"/>
    <dgm:cxn modelId="{8464FF6C-AB7D-483D-8FF2-9D6F28633C64}" type="presOf" srcId="{88E407A5-D62D-4B82-9A78-5EA6E78944D6}" destId="{CCE6432F-4DEC-4092-97BD-63927A602F0E}" srcOrd="0" destOrd="0" presId="urn:microsoft.com/office/officeart/2005/8/layout/radial3"/>
    <dgm:cxn modelId="{E2251CD1-C7E1-4E0D-8D9A-083A7D17664F}" srcId="{BADB97AD-0CF2-475E-9770-4D915FB114AA}" destId="{0952F446-3358-4388-8F52-90FD1360A7CD}" srcOrd="0" destOrd="0" parTransId="{A7780327-7E4C-4D69-A7D3-4651B03523EC}" sibTransId="{89866985-DE1E-4633-83A0-8D111B1394BB}"/>
    <dgm:cxn modelId="{BE68921B-1D10-46B9-B912-3160FE2B5C3D}" type="presOf" srcId="{B7A0419F-9164-4BC8-8E30-5C39E1FA14B6}" destId="{7A9F5CA5-55F6-4B0F-96D1-F8E667FD1F9E}" srcOrd="0" destOrd="0" presId="urn:microsoft.com/office/officeart/2005/8/layout/radial3"/>
    <dgm:cxn modelId="{16E672FB-24C5-4DF1-8656-1F899B8CB76D}" srcId="{BADB97AD-0CF2-475E-9770-4D915FB114AA}" destId="{28D1D0A3-D097-483B-96E6-C352DAF859A5}" srcOrd="2" destOrd="0" parTransId="{F15B669F-4FDF-4860-9144-E6519062BBA6}" sibTransId="{F9DDA368-61DB-440D-A833-A8784D087C11}"/>
    <dgm:cxn modelId="{35CFC614-88FC-4FFE-A863-84E6242C3CB2}" type="presOf" srcId="{0952F446-3358-4388-8F52-90FD1360A7CD}" destId="{70474F26-B3FC-490B-9227-B87250FF7FA6}" srcOrd="0" destOrd="0" presId="urn:microsoft.com/office/officeart/2005/8/layout/radial3"/>
    <dgm:cxn modelId="{2C3ADF15-E233-4A66-8C08-D6FAC694DB2A}" type="presOf" srcId="{BADB97AD-0CF2-475E-9770-4D915FB114AA}" destId="{5B7BD4A3-D19C-48BE-8065-A88EA20BDB9F}" srcOrd="0" destOrd="0" presId="urn:microsoft.com/office/officeart/2005/8/layout/radial3"/>
    <dgm:cxn modelId="{151033CF-B307-45FB-B9DD-5A8B3D3053AA}" srcId="{0EAEE25A-87D6-4047-A65F-6305E33530B5}" destId="{BADB97AD-0CF2-475E-9770-4D915FB114AA}" srcOrd="0" destOrd="0" parTransId="{D3751071-EC36-4961-9212-420C0BE10BE8}" sibTransId="{E784E099-9318-4DB1-AE9E-D45055A9062D}"/>
    <dgm:cxn modelId="{FCF70FFD-B2A4-4ED7-8C89-FEE68CA48A36}" type="presOf" srcId="{28D1D0A3-D097-483B-96E6-C352DAF859A5}" destId="{FE37016C-58CB-46DD-8354-D0DB80A5E1E8}" srcOrd="0" destOrd="0" presId="urn:microsoft.com/office/officeart/2005/8/layout/radial3"/>
    <dgm:cxn modelId="{2D8858A7-5615-415E-9A1F-8CBC4AEE83B6}" type="presOf" srcId="{0EAEE25A-87D6-4047-A65F-6305E33530B5}" destId="{457F142C-303F-40F7-B702-F98618D0291A}" srcOrd="0" destOrd="0" presId="urn:microsoft.com/office/officeart/2005/8/layout/radial3"/>
    <dgm:cxn modelId="{CD3FD590-CEA2-4438-8CDF-17B7CE491CD8}" srcId="{BADB97AD-0CF2-475E-9770-4D915FB114AA}" destId="{B7A0419F-9164-4BC8-8E30-5C39E1FA14B6}" srcOrd="1" destOrd="0" parTransId="{C6B30949-90BC-48C3-A4CE-E21C0CC7A482}" sibTransId="{57384D8F-2EC9-408E-B683-937A4EB67F14}"/>
    <dgm:cxn modelId="{65B6DF4E-C112-4483-9036-F04E9144CB6F}" type="presParOf" srcId="{457F142C-303F-40F7-B702-F98618D0291A}" destId="{8EE198AA-5F7F-4347-81AE-5E75DDC8A341}" srcOrd="0" destOrd="0" presId="urn:microsoft.com/office/officeart/2005/8/layout/radial3"/>
    <dgm:cxn modelId="{EF734022-1B3E-48AA-B997-7DBC8D1FED0A}" type="presParOf" srcId="{8EE198AA-5F7F-4347-81AE-5E75DDC8A341}" destId="{5B7BD4A3-D19C-48BE-8065-A88EA20BDB9F}" srcOrd="0" destOrd="0" presId="urn:microsoft.com/office/officeart/2005/8/layout/radial3"/>
    <dgm:cxn modelId="{A8A12890-AE85-4EBE-97C5-FD622FEC9BAD}" type="presParOf" srcId="{8EE198AA-5F7F-4347-81AE-5E75DDC8A341}" destId="{70474F26-B3FC-490B-9227-B87250FF7FA6}" srcOrd="1" destOrd="0" presId="urn:microsoft.com/office/officeart/2005/8/layout/radial3"/>
    <dgm:cxn modelId="{C11EE571-DD39-4C12-9ED6-0E74A02BC007}" type="presParOf" srcId="{8EE198AA-5F7F-4347-81AE-5E75DDC8A341}" destId="{7A9F5CA5-55F6-4B0F-96D1-F8E667FD1F9E}" srcOrd="2" destOrd="0" presId="urn:microsoft.com/office/officeart/2005/8/layout/radial3"/>
    <dgm:cxn modelId="{4FEA6E25-A63E-4E23-989C-AF9709A6DBCE}" type="presParOf" srcId="{8EE198AA-5F7F-4347-81AE-5E75DDC8A341}" destId="{FE37016C-58CB-46DD-8354-D0DB80A5E1E8}" srcOrd="3" destOrd="0" presId="urn:microsoft.com/office/officeart/2005/8/layout/radial3"/>
    <dgm:cxn modelId="{D0C10C72-92C6-4777-8E5A-7D731372B91B}" type="presParOf" srcId="{8EE198AA-5F7F-4347-81AE-5E75DDC8A341}" destId="{CCE6432F-4DEC-4092-97BD-63927A602F0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4D9F3-50B1-4C1C-8B0E-47249D78D9E3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gl-ES"/>
        </a:p>
      </dgm:t>
    </dgm:pt>
    <dgm:pt modelId="{0A500A85-9719-406F-A2D1-674EF0216A2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gl-ES" dirty="0" smtClean="0">
              <a:solidFill>
                <a:schemeClr val="tx1"/>
              </a:solidFill>
              <a:latin typeface="+mj-lt"/>
            </a:rPr>
            <a:t>Ciencia desde a Biblioteca </a:t>
          </a:r>
          <a:endParaRPr lang="gl-ES" dirty="0">
            <a:solidFill>
              <a:schemeClr val="tx1"/>
            </a:solidFill>
            <a:latin typeface="+mj-lt"/>
          </a:endParaRPr>
        </a:p>
      </dgm:t>
    </dgm:pt>
    <dgm:pt modelId="{2252A955-4A97-47E5-B79B-E2C86C5506C0}" type="parTrans" cxnId="{03A18409-FDAD-4ECA-9E17-B04DBC6F69AA}">
      <dgm:prSet/>
      <dgm:spPr/>
      <dgm:t>
        <a:bodyPr/>
        <a:lstStyle/>
        <a:p>
          <a:endParaRPr lang="gl-ES"/>
        </a:p>
      </dgm:t>
    </dgm:pt>
    <dgm:pt modelId="{A0D90498-7D9B-40D9-A86E-38BFEA554EB4}" type="sibTrans" cxnId="{03A18409-FDAD-4ECA-9E17-B04DBC6F69AA}">
      <dgm:prSet/>
      <dgm:spPr/>
      <dgm:t>
        <a:bodyPr/>
        <a:lstStyle/>
        <a:p>
          <a:endParaRPr lang="gl-ES"/>
        </a:p>
      </dgm:t>
    </dgm:pt>
    <dgm:pt modelId="{DD45C1CD-B6AA-404B-A19F-56E7795AB41F}">
      <dgm:prSet phldrT="[Texto]" custT="1"/>
      <dgm:spPr/>
      <dgm:t>
        <a:bodyPr/>
        <a:lstStyle/>
        <a:p>
          <a:r>
            <a:rPr lang="gl-ES" sz="1600" dirty="0" smtClean="0">
              <a:latin typeface="Bookman Old Style" pitchFamily="18" charset="0"/>
            </a:rPr>
            <a:t>Todo o alumnado</a:t>
          </a:r>
          <a:endParaRPr lang="gl-ES" sz="1600" dirty="0">
            <a:latin typeface="Bookman Old Style" pitchFamily="18" charset="0"/>
          </a:endParaRPr>
        </a:p>
      </dgm:t>
    </dgm:pt>
    <dgm:pt modelId="{D67A7D11-8619-4D58-9A5F-0336CC232E30}" type="parTrans" cxnId="{CD5437D6-CAAE-4299-87A4-203CF7B55AD6}">
      <dgm:prSet/>
      <dgm:spPr/>
      <dgm:t>
        <a:bodyPr/>
        <a:lstStyle/>
        <a:p>
          <a:endParaRPr lang="gl-ES"/>
        </a:p>
      </dgm:t>
    </dgm:pt>
    <dgm:pt modelId="{CDA1C659-A414-4AA5-BB2D-8FA7904DE4EF}" type="sibTrans" cxnId="{CD5437D6-CAAE-4299-87A4-203CF7B55AD6}">
      <dgm:prSet/>
      <dgm:spPr/>
      <dgm:t>
        <a:bodyPr/>
        <a:lstStyle/>
        <a:p>
          <a:endParaRPr lang="gl-ES"/>
        </a:p>
      </dgm:t>
    </dgm:pt>
    <dgm:pt modelId="{703C91C4-9079-4DD2-9C02-F3A5EBEF10AD}">
      <dgm:prSet phldrT="[Texto]" custT="1"/>
      <dgm:spPr/>
      <dgm:t>
        <a:bodyPr/>
        <a:lstStyle/>
        <a:p>
          <a:r>
            <a:rPr lang="gl-ES" sz="1600" dirty="0" smtClean="0">
              <a:latin typeface="Bookman Old Style" pitchFamily="18" charset="0"/>
            </a:rPr>
            <a:t>GT</a:t>
          </a:r>
        </a:p>
        <a:p>
          <a:r>
            <a:rPr lang="gl-ES" sz="1600" dirty="0" smtClean="0">
              <a:latin typeface="Bookman Old Style" pitchFamily="18" charset="0"/>
            </a:rPr>
            <a:t> Contratos Programa</a:t>
          </a:r>
        </a:p>
        <a:p>
          <a:r>
            <a:rPr lang="gl-ES" sz="1600" dirty="0" smtClean="0">
              <a:latin typeface="Bookman Old Style" pitchFamily="18" charset="0"/>
            </a:rPr>
            <a:t> P. Plurilingüe</a:t>
          </a:r>
          <a:endParaRPr lang="gl-ES" sz="1600" dirty="0">
            <a:latin typeface="Bookman Old Style" pitchFamily="18" charset="0"/>
          </a:endParaRPr>
        </a:p>
      </dgm:t>
    </dgm:pt>
    <dgm:pt modelId="{A1E4BD91-04B2-4B0A-B9E1-91B889A713D5}" type="parTrans" cxnId="{D2FCB7CF-201B-46BB-ADE8-F562A7F6FE53}">
      <dgm:prSet/>
      <dgm:spPr/>
      <dgm:t>
        <a:bodyPr/>
        <a:lstStyle/>
        <a:p>
          <a:endParaRPr lang="gl-ES"/>
        </a:p>
      </dgm:t>
    </dgm:pt>
    <dgm:pt modelId="{670292E5-22EC-4A51-BA81-0CD4D5696C15}" type="sibTrans" cxnId="{D2FCB7CF-201B-46BB-ADE8-F562A7F6FE53}">
      <dgm:prSet/>
      <dgm:spPr/>
      <dgm:t>
        <a:bodyPr/>
        <a:lstStyle/>
        <a:p>
          <a:endParaRPr lang="gl-ES"/>
        </a:p>
      </dgm:t>
    </dgm:pt>
    <dgm:pt modelId="{FCDBD98B-3DF5-490A-B6B3-2E2DF41D933B}">
      <dgm:prSet phldrT="[Texto]" custT="1"/>
      <dgm:spPr/>
      <dgm:t>
        <a:bodyPr/>
        <a:lstStyle/>
        <a:p>
          <a:r>
            <a:rPr lang="gl-ES" sz="1600" b="1" dirty="0" smtClean="0">
              <a:latin typeface="Bookman Old Style" pitchFamily="18" charset="0"/>
            </a:rPr>
            <a:t>LER E PRACTICAR CIENCIA</a:t>
          </a:r>
          <a:endParaRPr lang="gl-ES" sz="1600" b="1" dirty="0">
            <a:latin typeface="Bookman Old Style" pitchFamily="18" charset="0"/>
          </a:endParaRPr>
        </a:p>
      </dgm:t>
    </dgm:pt>
    <dgm:pt modelId="{14E84F6E-7279-40FB-B2E9-19827AF0A82D}" type="parTrans" cxnId="{047F6A86-FC57-4D82-B415-EFEB0880CA2C}">
      <dgm:prSet/>
      <dgm:spPr/>
      <dgm:t>
        <a:bodyPr/>
        <a:lstStyle/>
        <a:p>
          <a:endParaRPr lang="gl-ES"/>
        </a:p>
      </dgm:t>
    </dgm:pt>
    <dgm:pt modelId="{92B2C732-10E6-4826-AD3C-67F7DB298F31}" type="sibTrans" cxnId="{047F6A86-FC57-4D82-B415-EFEB0880CA2C}">
      <dgm:prSet/>
      <dgm:spPr/>
      <dgm:t>
        <a:bodyPr/>
        <a:lstStyle/>
        <a:p>
          <a:endParaRPr lang="gl-ES"/>
        </a:p>
      </dgm:t>
    </dgm:pt>
    <dgm:pt modelId="{1095E5F2-AD2B-42EF-BA4B-4268E4439C55}">
      <dgm:prSet phldrT="[Texto]" custT="1"/>
      <dgm:spPr/>
      <dgm:t>
        <a:bodyPr/>
        <a:lstStyle/>
        <a:p>
          <a:r>
            <a:rPr lang="gl-ES" sz="1600" dirty="0" smtClean="0">
              <a:latin typeface="Bookman Old Style" pitchFamily="18" charset="0"/>
            </a:rPr>
            <a:t>Áreas do currículo e Competencias de aprendizaxe</a:t>
          </a:r>
          <a:endParaRPr lang="gl-ES" sz="1600" dirty="0">
            <a:latin typeface="Bookman Old Style" pitchFamily="18" charset="0"/>
          </a:endParaRPr>
        </a:p>
      </dgm:t>
    </dgm:pt>
    <dgm:pt modelId="{A0EB76B5-3A94-40B5-B422-F79547123240}" type="parTrans" cxnId="{1044BD56-BDD2-4878-AA2B-E75135B633FD}">
      <dgm:prSet/>
      <dgm:spPr/>
      <dgm:t>
        <a:bodyPr/>
        <a:lstStyle/>
        <a:p>
          <a:endParaRPr lang="gl-ES"/>
        </a:p>
      </dgm:t>
    </dgm:pt>
    <dgm:pt modelId="{1F200973-96AE-407F-9757-2CBA5F4E5341}" type="sibTrans" cxnId="{1044BD56-BDD2-4878-AA2B-E75135B633FD}">
      <dgm:prSet/>
      <dgm:spPr/>
      <dgm:t>
        <a:bodyPr/>
        <a:lstStyle/>
        <a:p>
          <a:endParaRPr lang="gl-ES"/>
        </a:p>
      </dgm:t>
    </dgm:pt>
    <dgm:pt modelId="{0FEA177A-A992-499F-B517-00344716FF97}" type="pres">
      <dgm:prSet presAssocID="{6214D9F3-50B1-4C1C-8B0E-47249D78D9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C661B629-B144-474A-9033-210544B818B8}" type="pres">
      <dgm:prSet presAssocID="{0A500A85-9719-406F-A2D1-674EF0216A2B}" presName="centerShape" presStyleLbl="node0" presStyleIdx="0" presStyleCnt="1" custScaleX="126784" custScaleY="89475"/>
      <dgm:spPr/>
      <dgm:t>
        <a:bodyPr/>
        <a:lstStyle/>
        <a:p>
          <a:endParaRPr lang="gl-ES"/>
        </a:p>
      </dgm:t>
    </dgm:pt>
    <dgm:pt modelId="{C4C44CD1-BEEE-46F6-B7ED-93EE9AB7A8ED}" type="pres">
      <dgm:prSet presAssocID="{DD45C1CD-B6AA-404B-A19F-56E7795AB41F}" presName="node" presStyleLbl="node1" presStyleIdx="0" presStyleCnt="4" custScaleX="227820" custScaleY="170839" custRadScaleRad="110515" custRadScaleInc="-3169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54A7FA49-11D2-45B2-A428-5562FD627CC4}" type="pres">
      <dgm:prSet presAssocID="{DD45C1CD-B6AA-404B-A19F-56E7795AB41F}" presName="dummy" presStyleCnt="0"/>
      <dgm:spPr/>
    </dgm:pt>
    <dgm:pt modelId="{1F02F3EE-2144-40F8-979E-6A1D69D266E3}" type="pres">
      <dgm:prSet presAssocID="{CDA1C659-A414-4AA5-BB2D-8FA7904DE4EF}" presName="sibTrans" presStyleLbl="sibTrans2D1" presStyleIdx="0" presStyleCnt="4"/>
      <dgm:spPr/>
      <dgm:t>
        <a:bodyPr/>
        <a:lstStyle/>
        <a:p>
          <a:endParaRPr lang="gl-ES"/>
        </a:p>
      </dgm:t>
    </dgm:pt>
    <dgm:pt modelId="{A6B76025-466D-4C4D-861A-76E3E689F47A}" type="pres">
      <dgm:prSet presAssocID="{703C91C4-9079-4DD2-9C02-F3A5EBEF10AD}" presName="node" presStyleLbl="node1" presStyleIdx="1" presStyleCnt="4" custScaleX="272894" custScaleY="133269" custRadScaleRad="153193" custRadScaleInc="336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FD1E0EAB-0093-4B4D-A307-B84DC5D7EBC6}" type="pres">
      <dgm:prSet presAssocID="{703C91C4-9079-4DD2-9C02-F3A5EBEF10AD}" presName="dummy" presStyleCnt="0"/>
      <dgm:spPr/>
    </dgm:pt>
    <dgm:pt modelId="{96B4D9CF-B1B6-4850-B6C2-20689DC346E7}" type="pres">
      <dgm:prSet presAssocID="{670292E5-22EC-4A51-BA81-0CD4D5696C15}" presName="sibTrans" presStyleLbl="sibTrans2D1" presStyleIdx="1" presStyleCnt="4"/>
      <dgm:spPr/>
      <dgm:t>
        <a:bodyPr/>
        <a:lstStyle/>
        <a:p>
          <a:endParaRPr lang="gl-ES"/>
        </a:p>
      </dgm:t>
    </dgm:pt>
    <dgm:pt modelId="{85267898-85C5-4F96-AECF-43710EB5B380}" type="pres">
      <dgm:prSet presAssocID="{FCDBD98B-3DF5-490A-B6B3-2E2DF41D933B}" presName="node" presStyleLbl="node1" presStyleIdx="2" presStyleCnt="4" custScaleX="195705" custScaleY="107684" custRadScaleRad="106874" custRadScaleInc="-2818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7ED7006F-FB24-45E7-83E0-6848A218246E}" type="pres">
      <dgm:prSet presAssocID="{FCDBD98B-3DF5-490A-B6B3-2E2DF41D933B}" presName="dummy" presStyleCnt="0"/>
      <dgm:spPr/>
    </dgm:pt>
    <dgm:pt modelId="{733FB6A6-152B-4FAB-A2AA-29FFC29969B0}" type="pres">
      <dgm:prSet presAssocID="{92B2C732-10E6-4826-AD3C-67F7DB298F31}" presName="sibTrans" presStyleLbl="sibTrans2D1" presStyleIdx="2" presStyleCnt="4"/>
      <dgm:spPr/>
      <dgm:t>
        <a:bodyPr/>
        <a:lstStyle/>
        <a:p>
          <a:endParaRPr lang="gl-ES"/>
        </a:p>
      </dgm:t>
    </dgm:pt>
    <dgm:pt modelId="{8363B2FA-4D1A-4A8D-AFC7-EC4CC5CD8848}" type="pres">
      <dgm:prSet presAssocID="{1095E5F2-AD2B-42EF-BA4B-4268E4439C55}" presName="node" presStyleLbl="node1" presStyleIdx="3" presStyleCnt="4" custScaleX="301022" custScaleY="95078" custRadScaleRad="161411" custRadScaleInc="1437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70F028DE-E132-4222-8CB4-7853770CB810}" type="pres">
      <dgm:prSet presAssocID="{1095E5F2-AD2B-42EF-BA4B-4268E4439C55}" presName="dummy" presStyleCnt="0"/>
      <dgm:spPr/>
    </dgm:pt>
    <dgm:pt modelId="{27C51CB4-85F8-4448-A242-CF449F1AE0E0}" type="pres">
      <dgm:prSet presAssocID="{1F200973-96AE-407F-9757-2CBA5F4E5341}" presName="sibTrans" presStyleLbl="sibTrans2D1" presStyleIdx="3" presStyleCnt="4"/>
      <dgm:spPr/>
      <dgm:t>
        <a:bodyPr/>
        <a:lstStyle/>
        <a:p>
          <a:endParaRPr lang="gl-ES"/>
        </a:p>
      </dgm:t>
    </dgm:pt>
  </dgm:ptLst>
  <dgm:cxnLst>
    <dgm:cxn modelId="{CD5437D6-CAAE-4299-87A4-203CF7B55AD6}" srcId="{0A500A85-9719-406F-A2D1-674EF0216A2B}" destId="{DD45C1CD-B6AA-404B-A19F-56E7795AB41F}" srcOrd="0" destOrd="0" parTransId="{D67A7D11-8619-4D58-9A5F-0336CC232E30}" sibTransId="{CDA1C659-A414-4AA5-BB2D-8FA7904DE4EF}"/>
    <dgm:cxn modelId="{047F6A86-FC57-4D82-B415-EFEB0880CA2C}" srcId="{0A500A85-9719-406F-A2D1-674EF0216A2B}" destId="{FCDBD98B-3DF5-490A-B6B3-2E2DF41D933B}" srcOrd="2" destOrd="0" parTransId="{14E84F6E-7279-40FB-B2E9-19827AF0A82D}" sibTransId="{92B2C732-10E6-4826-AD3C-67F7DB298F31}"/>
    <dgm:cxn modelId="{4DA1B2D4-C5EB-4977-8F22-AD4E1AE033D7}" type="presOf" srcId="{670292E5-22EC-4A51-BA81-0CD4D5696C15}" destId="{96B4D9CF-B1B6-4850-B6C2-20689DC346E7}" srcOrd="0" destOrd="0" presId="urn:microsoft.com/office/officeart/2005/8/layout/radial6"/>
    <dgm:cxn modelId="{E8FC4361-A0B1-4372-944A-F798A99270CE}" type="presOf" srcId="{0A500A85-9719-406F-A2D1-674EF0216A2B}" destId="{C661B629-B144-474A-9033-210544B818B8}" srcOrd="0" destOrd="0" presId="urn:microsoft.com/office/officeart/2005/8/layout/radial6"/>
    <dgm:cxn modelId="{27AE9B1E-CD0E-4D05-B773-F1AB78AF83A1}" type="presOf" srcId="{6214D9F3-50B1-4C1C-8B0E-47249D78D9E3}" destId="{0FEA177A-A992-499F-B517-00344716FF97}" srcOrd="0" destOrd="0" presId="urn:microsoft.com/office/officeart/2005/8/layout/radial6"/>
    <dgm:cxn modelId="{D4A00CF1-6704-4622-93DA-699D3A991F64}" type="presOf" srcId="{CDA1C659-A414-4AA5-BB2D-8FA7904DE4EF}" destId="{1F02F3EE-2144-40F8-979E-6A1D69D266E3}" srcOrd="0" destOrd="0" presId="urn:microsoft.com/office/officeart/2005/8/layout/radial6"/>
    <dgm:cxn modelId="{5C922B01-FA5D-442B-97ED-73C816E9FE74}" type="presOf" srcId="{92B2C732-10E6-4826-AD3C-67F7DB298F31}" destId="{733FB6A6-152B-4FAB-A2AA-29FFC29969B0}" srcOrd="0" destOrd="0" presId="urn:microsoft.com/office/officeart/2005/8/layout/radial6"/>
    <dgm:cxn modelId="{03A18409-FDAD-4ECA-9E17-B04DBC6F69AA}" srcId="{6214D9F3-50B1-4C1C-8B0E-47249D78D9E3}" destId="{0A500A85-9719-406F-A2D1-674EF0216A2B}" srcOrd="0" destOrd="0" parTransId="{2252A955-4A97-47E5-B79B-E2C86C5506C0}" sibTransId="{A0D90498-7D9B-40D9-A86E-38BFEA554EB4}"/>
    <dgm:cxn modelId="{92CD2D1F-D7BA-43DE-9B01-390EF217B3D6}" type="presOf" srcId="{FCDBD98B-3DF5-490A-B6B3-2E2DF41D933B}" destId="{85267898-85C5-4F96-AECF-43710EB5B380}" srcOrd="0" destOrd="0" presId="urn:microsoft.com/office/officeart/2005/8/layout/radial6"/>
    <dgm:cxn modelId="{1044BD56-BDD2-4878-AA2B-E75135B633FD}" srcId="{0A500A85-9719-406F-A2D1-674EF0216A2B}" destId="{1095E5F2-AD2B-42EF-BA4B-4268E4439C55}" srcOrd="3" destOrd="0" parTransId="{A0EB76B5-3A94-40B5-B422-F79547123240}" sibTransId="{1F200973-96AE-407F-9757-2CBA5F4E5341}"/>
    <dgm:cxn modelId="{D2FCB7CF-201B-46BB-ADE8-F562A7F6FE53}" srcId="{0A500A85-9719-406F-A2D1-674EF0216A2B}" destId="{703C91C4-9079-4DD2-9C02-F3A5EBEF10AD}" srcOrd="1" destOrd="0" parTransId="{A1E4BD91-04B2-4B0A-B9E1-91B889A713D5}" sibTransId="{670292E5-22EC-4A51-BA81-0CD4D5696C15}"/>
    <dgm:cxn modelId="{E4FDBB0C-B524-4684-A482-940DEBB5D751}" type="presOf" srcId="{DD45C1CD-B6AA-404B-A19F-56E7795AB41F}" destId="{C4C44CD1-BEEE-46F6-B7ED-93EE9AB7A8ED}" srcOrd="0" destOrd="0" presId="urn:microsoft.com/office/officeart/2005/8/layout/radial6"/>
    <dgm:cxn modelId="{FEE24430-C52A-4121-B973-3AF3D6CCBADF}" type="presOf" srcId="{1095E5F2-AD2B-42EF-BA4B-4268E4439C55}" destId="{8363B2FA-4D1A-4A8D-AFC7-EC4CC5CD8848}" srcOrd="0" destOrd="0" presId="urn:microsoft.com/office/officeart/2005/8/layout/radial6"/>
    <dgm:cxn modelId="{CC1092D7-7FC9-496F-B0A5-E5F7F7013334}" type="presOf" srcId="{1F200973-96AE-407F-9757-2CBA5F4E5341}" destId="{27C51CB4-85F8-4448-A242-CF449F1AE0E0}" srcOrd="0" destOrd="0" presId="urn:microsoft.com/office/officeart/2005/8/layout/radial6"/>
    <dgm:cxn modelId="{93A2D85B-A30B-49A8-B4C8-54AE0184A47E}" type="presOf" srcId="{703C91C4-9079-4DD2-9C02-F3A5EBEF10AD}" destId="{A6B76025-466D-4C4D-861A-76E3E689F47A}" srcOrd="0" destOrd="0" presId="urn:microsoft.com/office/officeart/2005/8/layout/radial6"/>
    <dgm:cxn modelId="{32F952C5-FF6F-4C8C-BB51-5E2A455E2CEC}" type="presParOf" srcId="{0FEA177A-A992-499F-B517-00344716FF97}" destId="{C661B629-B144-474A-9033-210544B818B8}" srcOrd="0" destOrd="0" presId="urn:microsoft.com/office/officeart/2005/8/layout/radial6"/>
    <dgm:cxn modelId="{EA460ED8-2FB5-4AD4-811D-EB1D580BB3D4}" type="presParOf" srcId="{0FEA177A-A992-499F-B517-00344716FF97}" destId="{C4C44CD1-BEEE-46F6-B7ED-93EE9AB7A8ED}" srcOrd="1" destOrd="0" presId="urn:microsoft.com/office/officeart/2005/8/layout/radial6"/>
    <dgm:cxn modelId="{B6EA8703-4A97-437A-A85A-4A5F13522765}" type="presParOf" srcId="{0FEA177A-A992-499F-B517-00344716FF97}" destId="{54A7FA49-11D2-45B2-A428-5562FD627CC4}" srcOrd="2" destOrd="0" presId="urn:microsoft.com/office/officeart/2005/8/layout/radial6"/>
    <dgm:cxn modelId="{4B3B689D-755C-4010-B447-A5F6BD6574FA}" type="presParOf" srcId="{0FEA177A-A992-499F-B517-00344716FF97}" destId="{1F02F3EE-2144-40F8-979E-6A1D69D266E3}" srcOrd="3" destOrd="0" presId="urn:microsoft.com/office/officeart/2005/8/layout/radial6"/>
    <dgm:cxn modelId="{E966CEE5-BB7D-4D35-B073-BBBA5083C7FB}" type="presParOf" srcId="{0FEA177A-A992-499F-B517-00344716FF97}" destId="{A6B76025-466D-4C4D-861A-76E3E689F47A}" srcOrd="4" destOrd="0" presId="urn:microsoft.com/office/officeart/2005/8/layout/radial6"/>
    <dgm:cxn modelId="{A67AE3C1-DB62-46C2-952B-385FD743DF4A}" type="presParOf" srcId="{0FEA177A-A992-499F-B517-00344716FF97}" destId="{FD1E0EAB-0093-4B4D-A307-B84DC5D7EBC6}" srcOrd="5" destOrd="0" presId="urn:microsoft.com/office/officeart/2005/8/layout/radial6"/>
    <dgm:cxn modelId="{F7BEF001-E3AD-45C8-87EE-87B12E3B4A1B}" type="presParOf" srcId="{0FEA177A-A992-499F-B517-00344716FF97}" destId="{96B4D9CF-B1B6-4850-B6C2-20689DC346E7}" srcOrd="6" destOrd="0" presId="urn:microsoft.com/office/officeart/2005/8/layout/radial6"/>
    <dgm:cxn modelId="{7F011FC4-7133-4E46-87B9-D1F2DBE46A36}" type="presParOf" srcId="{0FEA177A-A992-499F-B517-00344716FF97}" destId="{85267898-85C5-4F96-AECF-43710EB5B380}" srcOrd="7" destOrd="0" presId="urn:microsoft.com/office/officeart/2005/8/layout/radial6"/>
    <dgm:cxn modelId="{A2F953B6-0D02-4C27-BA2A-E405A42CF875}" type="presParOf" srcId="{0FEA177A-A992-499F-B517-00344716FF97}" destId="{7ED7006F-FB24-45E7-83E0-6848A218246E}" srcOrd="8" destOrd="0" presId="urn:microsoft.com/office/officeart/2005/8/layout/radial6"/>
    <dgm:cxn modelId="{9D95C27E-AE0E-4D2E-A021-A6B08B0F4808}" type="presParOf" srcId="{0FEA177A-A992-499F-B517-00344716FF97}" destId="{733FB6A6-152B-4FAB-A2AA-29FFC29969B0}" srcOrd="9" destOrd="0" presId="urn:microsoft.com/office/officeart/2005/8/layout/radial6"/>
    <dgm:cxn modelId="{116564A8-7B34-46C0-9D87-CCB1B393FADD}" type="presParOf" srcId="{0FEA177A-A992-499F-B517-00344716FF97}" destId="{8363B2FA-4D1A-4A8D-AFC7-EC4CC5CD8848}" srcOrd="10" destOrd="0" presId="urn:microsoft.com/office/officeart/2005/8/layout/radial6"/>
    <dgm:cxn modelId="{7C3C842C-043C-4435-AF23-F9CDFF6CF715}" type="presParOf" srcId="{0FEA177A-A992-499F-B517-00344716FF97}" destId="{70F028DE-E132-4222-8CB4-7853770CB810}" srcOrd="11" destOrd="0" presId="urn:microsoft.com/office/officeart/2005/8/layout/radial6"/>
    <dgm:cxn modelId="{8765927D-313E-4A0D-9A17-FF030F165144}" type="presParOf" srcId="{0FEA177A-A992-499F-B517-00344716FF97}" destId="{27C51CB4-85F8-4448-A242-CF449F1AE0E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26007-59D5-4820-9E53-A0E6C7644E6E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E2CE749C-74DD-47F1-A7A1-E93739620491}">
      <dgm:prSet phldrT="[Texto]" custT="1"/>
      <dgm:spPr>
        <a:solidFill>
          <a:srgbClr val="00B0F0"/>
        </a:solidFill>
      </dgm:spPr>
      <dgm:t>
        <a:bodyPr/>
        <a:lstStyle/>
        <a:p>
          <a:r>
            <a:rPr lang="gl-ES" sz="1600" b="1" dirty="0" smtClean="0">
              <a:solidFill>
                <a:schemeClr val="tx1"/>
              </a:solidFill>
              <a:latin typeface="Bookman Old Style" pitchFamily="18" charset="0"/>
            </a:rPr>
            <a:t>LIBROS</a:t>
          </a:r>
          <a:endParaRPr lang="gl-ES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EF03D71-D1AE-42AE-91BE-A2ABF81B18C8}" type="parTrans" cxnId="{9DC7A92C-B4A7-44E5-A602-CB9D66631606}">
      <dgm:prSet/>
      <dgm:spPr/>
      <dgm:t>
        <a:bodyPr/>
        <a:lstStyle/>
        <a:p>
          <a:endParaRPr lang="gl-ES"/>
        </a:p>
      </dgm:t>
    </dgm:pt>
    <dgm:pt modelId="{D9A5E9A0-64E1-47D8-9B78-EAEACEAB16A2}" type="sibTrans" cxnId="{9DC7A92C-B4A7-44E5-A602-CB9D66631606}">
      <dgm:prSet/>
      <dgm:spPr/>
      <dgm:t>
        <a:bodyPr/>
        <a:lstStyle/>
        <a:p>
          <a:endParaRPr lang="gl-ES"/>
        </a:p>
      </dgm:t>
    </dgm:pt>
    <dgm:pt modelId="{BF54590C-A3F4-4A72-86A6-7A7EEB6D7B12}">
      <dgm:prSet phldrT="[Texto]" custT="1"/>
      <dgm:spPr>
        <a:solidFill>
          <a:srgbClr val="00B0F0"/>
        </a:solidFill>
      </dgm:spPr>
      <dgm:t>
        <a:bodyPr/>
        <a:lstStyle/>
        <a:p>
          <a:r>
            <a:rPr lang="gl-ES" sz="1300" b="1" dirty="0" smtClean="0">
              <a:solidFill>
                <a:schemeClr val="tx1"/>
              </a:solidFill>
              <a:latin typeface="Bookman Old Style" pitchFamily="18" charset="0"/>
            </a:rPr>
            <a:t>INTERNET</a:t>
          </a:r>
          <a:endParaRPr lang="gl-ES" sz="13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686EFBB-FC2A-4751-96FE-93F03EA1218A}" type="parTrans" cxnId="{C9BD8F95-0A04-4BB5-9C8D-6ADD5A77F288}">
      <dgm:prSet/>
      <dgm:spPr/>
      <dgm:t>
        <a:bodyPr/>
        <a:lstStyle/>
        <a:p>
          <a:endParaRPr lang="gl-ES"/>
        </a:p>
      </dgm:t>
    </dgm:pt>
    <dgm:pt modelId="{3E43383E-D4A9-4479-B079-79C42CFD40D2}" type="sibTrans" cxnId="{C9BD8F95-0A04-4BB5-9C8D-6ADD5A77F288}">
      <dgm:prSet/>
      <dgm:spPr/>
      <dgm:t>
        <a:bodyPr/>
        <a:lstStyle/>
        <a:p>
          <a:endParaRPr lang="gl-ES"/>
        </a:p>
      </dgm:t>
    </dgm:pt>
    <dgm:pt modelId="{30C37430-46E7-458B-B032-05A355DE0DF2}">
      <dgm:prSet phldrT="[Texto]" custT="1"/>
      <dgm:spPr>
        <a:solidFill>
          <a:srgbClr val="9BD4FF"/>
        </a:solidFill>
      </dgm:spPr>
      <dgm:t>
        <a:bodyPr/>
        <a:lstStyle/>
        <a:p>
          <a:r>
            <a:rPr lang="gl-ES" sz="1200" b="1" dirty="0" smtClean="0">
              <a:solidFill>
                <a:schemeClr val="tx1"/>
              </a:solidFill>
              <a:latin typeface="Bookman Old Style" pitchFamily="18" charset="0"/>
            </a:rPr>
            <a:t>LECTURA</a:t>
          </a:r>
          <a:endParaRPr lang="gl-ES" sz="12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CA120479-14BD-4756-BF07-46410EE7D45D}" type="parTrans" cxnId="{1E47862E-E363-4E83-8FC3-C92C7A6D331C}">
      <dgm:prSet/>
      <dgm:spPr/>
      <dgm:t>
        <a:bodyPr/>
        <a:lstStyle/>
        <a:p>
          <a:endParaRPr lang="gl-ES"/>
        </a:p>
      </dgm:t>
    </dgm:pt>
    <dgm:pt modelId="{522FDFF8-794A-4CC6-A031-0F745F573BF6}" type="sibTrans" cxnId="{1E47862E-E363-4E83-8FC3-C92C7A6D331C}">
      <dgm:prSet/>
      <dgm:spPr/>
      <dgm:t>
        <a:bodyPr/>
        <a:lstStyle/>
        <a:p>
          <a:endParaRPr lang="gl-ES"/>
        </a:p>
      </dgm:t>
    </dgm:pt>
    <dgm:pt modelId="{D7721A4F-9873-4606-9B7B-0978DEACD2B4}">
      <dgm:prSet phldrT="[Texto]" custT="1"/>
      <dgm:spPr>
        <a:solidFill>
          <a:srgbClr val="00B0F0"/>
        </a:solidFill>
      </dgm:spPr>
      <dgm:t>
        <a:bodyPr/>
        <a:lstStyle/>
        <a:p>
          <a:r>
            <a:rPr lang="gl-ES" sz="1300" b="1" dirty="0" smtClean="0">
              <a:solidFill>
                <a:schemeClr val="tx1"/>
              </a:solidFill>
              <a:latin typeface="Bookman Old Style" pitchFamily="18" charset="0"/>
            </a:rPr>
            <a:t>TABLETS E DISP. MÓBILES</a:t>
          </a:r>
          <a:endParaRPr lang="gl-ES" sz="13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92ED2AEE-5267-43C6-AF24-94E7CA40014B}" type="parTrans" cxnId="{E6615443-D3D1-4437-8987-B3F1DCB1F28C}">
      <dgm:prSet/>
      <dgm:spPr/>
      <dgm:t>
        <a:bodyPr/>
        <a:lstStyle/>
        <a:p>
          <a:endParaRPr lang="gl-ES"/>
        </a:p>
      </dgm:t>
    </dgm:pt>
    <dgm:pt modelId="{FBF2E1BB-F849-4915-9C9A-EA3BAD604525}" type="sibTrans" cxnId="{E6615443-D3D1-4437-8987-B3F1DCB1F28C}">
      <dgm:prSet/>
      <dgm:spPr/>
      <dgm:t>
        <a:bodyPr/>
        <a:lstStyle/>
        <a:p>
          <a:endParaRPr lang="gl-ES"/>
        </a:p>
      </dgm:t>
    </dgm:pt>
    <dgm:pt modelId="{C5C05932-7E4B-4555-9A15-532030D356B3}" type="pres">
      <dgm:prSet presAssocID="{85E26007-59D5-4820-9E53-A0E6C7644E6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B2A158B2-0D0B-41C4-876C-AB6193D7BA8E}" type="pres">
      <dgm:prSet presAssocID="{85E26007-59D5-4820-9E53-A0E6C7644E6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553F088F-2033-4498-9B0F-E4DAFEB9CDB5}" type="pres">
      <dgm:prSet presAssocID="{85E26007-59D5-4820-9E53-A0E6C7644E6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1B357367-C37A-43E4-8164-FB8F17A393F8}" type="pres">
      <dgm:prSet presAssocID="{85E26007-59D5-4820-9E53-A0E6C7644E6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632E66D3-5507-45E0-A949-701762A52B7C}" type="pres">
      <dgm:prSet presAssocID="{85E26007-59D5-4820-9E53-A0E6C7644E6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C9BD8F95-0A04-4BB5-9C8D-6ADD5A77F288}" srcId="{85E26007-59D5-4820-9E53-A0E6C7644E6E}" destId="{BF54590C-A3F4-4A72-86A6-7A7EEB6D7B12}" srcOrd="1" destOrd="0" parTransId="{3686EFBB-FC2A-4751-96FE-93F03EA1218A}" sibTransId="{3E43383E-D4A9-4479-B079-79C42CFD40D2}"/>
    <dgm:cxn modelId="{E6615443-D3D1-4437-8987-B3F1DCB1F28C}" srcId="{85E26007-59D5-4820-9E53-A0E6C7644E6E}" destId="{D7721A4F-9873-4606-9B7B-0978DEACD2B4}" srcOrd="3" destOrd="0" parTransId="{92ED2AEE-5267-43C6-AF24-94E7CA40014B}" sibTransId="{FBF2E1BB-F849-4915-9C9A-EA3BAD604525}"/>
    <dgm:cxn modelId="{9DC7A92C-B4A7-44E5-A602-CB9D66631606}" srcId="{85E26007-59D5-4820-9E53-A0E6C7644E6E}" destId="{E2CE749C-74DD-47F1-A7A1-E93739620491}" srcOrd="0" destOrd="0" parTransId="{BEF03D71-D1AE-42AE-91BE-A2ABF81B18C8}" sibTransId="{D9A5E9A0-64E1-47D8-9B78-EAEACEAB16A2}"/>
    <dgm:cxn modelId="{DB39FE52-FFB9-4844-B0F6-EB78CC606575}" type="presOf" srcId="{85E26007-59D5-4820-9E53-A0E6C7644E6E}" destId="{C5C05932-7E4B-4555-9A15-532030D356B3}" srcOrd="0" destOrd="0" presId="urn:microsoft.com/office/officeart/2005/8/layout/pyramid4"/>
    <dgm:cxn modelId="{1E47862E-E363-4E83-8FC3-C92C7A6D331C}" srcId="{85E26007-59D5-4820-9E53-A0E6C7644E6E}" destId="{30C37430-46E7-458B-B032-05A355DE0DF2}" srcOrd="2" destOrd="0" parTransId="{CA120479-14BD-4756-BF07-46410EE7D45D}" sibTransId="{522FDFF8-794A-4CC6-A031-0F745F573BF6}"/>
    <dgm:cxn modelId="{9A0E702B-B083-4EE3-A61B-A8D545550A6A}" type="presOf" srcId="{E2CE749C-74DD-47F1-A7A1-E93739620491}" destId="{B2A158B2-0D0B-41C4-876C-AB6193D7BA8E}" srcOrd="0" destOrd="0" presId="urn:microsoft.com/office/officeart/2005/8/layout/pyramid4"/>
    <dgm:cxn modelId="{32D20E45-D235-4CFE-AA5D-A0D2EBE1394F}" type="presOf" srcId="{BF54590C-A3F4-4A72-86A6-7A7EEB6D7B12}" destId="{553F088F-2033-4498-9B0F-E4DAFEB9CDB5}" srcOrd="0" destOrd="0" presId="urn:microsoft.com/office/officeart/2005/8/layout/pyramid4"/>
    <dgm:cxn modelId="{F83ED3FC-034B-4811-839F-138A3EA4900C}" type="presOf" srcId="{D7721A4F-9873-4606-9B7B-0978DEACD2B4}" destId="{632E66D3-5507-45E0-A949-701762A52B7C}" srcOrd="0" destOrd="0" presId="urn:microsoft.com/office/officeart/2005/8/layout/pyramid4"/>
    <dgm:cxn modelId="{0DA0EE5A-662B-4A48-9E39-349F44517987}" type="presOf" srcId="{30C37430-46E7-458B-B032-05A355DE0DF2}" destId="{1B357367-C37A-43E4-8164-FB8F17A393F8}" srcOrd="0" destOrd="0" presId="urn:microsoft.com/office/officeart/2005/8/layout/pyramid4"/>
    <dgm:cxn modelId="{2B4E8303-8892-40A4-B6DB-45856F89CF7D}" type="presParOf" srcId="{C5C05932-7E4B-4555-9A15-532030D356B3}" destId="{B2A158B2-0D0B-41C4-876C-AB6193D7BA8E}" srcOrd="0" destOrd="0" presId="urn:microsoft.com/office/officeart/2005/8/layout/pyramid4"/>
    <dgm:cxn modelId="{06E3FD30-500B-41C6-852D-E5DF81355E38}" type="presParOf" srcId="{C5C05932-7E4B-4555-9A15-532030D356B3}" destId="{553F088F-2033-4498-9B0F-E4DAFEB9CDB5}" srcOrd="1" destOrd="0" presId="urn:microsoft.com/office/officeart/2005/8/layout/pyramid4"/>
    <dgm:cxn modelId="{BC0C99DF-0299-4FB4-8DD6-3866021BC6D9}" type="presParOf" srcId="{C5C05932-7E4B-4555-9A15-532030D356B3}" destId="{1B357367-C37A-43E4-8164-FB8F17A393F8}" srcOrd="2" destOrd="0" presId="urn:microsoft.com/office/officeart/2005/8/layout/pyramid4"/>
    <dgm:cxn modelId="{AA536A55-65D8-4442-9FC6-CF4B76727663}" type="presParOf" srcId="{C5C05932-7E4B-4555-9A15-532030D356B3}" destId="{632E66D3-5507-45E0-A949-701762A52B7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26007-59D5-4820-9E53-A0E6C7644E6E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E2CE749C-74DD-47F1-A7A1-E93739620491}">
      <dgm:prSet phldrT="[Texto]" custT="1"/>
      <dgm:spPr>
        <a:solidFill>
          <a:srgbClr val="92D050"/>
        </a:solidFill>
      </dgm:spPr>
      <dgm:t>
        <a:bodyPr/>
        <a:lstStyle/>
        <a:p>
          <a:r>
            <a:rPr lang="gl-ES" sz="1600" b="1" dirty="0" smtClean="0">
              <a:solidFill>
                <a:schemeClr val="tx1"/>
              </a:solidFill>
              <a:latin typeface="Bookman Old Style" pitchFamily="18" charset="0"/>
            </a:rPr>
            <a:t>BIBLIO</a:t>
          </a:r>
          <a:endParaRPr lang="gl-ES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EF03D71-D1AE-42AE-91BE-A2ABF81B18C8}" type="parTrans" cxnId="{9DC7A92C-B4A7-44E5-A602-CB9D66631606}">
      <dgm:prSet/>
      <dgm:spPr/>
      <dgm:t>
        <a:bodyPr/>
        <a:lstStyle/>
        <a:p>
          <a:endParaRPr lang="gl-ES"/>
        </a:p>
      </dgm:t>
    </dgm:pt>
    <dgm:pt modelId="{D9A5E9A0-64E1-47D8-9B78-EAEACEAB16A2}" type="sibTrans" cxnId="{9DC7A92C-B4A7-44E5-A602-CB9D66631606}">
      <dgm:prSet/>
      <dgm:spPr/>
      <dgm:t>
        <a:bodyPr/>
        <a:lstStyle/>
        <a:p>
          <a:endParaRPr lang="gl-ES"/>
        </a:p>
      </dgm:t>
    </dgm:pt>
    <dgm:pt modelId="{BF54590C-A3F4-4A72-86A6-7A7EEB6D7B12}">
      <dgm:prSet phldrT="[Texto]" custT="1"/>
      <dgm:spPr>
        <a:solidFill>
          <a:srgbClr val="92D050"/>
        </a:solidFill>
      </dgm:spPr>
      <dgm:t>
        <a:bodyPr/>
        <a:lstStyle/>
        <a:p>
          <a:r>
            <a:rPr lang="gl-ES" sz="1600" b="1" dirty="0" smtClean="0">
              <a:solidFill>
                <a:schemeClr val="tx1"/>
              </a:solidFill>
              <a:latin typeface="Bookman Old Style" pitchFamily="18" charset="0"/>
            </a:rPr>
            <a:t>AULA DE XOGOS</a:t>
          </a:r>
          <a:endParaRPr lang="gl-ES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686EFBB-FC2A-4751-96FE-93F03EA1218A}" type="parTrans" cxnId="{C9BD8F95-0A04-4BB5-9C8D-6ADD5A77F288}">
      <dgm:prSet/>
      <dgm:spPr/>
      <dgm:t>
        <a:bodyPr/>
        <a:lstStyle/>
        <a:p>
          <a:endParaRPr lang="gl-ES"/>
        </a:p>
      </dgm:t>
    </dgm:pt>
    <dgm:pt modelId="{3E43383E-D4A9-4479-B079-79C42CFD40D2}" type="sibTrans" cxnId="{C9BD8F95-0A04-4BB5-9C8D-6ADD5A77F288}">
      <dgm:prSet/>
      <dgm:spPr/>
      <dgm:t>
        <a:bodyPr/>
        <a:lstStyle/>
        <a:p>
          <a:endParaRPr lang="gl-ES"/>
        </a:p>
      </dgm:t>
    </dgm:pt>
    <dgm:pt modelId="{30C37430-46E7-458B-B032-05A355DE0DF2}">
      <dgm:prSet phldrT="[Texto]" custT="1"/>
      <dgm:spPr>
        <a:solidFill>
          <a:srgbClr val="CCFF33"/>
        </a:solidFill>
      </dgm:spPr>
      <dgm:t>
        <a:bodyPr/>
        <a:lstStyle/>
        <a:p>
          <a:r>
            <a:rPr lang="gl-ES" sz="1200" b="1" dirty="0" smtClean="0">
              <a:solidFill>
                <a:schemeClr val="tx1"/>
              </a:solidFill>
              <a:latin typeface="Bookman Old Style" pitchFamily="18" charset="0"/>
            </a:rPr>
            <a:t>PRÁCTICA</a:t>
          </a:r>
          <a:r>
            <a:rPr lang="gl-ES" sz="1200" b="1" dirty="0" smtClean="0">
              <a:solidFill>
                <a:schemeClr val="tx1"/>
              </a:solidFill>
              <a:latin typeface="+mj-lt"/>
            </a:rPr>
            <a:t> </a:t>
          </a:r>
          <a:endParaRPr lang="gl-ES" sz="1200" b="1" dirty="0">
            <a:solidFill>
              <a:schemeClr val="tx1"/>
            </a:solidFill>
            <a:latin typeface="+mj-lt"/>
          </a:endParaRPr>
        </a:p>
      </dgm:t>
    </dgm:pt>
    <dgm:pt modelId="{CA120479-14BD-4756-BF07-46410EE7D45D}" type="parTrans" cxnId="{1E47862E-E363-4E83-8FC3-C92C7A6D331C}">
      <dgm:prSet/>
      <dgm:spPr/>
      <dgm:t>
        <a:bodyPr/>
        <a:lstStyle/>
        <a:p>
          <a:endParaRPr lang="gl-ES"/>
        </a:p>
      </dgm:t>
    </dgm:pt>
    <dgm:pt modelId="{522FDFF8-794A-4CC6-A031-0F745F573BF6}" type="sibTrans" cxnId="{1E47862E-E363-4E83-8FC3-C92C7A6D331C}">
      <dgm:prSet/>
      <dgm:spPr/>
      <dgm:t>
        <a:bodyPr/>
        <a:lstStyle/>
        <a:p>
          <a:endParaRPr lang="gl-ES"/>
        </a:p>
      </dgm:t>
    </dgm:pt>
    <dgm:pt modelId="{D7721A4F-9873-4606-9B7B-0978DEACD2B4}">
      <dgm:prSet phldrT="[Texto]" custT="1"/>
      <dgm:spPr>
        <a:solidFill>
          <a:srgbClr val="92D050"/>
        </a:solidFill>
      </dgm:spPr>
      <dgm:t>
        <a:bodyPr/>
        <a:lstStyle/>
        <a:p>
          <a:r>
            <a:rPr lang="gl-ES" sz="1600" b="1" dirty="0" smtClean="0">
              <a:solidFill>
                <a:schemeClr val="tx1"/>
              </a:solidFill>
              <a:latin typeface="Bookman Old Style" pitchFamily="18" charset="0"/>
            </a:rPr>
            <a:t>AULAS</a:t>
          </a:r>
          <a:endParaRPr lang="gl-ES" sz="16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92ED2AEE-5267-43C6-AF24-94E7CA40014B}" type="parTrans" cxnId="{E6615443-D3D1-4437-8987-B3F1DCB1F28C}">
      <dgm:prSet/>
      <dgm:spPr/>
      <dgm:t>
        <a:bodyPr/>
        <a:lstStyle/>
        <a:p>
          <a:endParaRPr lang="gl-ES"/>
        </a:p>
      </dgm:t>
    </dgm:pt>
    <dgm:pt modelId="{FBF2E1BB-F849-4915-9C9A-EA3BAD604525}" type="sibTrans" cxnId="{E6615443-D3D1-4437-8987-B3F1DCB1F28C}">
      <dgm:prSet/>
      <dgm:spPr/>
      <dgm:t>
        <a:bodyPr/>
        <a:lstStyle/>
        <a:p>
          <a:endParaRPr lang="gl-ES"/>
        </a:p>
      </dgm:t>
    </dgm:pt>
    <dgm:pt modelId="{C5C05932-7E4B-4555-9A15-532030D356B3}" type="pres">
      <dgm:prSet presAssocID="{85E26007-59D5-4820-9E53-A0E6C7644E6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B2A158B2-0D0B-41C4-876C-AB6193D7BA8E}" type="pres">
      <dgm:prSet presAssocID="{85E26007-59D5-4820-9E53-A0E6C7644E6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553F088F-2033-4498-9B0F-E4DAFEB9CDB5}" type="pres">
      <dgm:prSet presAssocID="{85E26007-59D5-4820-9E53-A0E6C7644E6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1B357367-C37A-43E4-8164-FB8F17A393F8}" type="pres">
      <dgm:prSet presAssocID="{85E26007-59D5-4820-9E53-A0E6C7644E6E}" presName="triangle3" presStyleLbl="node1" presStyleIdx="2" presStyleCnt="4" custLinFactNeighborX="939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632E66D3-5507-45E0-A949-701762A52B7C}" type="pres">
      <dgm:prSet presAssocID="{85E26007-59D5-4820-9E53-A0E6C7644E6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C9BD8F95-0A04-4BB5-9C8D-6ADD5A77F288}" srcId="{85E26007-59D5-4820-9E53-A0E6C7644E6E}" destId="{BF54590C-A3F4-4A72-86A6-7A7EEB6D7B12}" srcOrd="1" destOrd="0" parTransId="{3686EFBB-FC2A-4751-96FE-93F03EA1218A}" sibTransId="{3E43383E-D4A9-4479-B079-79C42CFD40D2}"/>
    <dgm:cxn modelId="{E6615443-D3D1-4437-8987-B3F1DCB1F28C}" srcId="{85E26007-59D5-4820-9E53-A0E6C7644E6E}" destId="{D7721A4F-9873-4606-9B7B-0978DEACD2B4}" srcOrd="3" destOrd="0" parTransId="{92ED2AEE-5267-43C6-AF24-94E7CA40014B}" sibTransId="{FBF2E1BB-F849-4915-9C9A-EA3BAD604525}"/>
    <dgm:cxn modelId="{B48A681C-03AE-4B69-8A2A-C31852C83F42}" type="presOf" srcId="{D7721A4F-9873-4606-9B7B-0978DEACD2B4}" destId="{632E66D3-5507-45E0-A949-701762A52B7C}" srcOrd="0" destOrd="0" presId="urn:microsoft.com/office/officeart/2005/8/layout/pyramid4"/>
    <dgm:cxn modelId="{9DC7A92C-B4A7-44E5-A602-CB9D66631606}" srcId="{85E26007-59D5-4820-9E53-A0E6C7644E6E}" destId="{E2CE749C-74DD-47F1-A7A1-E93739620491}" srcOrd="0" destOrd="0" parTransId="{BEF03D71-D1AE-42AE-91BE-A2ABF81B18C8}" sibTransId="{D9A5E9A0-64E1-47D8-9B78-EAEACEAB16A2}"/>
    <dgm:cxn modelId="{D72EBD1C-68B6-4027-A6E9-3771C075F59A}" type="presOf" srcId="{30C37430-46E7-458B-B032-05A355DE0DF2}" destId="{1B357367-C37A-43E4-8164-FB8F17A393F8}" srcOrd="0" destOrd="0" presId="urn:microsoft.com/office/officeart/2005/8/layout/pyramid4"/>
    <dgm:cxn modelId="{1E47862E-E363-4E83-8FC3-C92C7A6D331C}" srcId="{85E26007-59D5-4820-9E53-A0E6C7644E6E}" destId="{30C37430-46E7-458B-B032-05A355DE0DF2}" srcOrd="2" destOrd="0" parTransId="{CA120479-14BD-4756-BF07-46410EE7D45D}" sibTransId="{522FDFF8-794A-4CC6-A031-0F745F573BF6}"/>
    <dgm:cxn modelId="{B9DA5292-2D8C-4E08-9A64-D0FDD4BD9694}" type="presOf" srcId="{85E26007-59D5-4820-9E53-A0E6C7644E6E}" destId="{C5C05932-7E4B-4555-9A15-532030D356B3}" srcOrd="0" destOrd="0" presId="urn:microsoft.com/office/officeart/2005/8/layout/pyramid4"/>
    <dgm:cxn modelId="{E022EACC-F798-47EA-AA73-44AED853E0CC}" type="presOf" srcId="{BF54590C-A3F4-4A72-86A6-7A7EEB6D7B12}" destId="{553F088F-2033-4498-9B0F-E4DAFEB9CDB5}" srcOrd="0" destOrd="0" presId="urn:microsoft.com/office/officeart/2005/8/layout/pyramid4"/>
    <dgm:cxn modelId="{5342D890-5049-480C-8C47-9C7E6304404B}" type="presOf" srcId="{E2CE749C-74DD-47F1-A7A1-E93739620491}" destId="{B2A158B2-0D0B-41C4-876C-AB6193D7BA8E}" srcOrd="0" destOrd="0" presId="urn:microsoft.com/office/officeart/2005/8/layout/pyramid4"/>
    <dgm:cxn modelId="{95DBFC01-2251-4201-AB28-132984066F43}" type="presParOf" srcId="{C5C05932-7E4B-4555-9A15-532030D356B3}" destId="{B2A158B2-0D0B-41C4-876C-AB6193D7BA8E}" srcOrd="0" destOrd="0" presId="urn:microsoft.com/office/officeart/2005/8/layout/pyramid4"/>
    <dgm:cxn modelId="{5E08947D-9E94-43A8-9265-BA22B3C2CA00}" type="presParOf" srcId="{C5C05932-7E4B-4555-9A15-532030D356B3}" destId="{553F088F-2033-4498-9B0F-E4DAFEB9CDB5}" srcOrd="1" destOrd="0" presId="urn:microsoft.com/office/officeart/2005/8/layout/pyramid4"/>
    <dgm:cxn modelId="{AB65BC7F-31DD-4EB8-98AC-A1BF0E68BAE6}" type="presParOf" srcId="{C5C05932-7E4B-4555-9A15-532030D356B3}" destId="{1B357367-C37A-43E4-8164-FB8F17A393F8}" srcOrd="2" destOrd="0" presId="urn:microsoft.com/office/officeart/2005/8/layout/pyramid4"/>
    <dgm:cxn modelId="{7976B89D-0817-4B55-A7D7-04D8133D4BFE}" type="presParOf" srcId="{C5C05932-7E4B-4555-9A15-532030D356B3}" destId="{632E66D3-5507-45E0-A949-701762A52B7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C7A427-EF4C-45E0-A3E4-D373C1C467C8}" type="doc">
      <dgm:prSet loTypeId="urn:microsoft.com/office/officeart/2005/8/layout/matrix2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gl-ES"/>
        </a:p>
      </dgm:t>
    </dgm:pt>
    <dgm:pt modelId="{BF008CEF-A604-4FEF-84F1-CF0C8DAFD04B}">
      <dgm:prSet phldrT="[Texto]"/>
      <dgm:spPr/>
      <dgm:t>
        <a:bodyPr/>
        <a:lstStyle/>
        <a:p>
          <a:r>
            <a:rPr lang="es-ES" dirty="0" smtClean="0"/>
            <a:t>Competencia para aprender a aprender</a:t>
          </a:r>
          <a:endParaRPr lang="gl-ES" dirty="0"/>
        </a:p>
      </dgm:t>
    </dgm:pt>
    <dgm:pt modelId="{27133404-F446-4C2F-A6B6-D3423BE6311C}" type="parTrans" cxnId="{4A10846B-D311-4CC1-9312-00D92A47A6A2}">
      <dgm:prSet/>
      <dgm:spPr/>
      <dgm:t>
        <a:bodyPr/>
        <a:lstStyle/>
        <a:p>
          <a:endParaRPr lang="gl-ES"/>
        </a:p>
      </dgm:t>
    </dgm:pt>
    <dgm:pt modelId="{E1C0FCEF-5DCD-4C1D-9196-9524916C096D}" type="sibTrans" cxnId="{4A10846B-D311-4CC1-9312-00D92A47A6A2}">
      <dgm:prSet/>
      <dgm:spPr/>
      <dgm:t>
        <a:bodyPr/>
        <a:lstStyle/>
        <a:p>
          <a:endParaRPr lang="gl-ES"/>
        </a:p>
      </dgm:t>
    </dgm:pt>
    <dgm:pt modelId="{B247CFA8-0029-408B-8BE9-6B631E1729CF}">
      <dgm:prSet phldrT="[Texto]" phldr="1"/>
      <dgm:spPr/>
      <dgm:t>
        <a:bodyPr/>
        <a:lstStyle/>
        <a:p>
          <a:endParaRPr lang="gl-ES" dirty="0"/>
        </a:p>
      </dgm:t>
    </dgm:pt>
    <dgm:pt modelId="{6A69E72D-F006-40C8-9630-F0CF12E0E9FC}" type="parTrans" cxnId="{7C0BF6E7-92D5-4934-9C8D-D2570BA0E105}">
      <dgm:prSet/>
      <dgm:spPr/>
      <dgm:t>
        <a:bodyPr/>
        <a:lstStyle/>
        <a:p>
          <a:endParaRPr lang="gl-ES"/>
        </a:p>
      </dgm:t>
    </dgm:pt>
    <dgm:pt modelId="{90A6B289-1084-4B8F-B29A-18E90605D0D7}" type="sibTrans" cxnId="{7C0BF6E7-92D5-4934-9C8D-D2570BA0E105}">
      <dgm:prSet/>
      <dgm:spPr/>
      <dgm:t>
        <a:bodyPr/>
        <a:lstStyle/>
        <a:p>
          <a:endParaRPr lang="gl-ES"/>
        </a:p>
      </dgm:t>
    </dgm:pt>
    <dgm:pt modelId="{6569B4CD-F972-4EE2-BC49-36E457F375C4}">
      <dgm:prSet phldrT="[Texto]" phldr="1"/>
      <dgm:spPr/>
      <dgm:t>
        <a:bodyPr/>
        <a:lstStyle/>
        <a:p>
          <a:endParaRPr lang="gl-ES" dirty="0"/>
        </a:p>
      </dgm:t>
    </dgm:pt>
    <dgm:pt modelId="{ECB738AB-F824-4ACD-B8E3-C2D658D1CCE1}" type="parTrans" cxnId="{B51DB2FB-2208-4C29-89CD-85627E805B43}">
      <dgm:prSet/>
      <dgm:spPr/>
      <dgm:t>
        <a:bodyPr/>
        <a:lstStyle/>
        <a:p>
          <a:endParaRPr lang="gl-ES"/>
        </a:p>
      </dgm:t>
    </dgm:pt>
    <dgm:pt modelId="{4FCE15D4-46BB-4ACE-ACF5-37673B073DDD}" type="sibTrans" cxnId="{B51DB2FB-2208-4C29-89CD-85627E805B43}">
      <dgm:prSet/>
      <dgm:spPr/>
      <dgm:t>
        <a:bodyPr/>
        <a:lstStyle/>
        <a:p>
          <a:endParaRPr lang="gl-ES"/>
        </a:p>
      </dgm:t>
    </dgm:pt>
    <dgm:pt modelId="{2EE06FEB-585F-4EEC-BE08-D9707DC7268A}">
      <dgm:prSet phldrT="[Texto]" phldr="1"/>
      <dgm:spPr/>
      <dgm:t>
        <a:bodyPr/>
        <a:lstStyle/>
        <a:p>
          <a:endParaRPr lang="gl-ES" dirty="0"/>
        </a:p>
      </dgm:t>
    </dgm:pt>
    <dgm:pt modelId="{E22A61F1-FFC6-4381-B82B-E5652EF6EB4B}" type="parTrans" cxnId="{CBB1F4A3-F182-4158-86BD-117DA1ED4DDF}">
      <dgm:prSet/>
      <dgm:spPr/>
      <dgm:t>
        <a:bodyPr/>
        <a:lstStyle/>
        <a:p>
          <a:endParaRPr lang="gl-ES"/>
        </a:p>
      </dgm:t>
    </dgm:pt>
    <dgm:pt modelId="{BB9818E7-1395-495D-B8F9-3DFEE508E731}" type="sibTrans" cxnId="{CBB1F4A3-F182-4158-86BD-117DA1ED4DDF}">
      <dgm:prSet/>
      <dgm:spPr/>
      <dgm:t>
        <a:bodyPr/>
        <a:lstStyle/>
        <a:p>
          <a:endParaRPr lang="gl-ES"/>
        </a:p>
      </dgm:t>
    </dgm:pt>
    <dgm:pt modelId="{59EFEE1B-5348-488B-803A-408E9536EA0A}">
      <dgm:prSet/>
      <dgm:spPr/>
      <dgm:t>
        <a:bodyPr/>
        <a:lstStyle/>
        <a:p>
          <a:r>
            <a:rPr lang="es-ES" dirty="0" smtClean="0"/>
            <a:t>C. en comunicación lingüística.</a:t>
          </a:r>
        </a:p>
        <a:p>
          <a:r>
            <a:rPr lang="es-ES" dirty="0" smtClean="0"/>
            <a:t>C. Matemática</a:t>
          </a:r>
          <a:endParaRPr lang="gl-ES" dirty="0"/>
        </a:p>
      </dgm:t>
    </dgm:pt>
    <dgm:pt modelId="{5E602E03-4D23-4F78-9D0F-3F9A2B7C6285}" type="parTrans" cxnId="{57C8B31C-AEDD-4C85-B517-142710B5FB32}">
      <dgm:prSet/>
      <dgm:spPr/>
      <dgm:t>
        <a:bodyPr/>
        <a:lstStyle/>
        <a:p>
          <a:endParaRPr lang="gl-ES"/>
        </a:p>
      </dgm:t>
    </dgm:pt>
    <dgm:pt modelId="{F369145E-8BE8-4764-8BEE-C1681BDE03F7}" type="sibTrans" cxnId="{57C8B31C-AEDD-4C85-B517-142710B5FB32}">
      <dgm:prSet/>
      <dgm:spPr/>
      <dgm:t>
        <a:bodyPr/>
        <a:lstStyle/>
        <a:p>
          <a:endParaRPr lang="gl-ES"/>
        </a:p>
      </dgm:t>
    </dgm:pt>
    <dgm:pt modelId="{CA3536A7-A272-4820-ABA1-3EE50F30F69F}">
      <dgm:prSet/>
      <dgm:spPr/>
      <dgm:t>
        <a:bodyPr/>
        <a:lstStyle/>
        <a:p>
          <a:r>
            <a:rPr lang="es-ES" dirty="0" smtClean="0"/>
            <a:t>C. en el conocimiento y la interacción en el mundo físico.</a:t>
          </a:r>
          <a:endParaRPr lang="gl-ES" dirty="0"/>
        </a:p>
      </dgm:t>
    </dgm:pt>
    <dgm:pt modelId="{59519160-5295-4394-B868-AC82ED26387C}" type="parTrans" cxnId="{E3A7F998-103D-4FA7-9C30-2D1F022F4E32}">
      <dgm:prSet/>
      <dgm:spPr/>
      <dgm:t>
        <a:bodyPr/>
        <a:lstStyle/>
        <a:p>
          <a:endParaRPr lang="gl-ES"/>
        </a:p>
      </dgm:t>
    </dgm:pt>
    <dgm:pt modelId="{7786EDF0-5681-43A0-80EA-02E8083714D5}" type="sibTrans" cxnId="{E3A7F998-103D-4FA7-9C30-2D1F022F4E32}">
      <dgm:prSet/>
      <dgm:spPr/>
      <dgm:t>
        <a:bodyPr/>
        <a:lstStyle/>
        <a:p>
          <a:endParaRPr lang="gl-ES"/>
        </a:p>
      </dgm:t>
    </dgm:pt>
    <dgm:pt modelId="{8209EDCC-CE84-42B1-BE0A-AD373C75DC99}">
      <dgm:prSet/>
      <dgm:spPr/>
      <dgm:t>
        <a:bodyPr/>
        <a:lstStyle/>
        <a:p>
          <a:r>
            <a:rPr lang="es-ES" dirty="0" smtClean="0"/>
            <a:t>Tratamiento de la información y competencia dixital</a:t>
          </a:r>
          <a:endParaRPr lang="gl-ES" dirty="0"/>
        </a:p>
      </dgm:t>
    </dgm:pt>
    <dgm:pt modelId="{B27A181B-5399-4920-8062-0AD7F1C1F9A4}" type="parTrans" cxnId="{3DB4E34C-B187-467D-805D-ED195CB2A688}">
      <dgm:prSet/>
      <dgm:spPr/>
      <dgm:t>
        <a:bodyPr/>
        <a:lstStyle/>
        <a:p>
          <a:endParaRPr lang="gl-ES"/>
        </a:p>
      </dgm:t>
    </dgm:pt>
    <dgm:pt modelId="{0A230C4A-EE93-433B-869B-BBE9E6E9388D}" type="sibTrans" cxnId="{3DB4E34C-B187-467D-805D-ED195CB2A688}">
      <dgm:prSet/>
      <dgm:spPr/>
      <dgm:t>
        <a:bodyPr/>
        <a:lstStyle/>
        <a:p>
          <a:endParaRPr lang="gl-ES"/>
        </a:p>
      </dgm:t>
    </dgm:pt>
    <dgm:pt modelId="{91322403-06A7-4BF3-A97A-8C6463AC510D}">
      <dgm:prSet/>
      <dgm:spPr/>
      <dgm:t>
        <a:bodyPr/>
        <a:lstStyle/>
        <a:p>
          <a:endParaRPr lang="gl-ES" dirty="0"/>
        </a:p>
      </dgm:t>
    </dgm:pt>
    <dgm:pt modelId="{01A6206B-7CC2-4FE0-8CEB-F1D7513BC16B}" type="parTrans" cxnId="{0E8D85EA-1AFF-4EA4-8DA1-2D17D1AEAB7B}">
      <dgm:prSet/>
      <dgm:spPr/>
      <dgm:t>
        <a:bodyPr/>
        <a:lstStyle/>
        <a:p>
          <a:endParaRPr lang="gl-ES"/>
        </a:p>
      </dgm:t>
    </dgm:pt>
    <dgm:pt modelId="{ACBA10EE-494A-4EB5-ACDA-19A626223727}" type="sibTrans" cxnId="{0E8D85EA-1AFF-4EA4-8DA1-2D17D1AEAB7B}">
      <dgm:prSet/>
      <dgm:spPr/>
      <dgm:t>
        <a:bodyPr/>
        <a:lstStyle/>
        <a:p>
          <a:endParaRPr lang="gl-ES"/>
        </a:p>
      </dgm:t>
    </dgm:pt>
    <dgm:pt modelId="{58F5245E-5E75-4CDA-8B51-703CF5394A8D}" type="pres">
      <dgm:prSet presAssocID="{FEC7A427-EF4C-45E0-A3E4-D373C1C467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74C70BAF-8A86-49C1-A67D-F1E1FB99B8C1}" type="pres">
      <dgm:prSet presAssocID="{FEC7A427-EF4C-45E0-A3E4-D373C1C467C8}" presName="axisShape" presStyleLbl="bgShp" presStyleIdx="0" presStyleCnt="1"/>
      <dgm:spPr/>
      <dgm:t>
        <a:bodyPr/>
        <a:lstStyle/>
        <a:p>
          <a:endParaRPr lang="gl-ES"/>
        </a:p>
      </dgm:t>
    </dgm:pt>
    <dgm:pt modelId="{035CFCE9-17F2-4CA2-B733-70DDA7283272}" type="pres">
      <dgm:prSet presAssocID="{FEC7A427-EF4C-45E0-A3E4-D373C1C467C8}" presName="rect1" presStyleLbl="node1" presStyleIdx="0" presStyleCnt="4" custLinFactNeighborX="3170" custLinFactNeighborY="-5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92F8B858-FCB3-47C4-BF07-DFD861B003E0}" type="pres">
      <dgm:prSet presAssocID="{FEC7A427-EF4C-45E0-A3E4-D373C1C467C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E7573B8A-15C4-44D9-9F9E-78F5017C6ED3}" type="pres">
      <dgm:prSet presAssocID="{FEC7A427-EF4C-45E0-A3E4-D373C1C467C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F56A4FF6-707B-4AEE-B9F0-26C813CCEBF8}" type="pres">
      <dgm:prSet presAssocID="{FEC7A427-EF4C-45E0-A3E4-D373C1C467C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F31C2F63-A133-4869-8FBB-677FA79990BC}" type="presOf" srcId="{CA3536A7-A272-4820-ABA1-3EE50F30F69F}" destId="{E7573B8A-15C4-44D9-9F9E-78F5017C6ED3}" srcOrd="0" destOrd="0" presId="urn:microsoft.com/office/officeart/2005/8/layout/matrix2"/>
    <dgm:cxn modelId="{4A662FEF-12EC-490E-BF57-A7EB341E660C}" type="presOf" srcId="{8209EDCC-CE84-42B1-BE0A-AD373C75DC99}" destId="{92F8B858-FCB3-47C4-BF07-DFD861B003E0}" srcOrd="0" destOrd="0" presId="urn:microsoft.com/office/officeart/2005/8/layout/matrix2"/>
    <dgm:cxn modelId="{CBB1F4A3-F182-4158-86BD-117DA1ED4DDF}" srcId="{FEC7A427-EF4C-45E0-A3E4-D373C1C467C8}" destId="{2EE06FEB-585F-4EEC-BE08-D9707DC7268A}" srcOrd="7" destOrd="0" parTransId="{E22A61F1-FFC6-4381-B82B-E5652EF6EB4B}" sibTransId="{BB9818E7-1395-495D-B8F9-3DFEE508E731}"/>
    <dgm:cxn modelId="{2B64F275-A198-44C2-BB05-7FC6D384667B}" type="presOf" srcId="{FEC7A427-EF4C-45E0-A3E4-D373C1C467C8}" destId="{58F5245E-5E75-4CDA-8B51-703CF5394A8D}" srcOrd="0" destOrd="0" presId="urn:microsoft.com/office/officeart/2005/8/layout/matrix2"/>
    <dgm:cxn modelId="{0E8D85EA-1AFF-4EA4-8DA1-2D17D1AEAB7B}" srcId="{FEC7A427-EF4C-45E0-A3E4-D373C1C467C8}" destId="{91322403-06A7-4BF3-A97A-8C6463AC510D}" srcOrd="4" destOrd="0" parTransId="{01A6206B-7CC2-4FE0-8CEB-F1D7513BC16B}" sibTransId="{ACBA10EE-494A-4EB5-ACDA-19A626223727}"/>
    <dgm:cxn modelId="{57C8B31C-AEDD-4C85-B517-142710B5FB32}" srcId="{FEC7A427-EF4C-45E0-A3E4-D373C1C467C8}" destId="{59EFEE1B-5348-488B-803A-408E9536EA0A}" srcOrd="3" destOrd="0" parTransId="{5E602E03-4D23-4F78-9D0F-3F9A2B7C6285}" sibTransId="{F369145E-8BE8-4764-8BEE-C1681BDE03F7}"/>
    <dgm:cxn modelId="{7C0BF6E7-92D5-4934-9C8D-D2570BA0E105}" srcId="{FEC7A427-EF4C-45E0-A3E4-D373C1C467C8}" destId="{B247CFA8-0029-408B-8BE9-6B631E1729CF}" srcOrd="5" destOrd="0" parTransId="{6A69E72D-F006-40C8-9630-F0CF12E0E9FC}" sibTransId="{90A6B289-1084-4B8F-B29A-18E90605D0D7}"/>
    <dgm:cxn modelId="{3E3A1995-DBE9-4C87-B88F-2D40C767DEA3}" type="presOf" srcId="{59EFEE1B-5348-488B-803A-408E9536EA0A}" destId="{F56A4FF6-707B-4AEE-B9F0-26C813CCEBF8}" srcOrd="0" destOrd="0" presId="urn:microsoft.com/office/officeart/2005/8/layout/matrix2"/>
    <dgm:cxn modelId="{3DB4E34C-B187-467D-805D-ED195CB2A688}" srcId="{FEC7A427-EF4C-45E0-A3E4-D373C1C467C8}" destId="{8209EDCC-CE84-42B1-BE0A-AD373C75DC99}" srcOrd="1" destOrd="0" parTransId="{B27A181B-5399-4920-8062-0AD7F1C1F9A4}" sibTransId="{0A230C4A-EE93-433B-869B-BBE9E6E9388D}"/>
    <dgm:cxn modelId="{4A10846B-D311-4CC1-9312-00D92A47A6A2}" srcId="{FEC7A427-EF4C-45E0-A3E4-D373C1C467C8}" destId="{BF008CEF-A604-4FEF-84F1-CF0C8DAFD04B}" srcOrd="0" destOrd="0" parTransId="{27133404-F446-4C2F-A6B6-D3423BE6311C}" sibTransId="{E1C0FCEF-5DCD-4C1D-9196-9524916C096D}"/>
    <dgm:cxn modelId="{B51DB2FB-2208-4C29-89CD-85627E805B43}" srcId="{FEC7A427-EF4C-45E0-A3E4-D373C1C467C8}" destId="{6569B4CD-F972-4EE2-BC49-36E457F375C4}" srcOrd="6" destOrd="0" parTransId="{ECB738AB-F824-4ACD-B8E3-C2D658D1CCE1}" sibTransId="{4FCE15D4-46BB-4ACE-ACF5-37673B073DDD}"/>
    <dgm:cxn modelId="{E3A7F998-103D-4FA7-9C30-2D1F022F4E32}" srcId="{FEC7A427-EF4C-45E0-A3E4-D373C1C467C8}" destId="{CA3536A7-A272-4820-ABA1-3EE50F30F69F}" srcOrd="2" destOrd="0" parTransId="{59519160-5295-4394-B868-AC82ED26387C}" sibTransId="{7786EDF0-5681-43A0-80EA-02E8083714D5}"/>
    <dgm:cxn modelId="{8C03B0B3-4C79-4FEB-AC2A-D77BC9D8784C}" type="presOf" srcId="{BF008CEF-A604-4FEF-84F1-CF0C8DAFD04B}" destId="{035CFCE9-17F2-4CA2-B733-70DDA7283272}" srcOrd="0" destOrd="0" presId="urn:microsoft.com/office/officeart/2005/8/layout/matrix2"/>
    <dgm:cxn modelId="{DA5FA3D0-0E86-4900-87AB-FACF0258FF0C}" type="presParOf" srcId="{58F5245E-5E75-4CDA-8B51-703CF5394A8D}" destId="{74C70BAF-8A86-49C1-A67D-F1E1FB99B8C1}" srcOrd="0" destOrd="0" presId="urn:microsoft.com/office/officeart/2005/8/layout/matrix2"/>
    <dgm:cxn modelId="{BF062214-EB99-4B74-BF34-50CABBD59F72}" type="presParOf" srcId="{58F5245E-5E75-4CDA-8B51-703CF5394A8D}" destId="{035CFCE9-17F2-4CA2-B733-70DDA7283272}" srcOrd="1" destOrd="0" presId="urn:microsoft.com/office/officeart/2005/8/layout/matrix2"/>
    <dgm:cxn modelId="{ABF819E2-BAF4-414D-964E-CEED5A7D8C23}" type="presParOf" srcId="{58F5245E-5E75-4CDA-8B51-703CF5394A8D}" destId="{92F8B858-FCB3-47C4-BF07-DFD861B003E0}" srcOrd="2" destOrd="0" presId="urn:microsoft.com/office/officeart/2005/8/layout/matrix2"/>
    <dgm:cxn modelId="{4BBED844-EC11-4F5C-9280-C29408614672}" type="presParOf" srcId="{58F5245E-5E75-4CDA-8B51-703CF5394A8D}" destId="{E7573B8A-15C4-44D9-9F9E-78F5017C6ED3}" srcOrd="3" destOrd="0" presId="urn:microsoft.com/office/officeart/2005/8/layout/matrix2"/>
    <dgm:cxn modelId="{0241DFD1-1766-4EA9-B433-BCFC87CCA064}" type="presParOf" srcId="{58F5245E-5E75-4CDA-8B51-703CF5394A8D}" destId="{F56A4FF6-707B-4AEE-B9F0-26C813CCEBF8}" srcOrd="4" destOrd="0" presId="urn:microsoft.com/office/officeart/2005/8/layout/matrix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C7A427-EF4C-45E0-A3E4-D373C1C467C8}" type="doc">
      <dgm:prSet loTypeId="urn:microsoft.com/office/officeart/2005/8/layout/matrix3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gl-ES"/>
        </a:p>
      </dgm:t>
    </dgm:pt>
    <dgm:pt modelId="{B247CFA8-0029-408B-8BE9-6B631E1729CF}">
      <dgm:prSet phldrT="[Texto]"/>
      <dgm:spPr/>
      <dgm:t>
        <a:bodyPr/>
        <a:lstStyle/>
        <a:p>
          <a:r>
            <a:rPr lang="gl-ES" dirty="0" smtClean="0"/>
            <a:t>Área de Lengua/Lingua</a:t>
          </a:r>
          <a:endParaRPr lang="gl-ES" dirty="0"/>
        </a:p>
      </dgm:t>
    </dgm:pt>
    <dgm:pt modelId="{6A69E72D-F006-40C8-9630-F0CF12E0E9FC}" type="parTrans" cxnId="{7C0BF6E7-92D5-4934-9C8D-D2570BA0E105}">
      <dgm:prSet/>
      <dgm:spPr/>
      <dgm:t>
        <a:bodyPr/>
        <a:lstStyle/>
        <a:p>
          <a:endParaRPr lang="gl-ES"/>
        </a:p>
      </dgm:t>
    </dgm:pt>
    <dgm:pt modelId="{90A6B289-1084-4B8F-B29A-18E90605D0D7}" type="sibTrans" cxnId="{7C0BF6E7-92D5-4934-9C8D-D2570BA0E105}">
      <dgm:prSet/>
      <dgm:spPr/>
      <dgm:t>
        <a:bodyPr/>
        <a:lstStyle/>
        <a:p>
          <a:endParaRPr lang="gl-ES"/>
        </a:p>
      </dgm:t>
    </dgm:pt>
    <dgm:pt modelId="{6569B4CD-F972-4EE2-BC49-36E457F375C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gl-ES" dirty="0" smtClean="0"/>
            <a:t>Área de Matemáticas</a:t>
          </a:r>
          <a:endParaRPr lang="gl-ES" dirty="0"/>
        </a:p>
      </dgm:t>
    </dgm:pt>
    <dgm:pt modelId="{ECB738AB-F824-4ACD-B8E3-C2D658D1CCE1}" type="parTrans" cxnId="{B51DB2FB-2208-4C29-89CD-85627E805B43}">
      <dgm:prSet/>
      <dgm:spPr/>
      <dgm:t>
        <a:bodyPr/>
        <a:lstStyle/>
        <a:p>
          <a:endParaRPr lang="gl-ES"/>
        </a:p>
      </dgm:t>
    </dgm:pt>
    <dgm:pt modelId="{4FCE15D4-46BB-4ACE-ACF5-37673B073DDD}" type="sibTrans" cxnId="{B51DB2FB-2208-4C29-89CD-85627E805B43}">
      <dgm:prSet/>
      <dgm:spPr/>
      <dgm:t>
        <a:bodyPr/>
        <a:lstStyle/>
        <a:p>
          <a:endParaRPr lang="gl-ES"/>
        </a:p>
      </dgm:t>
    </dgm:pt>
    <dgm:pt modelId="{2EE06FEB-585F-4EEC-BE08-D9707DC7268A}">
      <dgm:prSet phldrT="[Texto]"/>
      <dgm:spPr>
        <a:solidFill>
          <a:srgbClr val="00B050"/>
        </a:solidFill>
      </dgm:spPr>
      <dgm:t>
        <a:bodyPr/>
        <a:lstStyle/>
        <a:p>
          <a:r>
            <a:rPr lang="gl-ES" dirty="0" smtClean="0"/>
            <a:t>Área de Coñecemento do Medio</a:t>
          </a:r>
          <a:endParaRPr lang="gl-ES" dirty="0"/>
        </a:p>
      </dgm:t>
    </dgm:pt>
    <dgm:pt modelId="{E22A61F1-FFC6-4381-B82B-E5652EF6EB4B}" type="parTrans" cxnId="{CBB1F4A3-F182-4158-86BD-117DA1ED4DDF}">
      <dgm:prSet/>
      <dgm:spPr/>
      <dgm:t>
        <a:bodyPr/>
        <a:lstStyle/>
        <a:p>
          <a:endParaRPr lang="gl-ES"/>
        </a:p>
      </dgm:t>
    </dgm:pt>
    <dgm:pt modelId="{BB9818E7-1395-495D-B8F9-3DFEE508E731}" type="sibTrans" cxnId="{CBB1F4A3-F182-4158-86BD-117DA1ED4DDF}">
      <dgm:prSet/>
      <dgm:spPr/>
      <dgm:t>
        <a:bodyPr/>
        <a:lstStyle/>
        <a:p>
          <a:endParaRPr lang="gl-ES"/>
        </a:p>
      </dgm:t>
    </dgm:pt>
    <dgm:pt modelId="{E3BCA89A-C7C7-461D-A9BA-ED8E340BE05B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gl-ES" dirty="0" smtClean="0"/>
            <a:t>Área de Lingua Extranxeira</a:t>
          </a:r>
          <a:endParaRPr lang="gl-ES" dirty="0"/>
        </a:p>
      </dgm:t>
    </dgm:pt>
    <dgm:pt modelId="{2E599B7C-1976-451C-8447-1D116CC8B3F0}" type="parTrans" cxnId="{E9A7252F-912C-4C4E-B0B6-DC906AB2BDF6}">
      <dgm:prSet/>
      <dgm:spPr/>
      <dgm:t>
        <a:bodyPr/>
        <a:lstStyle/>
        <a:p>
          <a:endParaRPr lang="gl-ES"/>
        </a:p>
      </dgm:t>
    </dgm:pt>
    <dgm:pt modelId="{4582E9A5-7207-4FB0-B01C-457BD5C512DD}" type="sibTrans" cxnId="{E9A7252F-912C-4C4E-B0B6-DC906AB2BDF6}">
      <dgm:prSet/>
      <dgm:spPr/>
      <dgm:t>
        <a:bodyPr/>
        <a:lstStyle/>
        <a:p>
          <a:endParaRPr lang="gl-ES"/>
        </a:p>
      </dgm:t>
    </dgm:pt>
    <dgm:pt modelId="{DF308D17-99A2-49D3-ACF5-5E6A3809EA39}" type="pres">
      <dgm:prSet presAssocID="{FEC7A427-EF4C-45E0-A3E4-D373C1C467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39F5D68F-1B4F-4F06-BF66-F922EB3D1833}" type="pres">
      <dgm:prSet presAssocID="{FEC7A427-EF4C-45E0-A3E4-D373C1C467C8}" presName="diamond" presStyleLbl="bgShp" presStyleIdx="0" presStyleCnt="1"/>
      <dgm:spPr/>
    </dgm:pt>
    <dgm:pt modelId="{AC5E9FD5-6E9D-41BD-98B1-D8B77A6BD6D1}" type="pres">
      <dgm:prSet presAssocID="{FEC7A427-EF4C-45E0-A3E4-D373C1C467C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BA5FF699-DEF1-4552-9452-E39634B0A113}" type="pres">
      <dgm:prSet presAssocID="{FEC7A427-EF4C-45E0-A3E4-D373C1C467C8}" presName="quad2" presStyleLbl="node1" presStyleIdx="1" presStyleCnt="4" custLinFactNeighborX="-2584" custLinFactNeighborY="-3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793C44F0-E1A4-42E1-94BA-D76D206B54F2}" type="pres">
      <dgm:prSet presAssocID="{FEC7A427-EF4C-45E0-A3E4-D373C1C467C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4B82AE76-03D4-48DE-8E9F-18B47475DD9F}" type="pres">
      <dgm:prSet presAssocID="{FEC7A427-EF4C-45E0-A3E4-D373C1C467C8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rgbClr val="0070C0"/>
        </a:solidFill>
      </dgm:spPr>
      <dgm:t>
        <a:bodyPr/>
        <a:lstStyle/>
        <a:p>
          <a:endParaRPr lang="gl-ES"/>
        </a:p>
      </dgm:t>
    </dgm:pt>
  </dgm:ptLst>
  <dgm:cxnLst>
    <dgm:cxn modelId="{CBB1F4A3-F182-4158-86BD-117DA1ED4DDF}" srcId="{FEC7A427-EF4C-45E0-A3E4-D373C1C467C8}" destId="{2EE06FEB-585F-4EEC-BE08-D9707DC7268A}" srcOrd="2" destOrd="0" parTransId="{E22A61F1-FFC6-4381-B82B-E5652EF6EB4B}" sibTransId="{BB9818E7-1395-495D-B8F9-3DFEE508E731}"/>
    <dgm:cxn modelId="{28105F26-29DD-4A83-A7D7-B9E8EE1364A7}" type="presOf" srcId="{FEC7A427-EF4C-45E0-A3E4-D373C1C467C8}" destId="{DF308D17-99A2-49D3-ACF5-5E6A3809EA39}" srcOrd="0" destOrd="0" presId="urn:microsoft.com/office/officeart/2005/8/layout/matrix3"/>
    <dgm:cxn modelId="{C55748AC-99BF-4B6B-A32C-B2B66AB0B9EF}" type="presOf" srcId="{2EE06FEB-585F-4EEC-BE08-D9707DC7268A}" destId="{793C44F0-E1A4-42E1-94BA-D76D206B54F2}" srcOrd="0" destOrd="0" presId="urn:microsoft.com/office/officeart/2005/8/layout/matrix3"/>
    <dgm:cxn modelId="{7C0BF6E7-92D5-4934-9C8D-D2570BA0E105}" srcId="{FEC7A427-EF4C-45E0-A3E4-D373C1C467C8}" destId="{B247CFA8-0029-408B-8BE9-6B631E1729CF}" srcOrd="0" destOrd="0" parTransId="{6A69E72D-F006-40C8-9630-F0CF12E0E9FC}" sibTransId="{90A6B289-1084-4B8F-B29A-18E90605D0D7}"/>
    <dgm:cxn modelId="{76DC502C-2461-4407-B550-D68FA13EA3C4}" type="presOf" srcId="{E3BCA89A-C7C7-461D-A9BA-ED8E340BE05B}" destId="{4B82AE76-03D4-48DE-8E9F-18B47475DD9F}" srcOrd="0" destOrd="0" presId="urn:microsoft.com/office/officeart/2005/8/layout/matrix3"/>
    <dgm:cxn modelId="{B51DB2FB-2208-4C29-89CD-85627E805B43}" srcId="{FEC7A427-EF4C-45E0-A3E4-D373C1C467C8}" destId="{6569B4CD-F972-4EE2-BC49-36E457F375C4}" srcOrd="1" destOrd="0" parTransId="{ECB738AB-F824-4ACD-B8E3-C2D658D1CCE1}" sibTransId="{4FCE15D4-46BB-4ACE-ACF5-37673B073DDD}"/>
    <dgm:cxn modelId="{518467E6-3F1A-42A3-9FB4-FB95055F82A0}" type="presOf" srcId="{6569B4CD-F972-4EE2-BC49-36E457F375C4}" destId="{BA5FF699-DEF1-4552-9452-E39634B0A113}" srcOrd="0" destOrd="0" presId="urn:microsoft.com/office/officeart/2005/8/layout/matrix3"/>
    <dgm:cxn modelId="{E9A7252F-912C-4C4E-B0B6-DC906AB2BDF6}" srcId="{FEC7A427-EF4C-45E0-A3E4-D373C1C467C8}" destId="{E3BCA89A-C7C7-461D-A9BA-ED8E340BE05B}" srcOrd="3" destOrd="0" parTransId="{2E599B7C-1976-451C-8447-1D116CC8B3F0}" sibTransId="{4582E9A5-7207-4FB0-B01C-457BD5C512DD}"/>
    <dgm:cxn modelId="{337DB336-4CC0-48E1-8827-7CD61A859C9D}" type="presOf" srcId="{B247CFA8-0029-408B-8BE9-6B631E1729CF}" destId="{AC5E9FD5-6E9D-41BD-98B1-D8B77A6BD6D1}" srcOrd="0" destOrd="0" presId="urn:microsoft.com/office/officeart/2005/8/layout/matrix3"/>
    <dgm:cxn modelId="{67391424-F574-4DEA-AAD2-243496A63518}" type="presParOf" srcId="{DF308D17-99A2-49D3-ACF5-5E6A3809EA39}" destId="{39F5D68F-1B4F-4F06-BF66-F922EB3D1833}" srcOrd="0" destOrd="0" presId="urn:microsoft.com/office/officeart/2005/8/layout/matrix3"/>
    <dgm:cxn modelId="{6AE00B6B-51EC-4650-B903-CA17B21977EC}" type="presParOf" srcId="{DF308D17-99A2-49D3-ACF5-5E6A3809EA39}" destId="{AC5E9FD5-6E9D-41BD-98B1-D8B77A6BD6D1}" srcOrd="1" destOrd="0" presId="urn:microsoft.com/office/officeart/2005/8/layout/matrix3"/>
    <dgm:cxn modelId="{A8FF04E3-BD17-4CA8-8C7D-1B9660339987}" type="presParOf" srcId="{DF308D17-99A2-49D3-ACF5-5E6A3809EA39}" destId="{BA5FF699-DEF1-4552-9452-E39634B0A113}" srcOrd="2" destOrd="0" presId="urn:microsoft.com/office/officeart/2005/8/layout/matrix3"/>
    <dgm:cxn modelId="{81702910-E9A0-4BA8-892D-6835E2EC56C7}" type="presParOf" srcId="{DF308D17-99A2-49D3-ACF5-5E6A3809EA39}" destId="{793C44F0-E1A4-42E1-94BA-D76D206B54F2}" srcOrd="3" destOrd="0" presId="urn:microsoft.com/office/officeart/2005/8/layout/matrix3"/>
    <dgm:cxn modelId="{285B9DA6-53E4-4AB2-9918-215E4A27FBB2}" type="presParOf" srcId="{DF308D17-99A2-49D3-ACF5-5E6A3809EA39}" destId="{4B82AE76-03D4-48DE-8E9F-18B47475DD9F}" srcOrd="4" destOrd="0" presId="urn:microsoft.com/office/officeart/2005/8/layout/matrix3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BD4A3-D19C-48BE-8065-A88EA20BDB9F}">
      <dsp:nvSpPr>
        <dsp:cNvPr id="0" name=""/>
        <dsp:cNvSpPr/>
      </dsp:nvSpPr>
      <dsp:spPr>
        <a:xfrm>
          <a:off x="2674635" y="1747264"/>
          <a:ext cx="1736471" cy="1250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2800" kern="1200" dirty="0"/>
        </a:p>
      </dsp:txBody>
      <dsp:txXfrm>
        <a:off x="2928935" y="1930418"/>
        <a:ext cx="1227871" cy="884348"/>
      </dsp:txXfrm>
    </dsp:sp>
    <dsp:sp modelId="{70474F26-B3FC-490B-9227-B87250FF7FA6}">
      <dsp:nvSpPr>
        <dsp:cNvPr id="0" name=""/>
        <dsp:cNvSpPr/>
      </dsp:nvSpPr>
      <dsp:spPr>
        <a:xfrm>
          <a:off x="2598010" y="51206"/>
          <a:ext cx="1889722" cy="1141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800" kern="1200" dirty="0" smtClean="0">
              <a:latin typeface="Bookman Old Style" pitchFamily="18" charset="0"/>
            </a:rPr>
            <a:t>Que os alumn@s viñeran á biblioteca</a:t>
          </a:r>
          <a:endParaRPr lang="gl-ES" sz="1800" kern="1200" dirty="0">
            <a:latin typeface="Bookman Old Style" pitchFamily="18" charset="0"/>
          </a:endParaRPr>
        </a:p>
      </dsp:txBody>
      <dsp:txXfrm>
        <a:off x="2874753" y="218343"/>
        <a:ext cx="1336236" cy="807006"/>
      </dsp:txXfrm>
    </dsp:sp>
    <dsp:sp modelId="{7A9F5CA5-55F6-4B0F-96D1-F8E667FD1F9E}">
      <dsp:nvSpPr>
        <dsp:cNvPr id="0" name=""/>
        <dsp:cNvSpPr/>
      </dsp:nvSpPr>
      <dsp:spPr>
        <a:xfrm>
          <a:off x="4546853" y="1747278"/>
          <a:ext cx="2365751" cy="12506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2000" kern="1200" dirty="0" smtClean="0">
              <a:latin typeface="Bookman Old Style" pitchFamily="18" charset="0"/>
            </a:rPr>
            <a:t>Participaran activamente </a:t>
          </a:r>
          <a:endParaRPr lang="gl-ES" sz="2000" kern="1200" dirty="0">
            <a:latin typeface="Bookman Old Style" pitchFamily="18" charset="0"/>
          </a:endParaRPr>
        </a:p>
      </dsp:txBody>
      <dsp:txXfrm>
        <a:off x="4893309" y="1930428"/>
        <a:ext cx="1672839" cy="884329"/>
      </dsp:txXfrm>
    </dsp:sp>
    <dsp:sp modelId="{FE37016C-58CB-46DD-8354-D0DB80A5E1E8}">
      <dsp:nvSpPr>
        <dsp:cNvPr id="0" name=""/>
        <dsp:cNvSpPr/>
      </dsp:nvSpPr>
      <dsp:spPr>
        <a:xfrm>
          <a:off x="2394877" y="3451247"/>
          <a:ext cx="2295988" cy="13441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2400" kern="1200" dirty="0" smtClean="0">
              <a:latin typeface="Bookman Old Style" pitchFamily="18" charset="0"/>
            </a:rPr>
            <a:t>Disfruten coa lectura</a:t>
          </a:r>
          <a:r>
            <a:rPr lang="gl-ES" sz="2600" kern="1200" dirty="0" smtClean="0">
              <a:latin typeface="Bookman Old Style" pitchFamily="18" charset="0"/>
            </a:rPr>
            <a:t> </a:t>
          </a:r>
          <a:endParaRPr lang="gl-ES" sz="2600" kern="1200" dirty="0">
            <a:latin typeface="Bookman Old Style" pitchFamily="18" charset="0"/>
          </a:endParaRPr>
        </a:p>
      </dsp:txBody>
      <dsp:txXfrm>
        <a:off x="2731117" y="3648098"/>
        <a:ext cx="1623508" cy="950482"/>
      </dsp:txXfrm>
    </dsp:sp>
    <dsp:sp modelId="{CCE6432F-4DEC-4092-97BD-63927A602F0E}">
      <dsp:nvSpPr>
        <dsp:cNvPr id="0" name=""/>
        <dsp:cNvSpPr/>
      </dsp:nvSpPr>
      <dsp:spPr>
        <a:xfrm>
          <a:off x="564834" y="1747272"/>
          <a:ext cx="2059237" cy="11976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2000" kern="1200" dirty="0" smtClean="0">
              <a:latin typeface="Bookman Old Style" pitchFamily="18" charset="0"/>
            </a:rPr>
            <a:t>Que leran máis</a:t>
          </a:r>
          <a:endParaRPr lang="gl-ES" sz="2000" kern="1200" dirty="0">
            <a:latin typeface="Bookman Old Style" pitchFamily="18" charset="0"/>
          </a:endParaRPr>
        </a:p>
      </dsp:txBody>
      <dsp:txXfrm>
        <a:off x="866402" y="1922661"/>
        <a:ext cx="1456101" cy="846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51CB4-85F8-4448-A242-CF449F1AE0E0}">
      <dsp:nvSpPr>
        <dsp:cNvPr id="0" name=""/>
        <dsp:cNvSpPr/>
      </dsp:nvSpPr>
      <dsp:spPr>
        <a:xfrm>
          <a:off x="1478108" y="386125"/>
          <a:ext cx="3156617" cy="3156617"/>
        </a:xfrm>
        <a:prstGeom prst="blockArc">
          <a:avLst>
            <a:gd name="adj1" fmla="val 10285709"/>
            <a:gd name="adj2" fmla="val 18179109"/>
            <a:gd name="adj3" fmla="val 4643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B6A6-152B-4FAB-A2AA-29FFC29969B0}">
      <dsp:nvSpPr>
        <dsp:cNvPr id="0" name=""/>
        <dsp:cNvSpPr/>
      </dsp:nvSpPr>
      <dsp:spPr>
        <a:xfrm>
          <a:off x="1463072" y="929611"/>
          <a:ext cx="3156617" cy="3156617"/>
        </a:xfrm>
        <a:prstGeom prst="blockArc">
          <a:avLst>
            <a:gd name="adj1" fmla="val 3237896"/>
            <a:gd name="adj2" fmla="val 11504458"/>
            <a:gd name="adj3" fmla="val 4643"/>
          </a:avLst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4D9CF-B1B6-4850-B6C2-20689DC346E7}">
      <dsp:nvSpPr>
        <dsp:cNvPr id="0" name=""/>
        <dsp:cNvSpPr/>
      </dsp:nvSpPr>
      <dsp:spPr>
        <a:xfrm>
          <a:off x="3176681" y="862515"/>
          <a:ext cx="3156617" cy="3156617"/>
        </a:xfrm>
        <a:prstGeom prst="blockArc">
          <a:avLst>
            <a:gd name="adj1" fmla="val 21183595"/>
            <a:gd name="adj2" fmla="val 7293032"/>
            <a:gd name="adj3" fmla="val 4643"/>
          </a:avLst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2F3EE-2144-40F8-979E-6A1D69D266E3}">
      <dsp:nvSpPr>
        <dsp:cNvPr id="0" name=""/>
        <dsp:cNvSpPr/>
      </dsp:nvSpPr>
      <dsp:spPr>
        <a:xfrm>
          <a:off x="3198593" y="357978"/>
          <a:ext cx="3156617" cy="3156617"/>
        </a:xfrm>
        <a:prstGeom prst="blockArc">
          <a:avLst>
            <a:gd name="adj1" fmla="val 14108418"/>
            <a:gd name="adj2" fmla="val 714813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1B629-B144-474A-9033-210544B818B8}">
      <dsp:nvSpPr>
        <dsp:cNvPr id="0" name=""/>
        <dsp:cNvSpPr/>
      </dsp:nvSpPr>
      <dsp:spPr>
        <a:xfrm>
          <a:off x="3002241" y="1562420"/>
          <a:ext cx="1843522" cy="13010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2100" kern="1200" dirty="0" smtClean="0">
              <a:solidFill>
                <a:schemeClr val="tx1"/>
              </a:solidFill>
              <a:latin typeface="+mj-lt"/>
            </a:rPr>
            <a:t>Ciencia desde a Biblioteca </a:t>
          </a:r>
          <a:endParaRPr lang="gl-ES" sz="2100" kern="1200" dirty="0">
            <a:solidFill>
              <a:schemeClr val="tx1"/>
            </a:solidFill>
            <a:latin typeface="+mj-lt"/>
          </a:endParaRPr>
        </a:p>
      </dsp:txBody>
      <dsp:txXfrm>
        <a:off x="3272219" y="1752951"/>
        <a:ext cx="1303566" cy="919963"/>
      </dsp:txXfrm>
    </dsp:sp>
    <dsp:sp modelId="{C4C44CD1-BEEE-46F6-B7ED-93EE9AB7A8ED}">
      <dsp:nvSpPr>
        <dsp:cNvPr id="0" name=""/>
        <dsp:cNvSpPr/>
      </dsp:nvSpPr>
      <dsp:spPr>
        <a:xfrm>
          <a:off x="2736305" y="-198172"/>
          <a:ext cx="2318856" cy="17388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kern="1200" dirty="0" smtClean="0">
              <a:latin typeface="Bookman Old Style" pitchFamily="18" charset="0"/>
            </a:rPr>
            <a:t>Todo o alumnado</a:t>
          </a:r>
          <a:endParaRPr lang="gl-ES" sz="1600" kern="1200" dirty="0">
            <a:latin typeface="Bookman Old Style" pitchFamily="18" charset="0"/>
          </a:endParaRPr>
        </a:p>
      </dsp:txBody>
      <dsp:txXfrm>
        <a:off x="3075894" y="56481"/>
        <a:ext cx="1639678" cy="1229572"/>
      </dsp:txXfrm>
    </dsp:sp>
    <dsp:sp modelId="{A6B76025-466D-4C4D-861A-76E3E689F47A}">
      <dsp:nvSpPr>
        <dsp:cNvPr id="0" name=""/>
        <dsp:cNvSpPr/>
      </dsp:nvSpPr>
      <dsp:spPr>
        <a:xfrm>
          <a:off x="4896540" y="1576305"/>
          <a:ext cx="2777640" cy="1356473"/>
        </a:xfrm>
        <a:prstGeom prst="ellipse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kern="1200" dirty="0" smtClean="0">
              <a:latin typeface="Bookman Old Style" pitchFamily="18" charset="0"/>
            </a:rPr>
            <a:t>GT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kern="1200" dirty="0" smtClean="0">
              <a:latin typeface="Bookman Old Style" pitchFamily="18" charset="0"/>
            </a:rPr>
            <a:t> Contratos Programa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kern="1200" dirty="0" smtClean="0">
              <a:latin typeface="Bookman Old Style" pitchFamily="18" charset="0"/>
            </a:rPr>
            <a:t> P. Plurilingüe</a:t>
          </a:r>
          <a:endParaRPr lang="gl-ES" sz="1600" kern="1200" dirty="0">
            <a:latin typeface="Bookman Old Style" pitchFamily="18" charset="0"/>
          </a:endParaRPr>
        </a:p>
      </dsp:txBody>
      <dsp:txXfrm>
        <a:off x="5303316" y="1774956"/>
        <a:ext cx="1964088" cy="959171"/>
      </dsp:txXfrm>
    </dsp:sp>
    <dsp:sp modelId="{85267898-85C5-4F96-AECF-43710EB5B380}">
      <dsp:nvSpPr>
        <dsp:cNvPr id="0" name=""/>
        <dsp:cNvSpPr/>
      </dsp:nvSpPr>
      <dsp:spPr>
        <a:xfrm>
          <a:off x="2952325" y="3206570"/>
          <a:ext cx="1991975" cy="1096057"/>
        </a:xfrm>
        <a:prstGeom prst="ellipse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>
              <a:latin typeface="Bookman Old Style" pitchFamily="18" charset="0"/>
            </a:rPr>
            <a:t>LER E PRACTICAR CIENCIA</a:t>
          </a:r>
          <a:endParaRPr lang="gl-ES" sz="1600" b="1" kern="1200" dirty="0">
            <a:latin typeface="Bookman Old Style" pitchFamily="18" charset="0"/>
          </a:endParaRPr>
        </a:p>
      </dsp:txBody>
      <dsp:txXfrm>
        <a:off x="3244043" y="3367084"/>
        <a:ext cx="1408539" cy="775029"/>
      </dsp:txXfrm>
    </dsp:sp>
    <dsp:sp modelId="{8363B2FA-4D1A-4A8D-AFC7-EC4CC5CD8848}">
      <dsp:nvSpPr>
        <dsp:cNvPr id="0" name=""/>
        <dsp:cNvSpPr/>
      </dsp:nvSpPr>
      <dsp:spPr>
        <a:xfrm>
          <a:off x="0" y="1710336"/>
          <a:ext cx="3063940" cy="967747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kern="1200" dirty="0" smtClean="0">
              <a:latin typeface="Bookman Old Style" pitchFamily="18" charset="0"/>
            </a:rPr>
            <a:t>Áreas do currículo e Competencias de aprendizaxe</a:t>
          </a:r>
          <a:endParaRPr lang="gl-ES" sz="1600" kern="1200" dirty="0">
            <a:latin typeface="Bookman Old Style" pitchFamily="18" charset="0"/>
          </a:endParaRPr>
        </a:p>
      </dsp:txBody>
      <dsp:txXfrm>
        <a:off x="448704" y="1852059"/>
        <a:ext cx="2166532" cy="684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58B2-0D0B-41C4-876C-AB6193D7BA8E}">
      <dsp:nvSpPr>
        <dsp:cNvPr id="0" name=""/>
        <dsp:cNvSpPr/>
      </dsp:nvSpPr>
      <dsp:spPr>
        <a:xfrm>
          <a:off x="1205880" y="0"/>
          <a:ext cx="1944216" cy="1944216"/>
        </a:xfrm>
        <a:prstGeom prst="triangle">
          <a:avLst/>
        </a:prstGeom>
        <a:solidFill>
          <a:srgbClr val="00B0F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>
              <a:solidFill>
                <a:schemeClr val="tx1"/>
              </a:solidFill>
              <a:latin typeface="Bookman Old Style" pitchFamily="18" charset="0"/>
            </a:rPr>
            <a:t>LIBROS</a:t>
          </a:r>
          <a:endParaRPr lang="gl-ES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691934" y="972108"/>
        <a:ext cx="972108" cy="972108"/>
      </dsp:txXfrm>
    </dsp:sp>
    <dsp:sp modelId="{553F088F-2033-4498-9B0F-E4DAFEB9CDB5}">
      <dsp:nvSpPr>
        <dsp:cNvPr id="0" name=""/>
        <dsp:cNvSpPr/>
      </dsp:nvSpPr>
      <dsp:spPr>
        <a:xfrm>
          <a:off x="233772" y="1944216"/>
          <a:ext cx="1944216" cy="1944216"/>
        </a:xfrm>
        <a:prstGeom prst="triangle">
          <a:avLst/>
        </a:prstGeom>
        <a:solidFill>
          <a:srgbClr val="00B0F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300" b="1" kern="1200" dirty="0" smtClean="0">
              <a:solidFill>
                <a:schemeClr val="tx1"/>
              </a:solidFill>
              <a:latin typeface="Bookman Old Style" pitchFamily="18" charset="0"/>
            </a:rPr>
            <a:t>INTERNET</a:t>
          </a:r>
          <a:endParaRPr lang="gl-ES" sz="13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719826" y="2916324"/>
        <a:ext cx="972108" cy="972108"/>
      </dsp:txXfrm>
    </dsp:sp>
    <dsp:sp modelId="{1B357367-C37A-43E4-8164-FB8F17A393F8}">
      <dsp:nvSpPr>
        <dsp:cNvPr id="0" name=""/>
        <dsp:cNvSpPr/>
      </dsp:nvSpPr>
      <dsp:spPr>
        <a:xfrm rot="10800000">
          <a:off x="1205880" y="1944216"/>
          <a:ext cx="1944216" cy="1944216"/>
        </a:xfrm>
        <a:prstGeom prst="triangle">
          <a:avLst/>
        </a:prstGeom>
        <a:solidFill>
          <a:srgbClr val="9BD4FF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200" b="1" kern="1200" dirty="0" smtClean="0">
              <a:solidFill>
                <a:schemeClr val="tx1"/>
              </a:solidFill>
              <a:latin typeface="Bookman Old Style" pitchFamily="18" charset="0"/>
            </a:rPr>
            <a:t>LECTURA</a:t>
          </a:r>
          <a:endParaRPr lang="gl-ES" sz="12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1691934" y="1944216"/>
        <a:ext cx="972108" cy="972108"/>
      </dsp:txXfrm>
    </dsp:sp>
    <dsp:sp modelId="{632E66D3-5507-45E0-A949-701762A52B7C}">
      <dsp:nvSpPr>
        <dsp:cNvPr id="0" name=""/>
        <dsp:cNvSpPr/>
      </dsp:nvSpPr>
      <dsp:spPr>
        <a:xfrm>
          <a:off x="2177988" y="1944216"/>
          <a:ext cx="1944216" cy="1944216"/>
        </a:xfrm>
        <a:prstGeom prst="triangle">
          <a:avLst/>
        </a:prstGeom>
        <a:solidFill>
          <a:srgbClr val="00B0F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300" b="1" kern="1200" dirty="0" smtClean="0">
              <a:solidFill>
                <a:schemeClr val="tx1"/>
              </a:solidFill>
              <a:latin typeface="Bookman Old Style" pitchFamily="18" charset="0"/>
            </a:rPr>
            <a:t>TABLETS E DISP. MÓBILES</a:t>
          </a:r>
          <a:endParaRPr lang="gl-ES" sz="13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664042" y="2916324"/>
        <a:ext cx="972108" cy="972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58B2-0D0B-41C4-876C-AB6193D7BA8E}">
      <dsp:nvSpPr>
        <dsp:cNvPr id="0" name=""/>
        <dsp:cNvSpPr/>
      </dsp:nvSpPr>
      <dsp:spPr>
        <a:xfrm>
          <a:off x="1205880" y="0"/>
          <a:ext cx="1944216" cy="1944216"/>
        </a:xfrm>
        <a:prstGeom prst="triangle">
          <a:avLst/>
        </a:prstGeom>
        <a:solidFill>
          <a:srgbClr val="92D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>
              <a:solidFill>
                <a:schemeClr val="tx1"/>
              </a:solidFill>
              <a:latin typeface="Bookman Old Style" pitchFamily="18" charset="0"/>
            </a:rPr>
            <a:t>BIBLIO</a:t>
          </a:r>
          <a:endParaRPr lang="gl-ES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691934" y="972108"/>
        <a:ext cx="972108" cy="972108"/>
      </dsp:txXfrm>
    </dsp:sp>
    <dsp:sp modelId="{553F088F-2033-4498-9B0F-E4DAFEB9CDB5}">
      <dsp:nvSpPr>
        <dsp:cNvPr id="0" name=""/>
        <dsp:cNvSpPr/>
      </dsp:nvSpPr>
      <dsp:spPr>
        <a:xfrm>
          <a:off x="233772" y="1944216"/>
          <a:ext cx="1944216" cy="1944216"/>
        </a:xfrm>
        <a:prstGeom prst="triangle">
          <a:avLst/>
        </a:prstGeom>
        <a:solidFill>
          <a:srgbClr val="92D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>
              <a:solidFill>
                <a:schemeClr val="tx1"/>
              </a:solidFill>
              <a:latin typeface="Bookman Old Style" pitchFamily="18" charset="0"/>
            </a:rPr>
            <a:t>AULA DE XOGOS</a:t>
          </a:r>
          <a:endParaRPr lang="gl-ES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719826" y="2916324"/>
        <a:ext cx="972108" cy="972108"/>
      </dsp:txXfrm>
    </dsp:sp>
    <dsp:sp modelId="{1B357367-C37A-43E4-8164-FB8F17A393F8}">
      <dsp:nvSpPr>
        <dsp:cNvPr id="0" name=""/>
        <dsp:cNvSpPr/>
      </dsp:nvSpPr>
      <dsp:spPr>
        <a:xfrm rot="10800000">
          <a:off x="1224136" y="1944216"/>
          <a:ext cx="1944216" cy="1944216"/>
        </a:xfrm>
        <a:prstGeom prst="triangle">
          <a:avLst/>
        </a:prstGeom>
        <a:solidFill>
          <a:srgbClr val="CCFF33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200" b="1" kern="1200" dirty="0" smtClean="0">
              <a:solidFill>
                <a:schemeClr val="tx1"/>
              </a:solidFill>
              <a:latin typeface="Bookman Old Style" pitchFamily="18" charset="0"/>
            </a:rPr>
            <a:t>PRÁCTICA</a:t>
          </a:r>
          <a:r>
            <a:rPr lang="gl-ES" sz="1200" b="1" kern="1200" dirty="0" smtClean="0">
              <a:solidFill>
                <a:schemeClr val="tx1"/>
              </a:solidFill>
              <a:latin typeface="+mj-lt"/>
            </a:rPr>
            <a:t> </a:t>
          </a:r>
          <a:endParaRPr lang="gl-ES" sz="1200" b="1" kern="1200" dirty="0">
            <a:solidFill>
              <a:schemeClr val="tx1"/>
            </a:solidFill>
            <a:latin typeface="+mj-lt"/>
          </a:endParaRPr>
        </a:p>
      </dsp:txBody>
      <dsp:txXfrm rot="10800000">
        <a:off x="1710190" y="1944216"/>
        <a:ext cx="972108" cy="972108"/>
      </dsp:txXfrm>
    </dsp:sp>
    <dsp:sp modelId="{632E66D3-5507-45E0-A949-701762A52B7C}">
      <dsp:nvSpPr>
        <dsp:cNvPr id="0" name=""/>
        <dsp:cNvSpPr/>
      </dsp:nvSpPr>
      <dsp:spPr>
        <a:xfrm>
          <a:off x="2177988" y="1944216"/>
          <a:ext cx="1944216" cy="1944216"/>
        </a:xfrm>
        <a:prstGeom prst="triangle">
          <a:avLst/>
        </a:prstGeom>
        <a:solidFill>
          <a:srgbClr val="92D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600" b="1" kern="1200" dirty="0" smtClean="0">
              <a:solidFill>
                <a:schemeClr val="tx1"/>
              </a:solidFill>
              <a:latin typeface="Bookman Old Style" pitchFamily="18" charset="0"/>
            </a:rPr>
            <a:t>AULAS</a:t>
          </a:r>
          <a:endParaRPr lang="gl-ES" sz="16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664042" y="2916324"/>
        <a:ext cx="972108" cy="972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70BAF-8A86-49C1-A67D-F1E1FB99B8C1}">
      <dsp:nvSpPr>
        <dsp:cNvPr id="0" name=""/>
        <dsp:cNvSpPr/>
      </dsp:nvSpPr>
      <dsp:spPr>
        <a:xfrm>
          <a:off x="0" y="270284"/>
          <a:ext cx="3707904" cy="370790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CFCE9-17F2-4CA2-B733-70DDA7283272}">
      <dsp:nvSpPr>
        <dsp:cNvPr id="0" name=""/>
        <dsp:cNvSpPr/>
      </dsp:nvSpPr>
      <dsp:spPr>
        <a:xfrm>
          <a:off x="288029" y="432052"/>
          <a:ext cx="1483161" cy="14831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Competencia para aprender a aprender</a:t>
          </a:r>
          <a:endParaRPr lang="gl-ES" sz="1500" kern="1200" dirty="0"/>
        </a:p>
      </dsp:txBody>
      <dsp:txXfrm>
        <a:off x="360431" y="504454"/>
        <a:ext cx="1338357" cy="1338357"/>
      </dsp:txXfrm>
    </dsp:sp>
    <dsp:sp modelId="{92F8B858-FCB3-47C4-BF07-DFD861B003E0}">
      <dsp:nvSpPr>
        <dsp:cNvPr id="0" name=""/>
        <dsp:cNvSpPr/>
      </dsp:nvSpPr>
      <dsp:spPr>
        <a:xfrm>
          <a:off x="1983728" y="511297"/>
          <a:ext cx="1483161" cy="1483161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6018599"/>
              <a:satOff val="14820"/>
              <a:lumOff val="-327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Tratamiento de la información y competencia dixital</a:t>
          </a:r>
          <a:endParaRPr lang="gl-ES" sz="1500" kern="1200" dirty="0"/>
        </a:p>
      </dsp:txBody>
      <dsp:txXfrm>
        <a:off x="2056130" y="583699"/>
        <a:ext cx="1338357" cy="1338357"/>
      </dsp:txXfrm>
    </dsp:sp>
    <dsp:sp modelId="{E7573B8A-15C4-44D9-9F9E-78F5017C6ED3}">
      <dsp:nvSpPr>
        <dsp:cNvPr id="0" name=""/>
        <dsp:cNvSpPr/>
      </dsp:nvSpPr>
      <dsp:spPr>
        <a:xfrm>
          <a:off x="241013" y="2254012"/>
          <a:ext cx="1483161" cy="1483161"/>
        </a:xfrm>
        <a:prstGeom prst="roundRect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12037199"/>
              <a:satOff val="29639"/>
              <a:lumOff val="-653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C. en el conocimiento y la interacción en el mundo físico.</a:t>
          </a:r>
          <a:endParaRPr lang="gl-ES" sz="1500" kern="1200" dirty="0"/>
        </a:p>
      </dsp:txBody>
      <dsp:txXfrm>
        <a:off x="313415" y="2326414"/>
        <a:ext cx="1338357" cy="1338357"/>
      </dsp:txXfrm>
    </dsp:sp>
    <dsp:sp modelId="{F56A4FF6-707B-4AEE-B9F0-26C813CCEBF8}">
      <dsp:nvSpPr>
        <dsp:cNvPr id="0" name=""/>
        <dsp:cNvSpPr/>
      </dsp:nvSpPr>
      <dsp:spPr>
        <a:xfrm>
          <a:off x="1983728" y="2254012"/>
          <a:ext cx="1483161" cy="1483161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18055798"/>
              <a:satOff val="44459"/>
              <a:lumOff val="-98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C. en comunicación lingüística.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C. Matemática</a:t>
          </a:r>
          <a:endParaRPr lang="gl-ES" sz="1500" kern="1200" dirty="0"/>
        </a:p>
      </dsp:txBody>
      <dsp:txXfrm>
        <a:off x="2056130" y="2326414"/>
        <a:ext cx="1338357" cy="1338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5D68F-1B4F-4F06-BF66-F922EB3D1833}">
      <dsp:nvSpPr>
        <dsp:cNvPr id="0" name=""/>
        <dsp:cNvSpPr/>
      </dsp:nvSpPr>
      <dsp:spPr>
        <a:xfrm>
          <a:off x="0" y="270284"/>
          <a:ext cx="3707904" cy="370790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9FD5-6E9D-41BD-98B1-D8B77A6BD6D1}">
      <dsp:nvSpPr>
        <dsp:cNvPr id="0" name=""/>
        <dsp:cNvSpPr/>
      </dsp:nvSpPr>
      <dsp:spPr>
        <a:xfrm>
          <a:off x="352250" y="622534"/>
          <a:ext cx="1446082" cy="14460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400" kern="1200" dirty="0" smtClean="0"/>
            <a:t>Área de Lengua/Lingua</a:t>
          </a:r>
          <a:endParaRPr lang="gl-ES" sz="1400" kern="1200" dirty="0"/>
        </a:p>
      </dsp:txBody>
      <dsp:txXfrm>
        <a:off x="422842" y="693126"/>
        <a:ext cx="1304898" cy="1304898"/>
      </dsp:txXfrm>
    </dsp:sp>
    <dsp:sp modelId="{BA5FF699-DEF1-4552-9452-E39634B0A113}">
      <dsp:nvSpPr>
        <dsp:cNvPr id="0" name=""/>
        <dsp:cNvSpPr/>
      </dsp:nvSpPr>
      <dsp:spPr>
        <a:xfrm>
          <a:off x="1872203" y="576057"/>
          <a:ext cx="1446082" cy="144608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-6018599"/>
              <a:satOff val="14820"/>
              <a:lumOff val="-327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400" kern="1200" dirty="0" smtClean="0"/>
            <a:t>Área de Matemáticas</a:t>
          </a:r>
          <a:endParaRPr lang="gl-ES" sz="1400" kern="1200" dirty="0"/>
        </a:p>
      </dsp:txBody>
      <dsp:txXfrm>
        <a:off x="1942795" y="646649"/>
        <a:ext cx="1304898" cy="1304898"/>
      </dsp:txXfrm>
    </dsp:sp>
    <dsp:sp modelId="{793C44F0-E1A4-42E1-94BA-D76D206B54F2}">
      <dsp:nvSpPr>
        <dsp:cNvPr id="0" name=""/>
        <dsp:cNvSpPr/>
      </dsp:nvSpPr>
      <dsp:spPr>
        <a:xfrm>
          <a:off x="352250" y="2179854"/>
          <a:ext cx="1446082" cy="144608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chemeClr val="accent5">
              <a:hueOff val="-12037199"/>
              <a:satOff val="29639"/>
              <a:lumOff val="-653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400" kern="1200" dirty="0" smtClean="0"/>
            <a:t>Área de Coñecemento do Medio</a:t>
          </a:r>
          <a:endParaRPr lang="gl-ES" sz="1400" kern="1200" dirty="0"/>
        </a:p>
      </dsp:txBody>
      <dsp:txXfrm>
        <a:off x="422842" y="2250446"/>
        <a:ext cx="1304898" cy="1304898"/>
      </dsp:txXfrm>
    </dsp:sp>
    <dsp:sp modelId="{4B82AE76-03D4-48DE-8E9F-18B47475DD9F}">
      <dsp:nvSpPr>
        <dsp:cNvPr id="0" name=""/>
        <dsp:cNvSpPr/>
      </dsp:nvSpPr>
      <dsp:spPr>
        <a:xfrm>
          <a:off x="1909570" y="2179854"/>
          <a:ext cx="1446082" cy="144608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9000" dist="25400" dir="5400000" rotWithShape="0">
            <a:schemeClr val="accent5">
              <a:hueOff val="-18055798"/>
              <a:satOff val="44459"/>
              <a:lumOff val="-98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400" kern="1200" dirty="0" smtClean="0"/>
            <a:t>Área de Lingua Extranxeira</a:t>
          </a:r>
          <a:endParaRPr lang="gl-ES" sz="1400" kern="1200" dirty="0"/>
        </a:p>
      </dsp:txBody>
      <dsp:txXfrm>
        <a:off x="1980162" y="2250446"/>
        <a:ext cx="1304898" cy="130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2EE9-0B12-4FB0-833B-893C11AF6A24}" type="datetimeFigureOut">
              <a:rPr lang="gl-ES" smtClean="0"/>
              <a:pPr/>
              <a:t>06/11/2014</a:t>
            </a:fld>
            <a:endParaRPr lang="gl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31E93-4691-4A4B-95B4-A6ECF363BFB5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6339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gl-ES" dirty="0" smtClean="0"/>
              <a:t>O </a:t>
            </a:r>
            <a:endParaRPr lang="gl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1E93-4691-4A4B-95B4-A6ECF363BFB5}" type="slidenum">
              <a:rPr lang="gl-ES" smtClean="0"/>
              <a:pPr/>
              <a:t>4</a:t>
            </a:fld>
            <a:endParaRPr lang="gl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0CA7A5-40A3-47CE-B53B-6F082D513B5B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FEAAC-91ED-4C54-91D9-A25DF6B25A5B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6DCF60-A6C2-4456-9F24-06DE26C8DC0A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1427EC-06C0-43C9-BE8B-14127CF3939E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52F347-FFAB-47AC-B850-222BE25D8A67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AACF3-6CC4-4AEB-BCF9-9F2DB1E27C69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C1BD9-914A-4716-B393-03820A3AD2D8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4CC91-B392-40BE-93E1-20EDC0F5A0D6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BA877C-9F8B-4AC3-9598-1AB2A5F77349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75ADE-E10F-485D-903C-894CEC1BA2BF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8825E-9C34-4BA5-B7C0-2941DD592F72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0AE672-9097-46FB-930E-7B254D5C188E}" type="datetime1">
              <a:rPr lang="es-ES" smtClean="0"/>
              <a:pPr/>
              <a:t>06/11/2014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E86497-19A7-46C7-949B-B62D3778CD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vilardebarrio.blogspot.com.es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7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hyperlink" Target="../../BIBLIOTECA/BIBLIOTECA%202013-14/DIA%20DO%20LIBRO/TABLA%20DE%20FAMOSOS.doc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50.jpeg"/><Relationship Id="rId10" Type="http://schemas.openxmlformats.org/officeDocument/2006/relationships/hyperlink" Target="Informaci&#243;n%20adicional/C&#243;digos%20QR/MARIE%20CURIE.pdf" TargetMode="External"/><Relationship Id="rId4" Type="http://schemas.openxmlformats.org/officeDocument/2006/relationships/hyperlink" Target="Informaci&#243;n%20adicional/C&#243;digos%20QR/TABLA%20DE%20FAMOSOS.doc" TargetMode="External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hyperlink" Target="Informaci&#243;n%20adicional/videos/Infantil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Informaci&#243;n%20adicional/videos/1%20ciclo%20preparaci&#243;n.MOV" TargetMode="External"/><Relationship Id="rId11" Type="http://schemas.openxmlformats.org/officeDocument/2006/relationships/image" Target="../media/image67.jpeg"/><Relationship Id="rId5" Type="http://schemas.openxmlformats.org/officeDocument/2006/relationships/image" Target="../media/image63.jpeg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hyperlink" Target="Informaci&#243;n%20adicional/videos/1&#170;%20ciclo%20Volc&#225;n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eg"/><Relationship Id="rId7" Type="http://schemas.openxmlformats.org/officeDocument/2006/relationships/hyperlink" Target="Informaci&#243;n%20adicional/xirasoles/Ficha%20xirasoles.jpg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hyperlink" Target="Informaci&#243;n%20adicional/xirasoles/control%20crecemento%20xirasoles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89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hyperlink" Target="Informaci&#243;n%20adicional/EXPERIMENTOS/ficha%20de%20experimento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2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BIBLIOTECA/BIBLIOTECA%202013-14/EXPERIMENTOS/ficha.doc" TargetMode="Externa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hyperlink" Target="Informaci&#243;n%20adicional/videos/20141002_123958.mp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2HWiFYYdKs" TargetMode="External"/><Relationship Id="rId3" Type="http://schemas.openxmlformats.org/officeDocument/2006/relationships/hyperlink" Target="http://ntic.educacion.es/w3/eos/MaterialesEducativos/mem2000/astronomia/chicos/index.html" TargetMode="External"/><Relationship Id="rId7" Type="http://schemas.openxmlformats.org/officeDocument/2006/relationships/hyperlink" Target="https://www.youtube.com/watch?v=CVggtqgOcdo" TargetMode="External"/><Relationship Id="rId2" Type="http://schemas.openxmlformats.org/officeDocument/2006/relationships/hyperlink" Target="http://www.experciencia.com/disoluciones-densidades-y-lacasit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ca-ciencia.com/enlaces.htm" TargetMode="External"/><Relationship Id="rId5" Type="http://schemas.openxmlformats.org/officeDocument/2006/relationships/hyperlink" Target="http://www.experciencia.com/tag/experimentos-con-agua/" TargetMode="External"/><Relationship Id="rId4" Type="http://schemas.openxmlformats.org/officeDocument/2006/relationships/hyperlink" Target="http://www.experciencia.com/tag/experimentos-para-ninos-de-6-a-9-ano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presentaci&#243;n%20santiago/Informaci&#243;n%20adicional/INFO-BIBLIO%201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483768" y="5157192"/>
            <a:ext cx="6660232" cy="1383432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Bookman Old Style" pitchFamily="18" charset="0"/>
              </a:rPr>
              <a:t>Experiencias nunha </a:t>
            </a:r>
            <a:br>
              <a:rPr lang="es-ES" sz="3200" dirty="0" smtClean="0">
                <a:latin typeface="Bookman Old Style" pitchFamily="18" charset="0"/>
              </a:rPr>
            </a:br>
            <a:r>
              <a:rPr lang="gl-ES" sz="3200" dirty="0" smtClean="0">
                <a:latin typeface="Bookman Old Style" pitchFamily="18" charset="0"/>
              </a:rPr>
              <a:t>escola</a:t>
            </a:r>
            <a:r>
              <a:rPr lang="es-ES" sz="3200" dirty="0" smtClean="0">
                <a:latin typeface="Bookman Old Style" pitchFamily="18" charset="0"/>
              </a:rPr>
              <a:t> rural</a:t>
            </a:r>
            <a:br>
              <a:rPr lang="es-ES" sz="3200" dirty="0" smtClean="0">
                <a:latin typeface="Bookman Old Style" pitchFamily="18" charset="0"/>
              </a:rPr>
            </a:br>
            <a:endParaRPr lang="es-ES" sz="3200" dirty="0">
              <a:latin typeface="Bookman Old Style" pitchFamily="18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 dirty="0"/>
          </a:p>
        </p:txBody>
      </p:sp>
      <p:pic>
        <p:nvPicPr>
          <p:cNvPr id="1026" name="Imagen 1" descr="C:\Users\Pc\Desktop\BIBLIOTECA\BIBLIOTECA CURSO 2012-13\FOTOS\biblioteca\DSC07139.JPG"/>
          <p:cNvPicPr>
            <a:picLocks noChangeAspect="1" noChangeArrowheads="1"/>
          </p:cNvPicPr>
          <p:nvPr/>
        </p:nvPicPr>
        <p:blipFill>
          <a:blip r:embed="rId2" cstate="print"/>
          <a:srcRect l="64542" t="22124" r="3220" b="14159"/>
          <a:stretch>
            <a:fillRect/>
          </a:stretch>
        </p:blipFill>
        <p:spPr bwMode="auto">
          <a:xfrm>
            <a:off x="539552" y="4725144"/>
            <a:ext cx="1661542" cy="185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0"/>
            <a:ext cx="2123728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C.E.I.P.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PLURILINGÜE</a:t>
            </a:r>
          </a:p>
          <a:p>
            <a:pPr algn="ctr"/>
            <a:endParaRPr lang="gl-ES" b="1" dirty="0" smtClean="0">
              <a:solidFill>
                <a:srgbClr val="7030A0"/>
              </a:solidFill>
              <a:latin typeface="Lucida Calligraphy" pitchFamily="66" charset="0"/>
            </a:endParaRP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V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I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L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A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R</a:t>
            </a:r>
          </a:p>
          <a:p>
            <a:pPr algn="ctr"/>
            <a:endParaRPr lang="gl-ES" b="1" dirty="0" smtClean="0">
              <a:solidFill>
                <a:srgbClr val="7030A0"/>
              </a:solidFill>
              <a:latin typeface="Lucida Calligraphy" pitchFamily="66" charset="0"/>
            </a:endParaRP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DE</a:t>
            </a:r>
          </a:p>
          <a:p>
            <a:pPr algn="ctr"/>
            <a:endParaRPr lang="gl-ES" b="1" dirty="0" smtClean="0">
              <a:solidFill>
                <a:srgbClr val="7030A0"/>
              </a:solidFill>
              <a:latin typeface="Lucida Calligraphy" pitchFamily="66" charset="0"/>
            </a:endParaRP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B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A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R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R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I</a:t>
            </a:r>
          </a:p>
          <a:p>
            <a:pPr algn="ctr"/>
            <a:r>
              <a:rPr lang="gl-ES" b="1" dirty="0" smtClean="0">
                <a:solidFill>
                  <a:srgbClr val="7030A0"/>
                </a:solidFill>
                <a:latin typeface="Lucida Calligraphy" pitchFamily="66" charset="0"/>
              </a:rPr>
              <a:t>O</a:t>
            </a:r>
            <a:endParaRPr lang="gl-ES" b="1" dirty="0">
              <a:solidFill>
                <a:srgbClr val="7030A0"/>
              </a:solidFill>
              <a:latin typeface="Lucida Calligraphy" pitchFamily="66" charset="0"/>
            </a:endParaRPr>
          </a:p>
        </p:txBody>
      </p:sp>
      <p:pic>
        <p:nvPicPr>
          <p:cNvPr id="7" name="6 Imagen" descr="C:\Users\Pc\Desktop\BIBLIOTECA\BIBLIOTECA 14-15\FOTOS\BIBLIOTECA\PB0701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6672"/>
            <a:ext cx="547260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E:\presentación santiago\Información adicional\Biblioboletí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43" y="1740808"/>
            <a:ext cx="47525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31224" cy="464096"/>
          </a:xfrm>
        </p:spPr>
        <p:txBody>
          <a:bodyPr>
            <a:normAutofit fontScale="90000"/>
          </a:bodyPr>
          <a:lstStyle/>
          <a:p>
            <a:pPr algn="ctr"/>
            <a:r>
              <a:rPr lang="gl-ES" sz="2800" dirty="0" smtClean="0">
                <a:latin typeface="Bookman Old Style" pitchFamily="18" charset="0"/>
              </a:rPr>
              <a:t>Actividades relacionadas coa elaboración de materiais</a:t>
            </a:r>
            <a:endParaRPr lang="gl-ES" sz="2800" dirty="0">
              <a:latin typeface="Bookman Old Style" pitchFamily="18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7355160" cy="648072"/>
          </a:xfrm>
        </p:spPr>
        <p:txBody>
          <a:bodyPr>
            <a:normAutofit/>
          </a:bodyPr>
          <a:lstStyle/>
          <a:p>
            <a:r>
              <a:rPr lang="gl-ES" dirty="0" smtClean="0">
                <a:solidFill>
                  <a:srgbClr val="2B3B7D"/>
                </a:solidFill>
                <a:latin typeface="Bookman Old Style" pitchFamily="18" charset="0"/>
              </a:rPr>
              <a:t>Biblioboletín		Blog da Biblioteca		Guía da Biblioteca</a:t>
            </a:r>
          </a:p>
          <a:p>
            <a:pPr algn="ctr"/>
            <a:r>
              <a:rPr lang="gl-ES" dirty="0" smtClean="0">
                <a:solidFill>
                  <a:srgbClr val="2B3B7D"/>
                </a:solidFill>
                <a:latin typeface="+mj-lt"/>
                <a:hlinkClick r:id="rId3"/>
              </a:rPr>
              <a:t>http://bibliovilardebarrio.blogspot.com.es/</a:t>
            </a:r>
            <a:endParaRPr lang="gl-ES" dirty="0" smtClean="0">
              <a:solidFill>
                <a:srgbClr val="2B3B7D"/>
              </a:solidFill>
              <a:latin typeface="+mj-lt"/>
            </a:endParaRPr>
          </a:p>
          <a:p>
            <a:pPr algn="ctr"/>
            <a:endParaRPr lang="gl-ES" dirty="0" smtClean="0">
              <a:solidFill>
                <a:srgbClr val="7030A0"/>
              </a:solidFill>
              <a:latin typeface="+mj-lt"/>
            </a:endParaRPr>
          </a:p>
          <a:p>
            <a:endParaRPr lang="gl-ES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6 Marcador de contenido" descr="E:\presentación santiago\Información adicional\Blog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4008" y="2636912"/>
            <a:ext cx="4204723" cy="302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372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0"/>
            <a:ext cx="51054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endParaRPr lang="gl-ES" sz="3600" dirty="0"/>
          </a:p>
        </p:txBody>
      </p:sp>
      <p:sp>
        <p:nvSpPr>
          <p:cNvPr id="3" name="2 Marcador de text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l-ES" dirty="0" smtClean="0"/>
              <a:t> </a:t>
            </a:r>
            <a:endParaRPr lang="gl-ES" dirty="0"/>
          </a:p>
        </p:txBody>
      </p:sp>
      <p:pic>
        <p:nvPicPr>
          <p:cNvPr id="2050" name="Picture 2" descr="C:\Users\Pc\Desktop\laura 2014-15\presentación santiago\lerciencia_cartaz_pe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2108806" cy="2952328"/>
          </a:xfrm>
          <a:prstGeom prst="rect">
            <a:avLst/>
          </a:prstGeom>
          <a:noFill/>
        </p:spPr>
      </p:pic>
      <p:pic>
        <p:nvPicPr>
          <p:cNvPr id="1026" name="Picture 2" descr="C:\Users\Pc\Desktop\laura 2014-15\presentación santiago\Fotos ci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29114"/>
            <a:ext cx="6156176" cy="4228886"/>
          </a:xfrm>
          <a:prstGeom prst="rect">
            <a:avLst/>
          </a:prstGeom>
          <a:noFill/>
        </p:spPr>
      </p:pic>
      <p:sp>
        <p:nvSpPr>
          <p:cNvPr id="10" name="9 Llamada de flecha a la derecha"/>
          <p:cNvSpPr/>
          <p:nvPr/>
        </p:nvSpPr>
        <p:spPr>
          <a:xfrm>
            <a:off x="179512" y="548680"/>
            <a:ext cx="3168352" cy="1728192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dirty="0" smtClean="0">
                <a:solidFill>
                  <a:srgbClr val="7030A0"/>
                </a:solidFill>
                <a:latin typeface="Bookman Old Style" pitchFamily="18" charset="0"/>
              </a:rPr>
              <a:t>Obxectivo</a:t>
            </a:r>
            <a:br>
              <a:rPr lang="gl-ES" sz="2400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gl-ES" sz="2400" b="1" dirty="0" smtClean="0">
                <a:solidFill>
                  <a:srgbClr val="7030A0"/>
                </a:solidFill>
                <a:latin typeface="Bookman Old Style" pitchFamily="18" charset="0"/>
              </a:rPr>
              <a:t> do </a:t>
            </a:r>
            <a:br>
              <a:rPr lang="gl-ES" sz="2400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gl-ES" sz="2400" b="1" dirty="0" smtClean="0">
                <a:solidFill>
                  <a:srgbClr val="7030A0"/>
                </a:solidFill>
                <a:latin typeface="Bookman Old Style" pitchFamily="18" charset="0"/>
              </a:rPr>
              <a:t>curso 2013-14</a:t>
            </a:r>
            <a:endParaRPr lang="gl-ES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1" name="10 Imagen" descr="C:\Users\Pc\Desktop\FOTOS\FOTOS 2014\aula xogos\DSC074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lamada ovalada"/>
          <p:cNvSpPr/>
          <p:nvPr/>
        </p:nvSpPr>
        <p:spPr>
          <a:xfrm>
            <a:off x="1331640" y="3933056"/>
            <a:ext cx="1691680" cy="936104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>
                <a:solidFill>
                  <a:schemeClr val="tx1"/>
                </a:solidFill>
                <a:latin typeface="Bookman Old Style" pitchFamily="18" charset="0"/>
              </a:rPr>
              <a:t>E FACER</a:t>
            </a:r>
            <a:endParaRPr lang="gl-E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>
                <a:latin typeface="Bookman Old Style" pitchFamily="18" charset="0"/>
              </a:rPr>
              <a:t>“PRENDER ILUSIÓN”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12</a:t>
            </a:fld>
            <a:endParaRPr lang="es-ES"/>
          </a:p>
        </p:txBody>
      </p:sp>
      <p:graphicFrame>
        <p:nvGraphicFramePr>
          <p:cNvPr id="3" name="2 Diagrama"/>
          <p:cNvGraphicFramePr/>
          <p:nvPr/>
        </p:nvGraphicFramePr>
        <p:xfrm>
          <a:off x="395536" y="2276872"/>
          <a:ext cx="770485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Pc\Desktop\laura 2014-15\presentación santiago\16721442-chica-joven-mezcla-los-productos-quimicos-en-un-laborator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620688"/>
            <a:ext cx="1400175" cy="1600200"/>
          </a:xfrm>
          <a:prstGeom prst="rect">
            <a:avLst/>
          </a:prstGeom>
          <a:noFill/>
        </p:spPr>
      </p:pic>
      <p:pic>
        <p:nvPicPr>
          <p:cNvPr id="2051" name="Picture 3" descr="C:\Users\Pc\Desktop\laura 2014-15\presentación santiago\22637642-muchacho-que-hace-tubo-de-reaccion-hold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48680"/>
            <a:ext cx="11811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LER E FACER CIENCIA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13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70926394"/>
              </p:ext>
            </p:extLst>
          </p:nvPr>
        </p:nvGraphicFramePr>
        <p:xfrm>
          <a:off x="0" y="2492896"/>
          <a:ext cx="4355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15637217"/>
              </p:ext>
            </p:extLst>
          </p:nvPr>
        </p:nvGraphicFramePr>
        <p:xfrm>
          <a:off x="3851920" y="1052736"/>
          <a:ext cx="4355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C:\Users\Pc\Desktop\laura 2014-15\presentación santiago\Captur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764704"/>
            <a:ext cx="2308921" cy="1584176"/>
          </a:xfrm>
          <a:prstGeom prst="rect">
            <a:avLst/>
          </a:prstGeom>
          <a:noFill/>
        </p:spPr>
      </p:pic>
      <p:pic>
        <p:nvPicPr>
          <p:cNvPr id="3075" name="Picture 3" descr="C:\Users\Pc\Desktop\laura 2014-15\presentación santiago\13233450-ilustracion-de-una-nina-con-una-lup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4941168"/>
            <a:ext cx="1247775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11144" cy="824136"/>
          </a:xfrm>
        </p:spPr>
        <p:txBody>
          <a:bodyPr>
            <a:normAutofit/>
          </a:bodyPr>
          <a:lstStyle/>
          <a:p>
            <a:pPr algn="ctr"/>
            <a:r>
              <a:rPr lang="gl-ES" sz="3600" dirty="0" smtClean="0">
                <a:latin typeface="Bookman Old Style" pitchFamily="18" charset="0"/>
              </a:rPr>
              <a:t>Ó LONGO DO CURSO</a:t>
            </a:r>
            <a:endParaRPr lang="gl-ES" sz="3600" dirty="0">
              <a:latin typeface="Bookman Old Style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gl-ES" dirty="0" smtClean="0"/>
          </a:p>
          <a:p>
            <a:endParaRPr lang="gl-ES" dirty="0" smtClean="0"/>
          </a:p>
          <a:p>
            <a:endParaRPr lang="gl-ES" dirty="0" smtClean="0"/>
          </a:p>
          <a:p>
            <a:endParaRPr lang="gl-ES" dirty="0" smtClean="0"/>
          </a:p>
          <a:p>
            <a:endParaRPr lang="gl-ES" dirty="0" smtClean="0"/>
          </a:p>
          <a:p>
            <a:endParaRPr lang="gl-ES" dirty="0" smtClean="0"/>
          </a:p>
          <a:p>
            <a:endParaRPr lang="gl-ES" dirty="0" smtClean="0"/>
          </a:p>
          <a:p>
            <a:endParaRPr lang="gl-ES" dirty="0" smtClean="0"/>
          </a:p>
          <a:p>
            <a:endParaRPr lang="gl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239000" cy="5164584"/>
          </a:xfrm>
        </p:spPr>
        <p:txBody>
          <a:bodyPr>
            <a:normAutofit/>
          </a:bodyPr>
          <a:lstStyle/>
          <a:p>
            <a:r>
              <a:rPr lang="gl-ES" dirty="0" smtClean="0">
                <a:latin typeface="Bookman Old Style" pitchFamily="18" charset="0"/>
              </a:rPr>
              <a:t> </a:t>
            </a:r>
            <a:r>
              <a:rPr lang="gl-ES" sz="2400" dirty="0" smtClean="0">
                <a:latin typeface="Bookman Old Style" pitchFamily="18" charset="0"/>
              </a:rPr>
              <a:t>Mercáronse libros en relación á temática e de diferentes idades.</a:t>
            </a:r>
          </a:p>
          <a:p>
            <a:r>
              <a:rPr lang="gl-ES" sz="2400" dirty="0" smtClean="0">
                <a:latin typeface="Bookman Old Style" pitchFamily="18" charset="0"/>
              </a:rPr>
              <a:t>Incluímos libros na mochila viaxeira, relacionados coa Ciencia.</a:t>
            </a:r>
          </a:p>
          <a:p>
            <a:r>
              <a:rPr lang="gl-ES" sz="2400" dirty="0" smtClean="0">
                <a:latin typeface="Bookman Old Style" pitchFamily="18" charset="0"/>
              </a:rPr>
              <a:t>Celebracións: Día da Terra- Día do Libro</a:t>
            </a:r>
          </a:p>
          <a:p>
            <a:r>
              <a:rPr lang="gl-ES" sz="2400" dirty="0" smtClean="0">
                <a:latin typeface="Bookman Old Style" pitchFamily="18" charset="0"/>
              </a:rPr>
              <a:t>Cada titor foi preparando a lectura, práctica e difusión de experimentos durante o mes de maio. </a:t>
            </a:r>
            <a:endParaRPr lang="gl-ES" sz="2400" dirty="0">
              <a:latin typeface="Bookman Old Style" pitchFamily="18" charset="0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5" name="4 Imagen" descr="C:\Users\Pc\Desktop\BIBLIOTECA\BIBLIOTECA 2013-14\EXPERIMENTOS\Cartel cienc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365104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Pc\Desktop\ciencia en la biblio\P5130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246" y="4389242"/>
            <a:ext cx="3143250" cy="235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gl-ES" dirty="0" smtClean="0">
                <a:latin typeface="Bookman Old Style" pitchFamily="18" charset="0"/>
              </a:rPr>
              <a:t>Día da terra </a:t>
            </a:r>
            <a:r>
              <a:rPr lang="gl-ES" sz="2200" dirty="0" smtClean="0">
                <a:latin typeface="Bookman Old Style" pitchFamily="18" charset="0"/>
              </a:rPr>
              <a:t>(alumn@s de 3º ciclo)</a:t>
            </a:r>
            <a:endParaRPr lang="gl-ES" sz="2200" dirty="0">
              <a:latin typeface="Bookman Old Style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gl-ES" sz="2000" dirty="0" smtClean="0">
                <a:latin typeface="Bookman Old Style" pitchFamily="18" charset="0"/>
              </a:rPr>
              <a:t>A través do blog da Biblioteca, a araña Maraña colgou unha páxina (Symbaloo.</a:t>
            </a:r>
            <a:r>
              <a:rPr lang="gl-ES" sz="2000" dirty="0" err="1" smtClean="0">
                <a:latin typeface="Bookman Old Style" pitchFamily="18" charset="0"/>
              </a:rPr>
              <a:t>edu</a:t>
            </a:r>
            <a:r>
              <a:rPr lang="gl-ES" sz="2000" dirty="0" smtClean="0">
                <a:latin typeface="Bookman Old Style" pitchFamily="18" charset="0"/>
              </a:rPr>
              <a:t>) onde recolle varios enlaces de páxinas sobre  Ciencia. Os alumn@s tiveron que consultar eses enlaces e cubrir un cuestionario. Despois fixemos unha mesa redonda para comentar o que aprendemos e sensibilizalos sobre o coidado do noso planeta.</a:t>
            </a:r>
          </a:p>
          <a:p>
            <a:endParaRPr lang="gl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3658677" cy="245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n 1" descr="C:\Users\Pc\Desktop\FOTOS 2014\FOTOS BIBLIO 14\DÍA DA TERRA\3º CICLO\P429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270165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n 5" descr="C:\Users\Pc\Desktop\FOTOS 2014\FOTOS BIBLIO 14\DÍA DA TERRA\3º CICLO\P429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61048"/>
            <a:ext cx="259872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Día do libro:</a:t>
            </a:r>
            <a:r>
              <a:rPr lang="gl-ES" sz="3100" dirty="0" smtClean="0">
                <a:latin typeface="Bookman Old Style" pitchFamily="18" charset="0"/>
              </a:rPr>
              <a:t> búsqueda do tesouro con códigos qr</a:t>
            </a:r>
            <a:endParaRPr lang="gl-ES" sz="3100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gl-ES" sz="2000" dirty="0" smtClean="0">
              <a:latin typeface="+mj-lt"/>
            </a:endParaRPr>
          </a:p>
          <a:p>
            <a:endParaRPr lang="gl-ES" sz="2000" dirty="0" smtClean="0">
              <a:latin typeface="+mj-lt"/>
            </a:endParaRPr>
          </a:p>
          <a:p>
            <a:endParaRPr lang="gl-ES" sz="2000" dirty="0" smtClean="0">
              <a:latin typeface="+mj-lt"/>
            </a:endParaRPr>
          </a:p>
          <a:p>
            <a:endParaRPr lang="gl-ES" sz="2000" dirty="0" smtClean="0">
              <a:latin typeface="+mj-lt"/>
            </a:endParaRPr>
          </a:p>
          <a:p>
            <a:endParaRPr lang="gl-ES" sz="2000" dirty="0" smtClean="0">
              <a:latin typeface="+mj-lt"/>
            </a:endParaRPr>
          </a:p>
          <a:p>
            <a:endParaRPr lang="gl-ES" sz="2000" dirty="0" smtClean="0">
              <a:latin typeface="+mj-lt"/>
            </a:endParaRPr>
          </a:p>
          <a:p>
            <a:endParaRPr lang="gl-ES" sz="2000" dirty="0" smtClean="0">
              <a:latin typeface="+mj-lt"/>
            </a:endParaRPr>
          </a:p>
          <a:p>
            <a:r>
              <a:rPr lang="gl-ES" sz="2000" dirty="0" smtClean="0">
                <a:latin typeface="Bookman Old Style" pitchFamily="18" charset="0"/>
              </a:rPr>
              <a:t>A motivación estivo asegurada.</a:t>
            </a:r>
          </a:p>
          <a:p>
            <a:endParaRPr lang="gl-ES" sz="2000" dirty="0">
              <a:latin typeface="+mj-lt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4" name="3 Imagen" descr="C:\Users\Pc\Desktop\FOTOS 2014\CÓDIGOS QR\P5060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97152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c\Desktop\FOTOS 2014\CÓDIGOS QR\P5060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869160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c\Desktop\FOTOS\FOTOS 2014\FOTOS BIBLIO 14\tablets y códigos qr\P5290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241361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Pc\Desktop\FOTOS\FOTOS 2014\FOTOS BIBLIO 14\tablets y códigos qr\P529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16832"/>
            <a:ext cx="1762125" cy="23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Pc\Desktop\FOTOS\FOTOS 2014\FOTOS BIBLIO 14\tablets y códigos qr\P52900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25922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4" name="3 Marcador de contenido" descr="C:\Users\Pc\Desktop\FOTOS 2014\CÓDIGOS QR\P506004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7352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c\Desktop\FOTOS 2014\CÓDIGOS QR\P5060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8" y="18864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Pc\Desktop\FOTOS\FOTOS 2014\CÓDIGOS QR\P5060057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3048591" cy="2286249"/>
          </a:xfrm>
          <a:prstGeom prst="rect">
            <a:avLst/>
          </a:prstGeom>
          <a:noFill/>
        </p:spPr>
      </p:pic>
      <p:pic>
        <p:nvPicPr>
          <p:cNvPr id="5124" name="Picture 4" descr="C:\Users\Pc\Desktop\FOTOS\FOTOS 2014\CÓDIGOS QR\P5060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2492897"/>
            <a:ext cx="2880564" cy="2160240"/>
          </a:xfrm>
          <a:prstGeom prst="rect">
            <a:avLst/>
          </a:prstGeom>
          <a:noFill/>
        </p:spPr>
      </p:pic>
      <p:pic>
        <p:nvPicPr>
          <p:cNvPr id="9" name="8 Imagen" descr="C:\Users\Pc\Desktop\FOTOS\FOTOS 2014\CÓDIGOS QR\P5060058.JPG">
            <a:hlinkClick r:id="rId7" action="ppaction://hlinkfile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132856"/>
            <a:ext cx="261272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Pc\Desktop\FOTOS\FOTOS 2014\CÓDIGOS QR\P506005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437112"/>
            <a:ext cx="3096344" cy="2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Pc\Desktop\laura 2014-15\presentación santiago\Código QR.jpg">
            <a:hlinkClick r:id="rId10" action="ppaction://hlinkfile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2060848"/>
            <a:ext cx="2536105" cy="24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Experimentos e. infantil</a:t>
            </a:r>
            <a:br>
              <a:rPr lang="gl-ES" dirty="0" smtClean="0">
                <a:latin typeface="Bookman Old Style" pitchFamily="18" charset="0"/>
              </a:rPr>
            </a:br>
            <a:r>
              <a:rPr lang="gl-ES" dirty="0" smtClean="0">
                <a:latin typeface="Bookman Old Style" pitchFamily="18" charset="0"/>
              </a:rPr>
              <a:t>unha flor 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3" name="2 Imagen" descr="C:\Users\Pc\Desktop\FOTOS\FOTOS 2014\experimentos\2014-04-30 11.19.51.jpg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92" y="1340768"/>
            <a:ext cx="27307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C:\Users\Pc\Desktop\FOTOS\FOTOS 2014\experimentos\2014-04-30 11.20.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2400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c\Desktop\FOTOS\FOTOS 2014\experimentos\2014-04-30 11.40.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27730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c\Desktop\FOTOS\FOTOS 2014\experimentos\2014-04-30 12.09.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861048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6012160" y="1268760"/>
            <a:ext cx="1944216" cy="1872208"/>
          </a:xfrm>
          <a:prstGeom prst="roundRec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u="sng" dirty="0" smtClean="0">
                <a:latin typeface="Bookman Old Style" pitchFamily="18" charset="0"/>
              </a:rPr>
              <a:t>MATERIAL: </a:t>
            </a:r>
            <a:r>
              <a:rPr lang="gl-ES" dirty="0" smtClean="0">
                <a:latin typeface="Bookman Old Style" pitchFamily="18" charset="0"/>
              </a:rPr>
              <a:t>Filtros de café</a:t>
            </a:r>
          </a:p>
          <a:p>
            <a:pPr algn="ctr"/>
            <a:r>
              <a:rPr lang="gl-ES" dirty="0" smtClean="0">
                <a:latin typeface="Bookman Old Style" pitchFamily="18" charset="0"/>
              </a:rPr>
              <a:t>Rotuladores</a:t>
            </a:r>
          </a:p>
          <a:p>
            <a:pPr algn="ctr"/>
            <a:r>
              <a:rPr lang="gl-ES" dirty="0" smtClean="0">
                <a:latin typeface="Bookman Old Style" pitchFamily="18" charset="0"/>
              </a:rPr>
              <a:t>Pinzas</a:t>
            </a:r>
          </a:p>
          <a:p>
            <a:pPr algn="ctr"/>
            <a:r>
              <a:rPr lang="gl-ES" dirty="0" smtClean="0">
                <a:latin typeface="Bookman Old Style" pitchFamily="18" charset="0"/>
              </a:rPr>
              <a:t>Vaso con auga</a:t>
            </a:r>
            <a:endParaRPr lang="gl-ES" dirty="0">
              <a:latin typeface="Bookman Old Style" pitchFamily="18" charset="0"/>
            </a:endParaRPr>
          </a:p>
        </p:txBody>
      </p:sp>
      <p:pic>
        <p:nvPicPr>
          <p:cNvPr id="8" name="7 Imagen" descr="C:\Users\Pc\Desktop\FOTOS\FOTOS 2014\experimentos\2014-04-30 12.19.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861048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EXPERIMENTOS 1º CICLO volcán en erupción</a:t>
            </a:r>
            <a:r>
              <a:rPr lang="gl-ES" dirty="0" smtClean="0"/>
              <a:t/>
            </a:r>
            <a:br>
              <a:rPr lang="gl-ES" dirty="0" smtClean="0"/>
            </a:br>
            <a:endParaRPr lang="gl-ES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3" name="2 Imagen" descr="C:\Users\Pc\Desktop\FOTOS\FOTOS 2014\experimentos 1º ciclo\imag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C:\Users\Pc\Desktop\FOTOS\FOTOS 2014\experimentos 1º ciclo\image_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156324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c\Desktop\FOTOS\FOTOS 2014\experimentos 1º ciclo\image_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15841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c\Desktop\FOTOS\FOTOS 2014\experimentos 1º ciclo\image_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12911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Pc\Desktop\FOTOS\FOTOS 2014\experimentos 1º ciclo\image_6.jpeg">
            <a:hlinkClick r:id="rId6" action="ppaction://hlinkfile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573016"/>
            <a:ext cx="1857375" cy="24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Pc\Desktop\FOTOS\FOTOS 2014\experimentos 1º ciclo\la foto 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501008"/>
            <a:ext cx="180039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Pc\Desktop\FOTOS\FOTOS 2014\experimentos 1º ciclo\la foto 5.JPG">
            <a:hlinkClick r:id="rId9" action="ppaction://hlinkfile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692696"/>
            <a:ext cx="1819275" cy="243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Pc\Desktop\FOTOS\FOTOS 2014\experimentos 1º ciclo\la foto 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501008"/>
            <a:ext cx="1806519" cy="24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dondear rectángulo de esquina diagonal"/>
          <p:cNvSpPr/>
          <p:nvPr/>
        </p:nvSpPr>
        <p:spPr>
          <a:xfrm>
            <a:off x="251520" y="6237312"/>
            <a:ext cx="7704856" cy="432048"/>
          </a:xfrm>
          <a:prstGeom prst="round2DiagRec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u="sng" dirty="0" smtClean="0">
                <a:latin typeface="Bookman Old Style" pitchFamily="18" charset="0"/>
              </a:rPr>
              <a:t>Material: </a:t>
            </a:r>
            <a:r>
              <a:rPr lang="gl-ES" dirty="0" smtClean="0">
                <a:latin typeface="Bookman Old Style" pitchFamily="18" charset="0"/>
              </a:rPr>
              <a:t>Botella de plástico, auga, globos, bicarbonato e embudo.</a:t>
            </a:r>
            <a:endParaRPr lang="gl-ES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CEIP-P. vilar de barrio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3968" y="3284984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gl-ES" dirty="0" smtClean="0">
                <a:latin typeface="Bookman Old Style" pitchFamily="18" charset="0"/>
              </a:rPr>
              <a:t>Municipio que forma parte da comarca da Limia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211960" y="6093296"/>
            <a:ext cx="3520440" cy="432048"/>
          </a:xfrm>
        </p:spPr>
        <p:txBody>
          <a:bodyPr>
            <a:normAutofit fontScale="40000" lnSpcReduction="20000"/>
          </a:bodyPr>
          <a:lstStyle/>
          <a:p>
            <a:endParaRPr lang="gl-ES" dirty="0" smtClean="0"/>
          </a:p>
          <a:p>
            <a:r>
              <a:rPr lang="gl-ES" sz="2900" dirty="0" smtClean="0">
                <a:latin typeface="Bookman Old Style" pitchFamily="18" charset="0"/>
              </a:rPr>
              <a:t>Municipio de 1800 habitantes</a:t>
            </a:r>
            <a:endParaRPr lang="gl-ES" sz="2900" dirty="0">
              <a:latin typeface="Bookman Old Style" pitchFamily="18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3369"/>
            <a:ext cx="3842601" cy="2886220"/>
          </a:xfrm>
        </p:spPr>
      </p:pic>
      <p:pic>
        <p:nvPicPr>
          <p:cNvPr id="8" name="7 Marcador de contenido" descr="Comarca_Limia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2088232" cy="2088232"/>
          </a:xfr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4536504" cy="216024"/>
          </a:xfrm>
        </p:spPr>
        <p:txBody>
          <a:bodyPr/>
          <a:lstStyle/>
          <a:p>
            <a:r>
              <a:rPr lang="pt-BR" dirty="0" err="1" smtClean="0"/>
              <a:t>Ciencia</a:t>
            </a:r>
            <a:r>
              <a:rPr lang="pt-BR" dirty="0" smtClean="0"/>
              <a:t> na Escola: V </a:t>
            </a:r>
            <a:r>
              <a:rPr lang="pt-BR" dirty="0" err="1" smtClean="0"/>
              <a:t>Xornadas</a:t>
            </a:r>
            <a:r>
              <a:rPr lang="pt-BR" dirty="0" smtClean="0"/>
              <a:t> de Bibliotecas Escolares de </a:t>
            </a:r>
            <a:r>
              <a:rPr lang="pt-BR" dirty="0" err="1" smtClean="0"/>
              <a:t>Galicia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9" name="7 Marcador de contenido" descr="Comarca_Lim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052736"/>
            <a:ext cx="3305051" cy="20812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perforada"/>
          <p:cNvSpPr/>
          <p:nvPr/>
        </p:nvSpPr>
        <p:spPr>
          <a:xfrm>
            <a:off x="1259632" y="188640"/>
            <a:ext cx="5832648" cy="1584176"/>
          </a:xfrm>
          <a:prstGeom prst="flowChartPunchedTap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latin typeface="Bookman Old Style" pitchFamily="18" charset="0"/>
              </a:rPr>
              <a:t>Plantas medicinais:</a:t>
            </a:r>
          </a:p>
          <a:p>
            <a:pPr algn="ctr"/>
            <a:r>
              <a:rPr lang="gl-ES" sz="2800" dirty="0" smtClean="0">
                <a:latin typeface="Bookman Old Style" pitchFamily="18" charset="0"/>
              </a:rPr>
              <a:t> Fundación Barrié</a:t>
            </a:r>
            <a:endParaRPr lang="gl-ES" sz="2800" dirty="0">
              <a:latin typeface="Bookman Old Style" pitchFamily="18" charset="0"/>
            </a:endParaRPr>
          </a:p>
        </p:txBody>
      </p:sp>
      <p:pic>
        <p:nvPicPr>
          <p:cNvPr id="4" name="3 Imagen" descr="C:\Users\Pc\Desktop\FOTOS\FOTOS 2014\experimentos 1º ciclo\xirasoles\la foto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1872208" cy="203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c\Desktop\FOTOS\FOTOS 2014\experimentos 1º ciclo\xirasoles\la foto 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0162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c\Desktop\FOTOS\FOTOS 2014\experimentos 1º ciclo\xirasoles\la foto 3.JPG">
            <a:hlinkClick r:id="rId4" action="ppaction://hlinkfile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44824"/>
            <a:ext cx="1656184" cy="218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Pc\Desktop\FOTOS\FOTOS 2014\experimentos 1º ciclo\xirasoles\la foto 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16832"/>
            <a:ext cx="2088232" cy="232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10" name="9 Imagen" descr="E:\presentación santiago\Información adicional\Ficha xirasoles.jpg">
            <a:hlinkClick r:id="rId7" action="ppaction://hlinkfile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2" y="4403699"/>
            <a:ext cx="3734274" cy="1977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perforada"/>
          <p:cNvSpPr/>
          <p:nvPr/>
        </p:nvSpPr>
        <p:spPr>
          <a:xfrm>
            <a:off x="899592" y="188640"/>
            <a:ext cx="6912768" cy="1196752"/>
          </a:xfrm>
          <a:prstGeom prst="flowChartPunchedTap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latin typeface="Bookman Old Style" pitchFamily="18" charset="0"/>
              </a:rPr>
              <a:t>Plantas medicinais: Códigos QR</a:t>
            </a:r>
          </a:p>
          <a:p>
            <a:pPr algn="ctr"/>
            <a:r>
              <a:rPr lang="gl-ES" sz="2800" dirty="0" smtClean="0">
                <a:latin typeface="Bookman Old Style" pitchFamily="18" charset="0"/>
              </a:rPr>
              <a:t> Fundación Barrié</a:t>
            </a:r>
            <a:endParaRPr lang="gl-ES" sz="2800" dirty="0">
              <a:latin typeface="Bookman Old Style" pitchFamily="18" charset="0"/>
            </a:endParaRPr>
          </a:p>
        </p:txBody>
      </p:sp>
      <p:pic>
        <p:nvPicPr>
          <p:cNvPr id="8" name="7 Imagen" descr="C:\Users\Pc\Desktop\FOTOS\FOTOS 2014\Farmacia natural e sementeira\P32100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Pc\Desktop\FOTOS\FOTOS 2014\Farmacia natural e sementeira\P32100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736304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15" name="14 Marcador de contenido" descr="C:\Users\Pc\Desktop\FOTOS\FOTOS 2014\Farmacia natural e sementeira\P3210094.JPG"/>
          <p:cNvPicPr>
            <a:picLocks noGrp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1869" y="1844526"/>
            <a:ext cx="24495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Pc\Desktop\FOTOS\FOTOS 2014\Farmacia natural e sementeira\P32100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552" y="4074873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:\Users\Pc\Desktop\FOTOS\FOTOS 2014\Farmacia natural e sementeira\P5090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844824"/>
            <a:ext cx="241040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C:\Users\Pc\Desktop\FOTOS\FOTOS 2014\Farmacia natural e sementeira\P5090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789040"/>
            <a:ext cx="2686050" cy="201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44816" cy="1296144"/>
          </a:xfrm>
          <a:prstGeom prst="flowChartPunchedTap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gl-ES" sz="2800" dirty="0" smtClean="0">
                <a:latin typeface="Bookman Old Style" pitchFamily="18" charset="0"/>
              </a:rPr>
              <a:t>Plantas medicinais: Códigos QR</a:t>
            </a:r>
          </a:p>
          <a:p>
            <a:pPr algn="ctr"/>
            <a:r>
              <a:rPr lang="gl-ES" sz="2800" dirty="0" smtClean="0">
                <a:latin typeface="Bookman Old Style" pitchFamily="18" charset="0"/>
              </a:rPr>
              <a:t> Fundación Barrié</a:t>
            </a:r>
            <a:endParaRPr lang="gl-ES" sz="2800" dirty="0">
              <a:latin typeface="Bookman Old Style" pitchFamily="18" charset="0"/>
            </a:endParaRPr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6" name="5 Imagen" descr="C:\Users\Pc\Desktop\FOTOS\FOTOS 2014\Farmacia natural e sementeira\P528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248983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Pc\Desktop\FOTOS\FOTOS 2014\Farmacia natural e sementeira\P5280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Pc\Desktop\FOTOS\FOTOS 2014\Farmacia natural e sementeira\P528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Pc\Desktop\FOTOS\FOTOS 2014\Farmacia natural e sementeira\P52800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93096"/>
            <a:ext cx="2659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Pc\Desktop\FOTOS\FOTOS 2014\aula xogos\P60300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44824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Pc\Desktop\FOTOS\FOTOS 2014\aula xogos\P60300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7" y="4365104"/>
            <a:ext cx="237626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rgamino horizontal"/>
          <p:cNvSpPr/>
          <p:nvPr/>
        </p:nvSpPr>
        <p:spPr>
          <a:xfrm>
            <a:off x="539552" y="0"/>
            <a:ext cx="7344816" cy="126876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200" dirty="0" smtClean="0">
                <a:solidFill>
                  <a:srgbClr val="FFFF00"/>
                </a:solidFill>
                <a:latin typeface="Bookman Old Style" pitchFamily="18" charset="0"/>
              </a:rPr>
              <a:t>DENSIDADES E DISOLUCIÓNS</a:t>
            </a:r>
            <a:endParaRPr lang="gl-ES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3 Imagen" descr="C:\Users\Pc\Desktop\ciencia en la biblio\P5200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Pc\Desktop\ciencia en la biblio\P52000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59228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c\Desktop\ciencia en la biblio\P5200065.JPG">
            <a:hlinkClick r:id="rId4" action="ppaction://hlinkfile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Pc\Desktop\ciencia en la biblio\P52000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789041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10" name="9 Imagen" descr="C:\Users\Pc\Desktop\laura 2014-15\presentación santiago\14842312-inventor-ciencia-muchacho-de-la-historieta-estudiante-con-bata-de-laboratorio-y-equipos-experimento-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348880"/>
            <a:ext cx="151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rgamino horizontal"/>
          <p:cNvSpPr/>
          <p:nvPr/>
        </p:nvSpPr>
        <p:spPr>
          <a:xfrm>
            <a:off x="539552" y="0"/>
            <a:ext cx="7344816" cy="1052736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200" dirty="0" smtClean="0">
                <a:solidFill>
                  <a:srgbClr val="FFFF00"/>
                </a:solidFill>
                <a:latin typeface="Bookman Old Style" pitchFamily="18" charset="0"/>
              </a:rPr>
              <a:t>DENSIDADES E DISOLUCIÓNS: LACASITOS</a:t>
            </a:r>
            <a:endParaRPr lang="gl-ES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8" name="7 Imagen" descr="C:\Users\Pc\Desktop\ciencia en la biblio\P5200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26422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Pc\Desktop\ciencia en la biblio\P52000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838450" cy="212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Pc\Desktop\ciencia en la biblio\experimentos\P605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00808"/>
            <a:ext cx="268038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Pc\Desktop\ciencia en la biblio\experimentos\P6050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3205357" cy="19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Users\Pc\Desktop\ciencia en la biblio\experimentos\P60500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44824"/>
            <a:ext cx="24117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rgamino horizontal"/>
          <p:cNvSpPr/>
          <p:nvPr/>
        </p:nvSpPr>
        <p:spPr>
          <a:xfrm>
            <a:off x="539552" y="0"/>
            <a:ext cx="7344816" cy="1196752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200" dirty="0" smtClean="0">
                <a:solidFill>
                  <a:srgbClr val="FFFF00"/>
                </a:solidFill>
                <a:latin typeface="Bookman Old Style" pitchFamily="18" charset="0"/>
              </a:rPr>
              <a:t>DENSIDADES E DISOLUCIÓNS: </a:t>
            </a:r>
            <a:r>
              <a:rPr lang="gl-ES" sz="2000" dirty="0" smtClean="0">
                <a:solidFill>
                  <a:srgbClr val="FFFF00"/>
                </a:solidFill>
                <a:latin typeface="Bookman Old Style" pitchFamily="18" charset="0"/>
              </a:rPr>
              <a:t>LACASITOS</a:t>
            </a:r>
            <a:endParaRPr lang="gl-ES" sz="2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2" name="11 Imagen" descr="C:\Users\Pc\Desktop\ciencia en la biblio\experimentos\P6050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:\Users\Pc\Desktop\ciencia en la biblio\experimentos\P605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4425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C:\Users\Pc\Desktop\ciencia en la biblio\experimentos\P6050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188511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Pc\Desktop\ciencia en la biblio\experimentos\P6050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789040"/>
            <a:ext cx="34933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rgamino horizontal"/>
          <p:cNvSpPr/>
          <p:nvPr/>
        </p:nvSpPr>
        <p:spPr>
          <a:xfrm>
            <a:off x="539552" y="0"/>
            <a:ext cx="7344816" cy="1052736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200" dirty="0" smtClean="0">
                <a:solidFill>
                  <a:srgbClr val="FFFF00"/>
                </a:solidFill>
                <a:latin typeface="Bookman Old Style" pitchFamily="18" charset="0"/>
              </a:rPr>
              <a:t>DENSIDADES E DISOLUCIÓNS:</a:t>
            </a:r>
          </a:p>
          <a:p>
            <a:pPr algn="ctr"/>
            <a:r>
              <a:rPr lang="gl-ES" sz="3200" dirty="0" smtClean="0">
                <a:solidFill>
                  <a:srgbClr val="FFFF00"/>
                </a:solidFill>
                <a:latin typeface="Bookman Old Style" pitchFamily="18" charset="0"/>
              </a:rPr>
              <a:t>A GOTA SUBMARINA</a:t>
            </a:r>
            <a:endParaRPr lang="gl-ES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3" name="12 Imagen" descr="C:\Users\Pc\Desktop\ciencia en la biblio\aula xogos\P603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85822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C:\Users\Pc\Desktop\ciencia en la biblio\aula xogos\P603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Pc\Desktop\ciencia en la biblio\aula xogos\P6030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628800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Pc\Desktop\ciencia en la biblio\experimentos\P60500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93096"/>
            <a:ext cx="269308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:\Users\Pc\Desktop\ciencia en la biblio\experimentos\P6050041.JPG">
            <a:hlinkClick r:id="rId6" action="ppaction://hlinkfile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5728" y="3212976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8243888" cy="444500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Competencias e currículo</a:t>
            </a:r>
            <a:endParaRPr lang="gl-ES" dirty="0">
              <a:latin typeface="Bookman Old Style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75018706"/>
              </p:ext>
            </p:extLst>
          </p:nvPr>
        </p:nvGraphicFramePr>
        <p:xfrm>
          <a:off x="467544" y="1628800"/>
          <a:ext cx="3707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95050935"/>
              </p:ext>
            </p:extLst>
          </p:nvPr>
        </p:nvGraphicFramePr>
        <p:xfrm>
          <a:off x="4355976" y="1628800"/>
          <a:ext cx="3707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28</a:t>
            </a:fld>
            <a:endParaRPr lang="es-E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1043150"/>
              </p:ext>
            </p:extLst>
          </p:nvPr>
        </p:nvGraphicFramePr>
        <p:xfrm>
          <a:off x="0" y="0"/>
          <a:ext cx="8964488" cy="7117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1714"/>
                <a:gridCol w="6872774"/>
              </a:tblGrid>
              <a:tr h="1229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 EN COMUNICACIÓN LINGÜÍSTICA</a:t>
                      </a:r>
                    </a:p>
                    <a:p>
                      <a:endParaRPr lang="gl-ES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gl-ES" sz="1200" b="0" kern="1200" noProof="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Traballamos a lingua como ferramenta de comprensión e representación da realidade.</a:t>
                      </a:r>
                    </a:p>
                    <a:p>
                      <a:pPr lvl="0"/>
                      <a:r>
                        <a:rPr kumimoji="0" lang="gl-ES" sz="1200" b="0" kern="1200" noProof="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Empregamos a linguaxe como instrumento de comunicación oral e escrita, de representación, interpretación e comprensión da realidade, de construción e comunicación do coñecemento e de organización e autorregulación do pensamento, das emocións e da conduta.</a:t>
                      </a:r>
                    </a:p>
                    <a:p>
                      <a:pPr lvl="0"/>
                      <a:r>
                        <a:rPr kumimoji="0" lang="gl-ES" sz="1200" b="0" kern="1200" noProof="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Comprender e saber comunicar son saberes moi importantes.</a:t>
                      </a:r>
                    </a:p>
                  </a:txBody>
                  <a:tcPr/>
                </a:tc>
              </a:tr>
              <a:tr h="724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 MATEMÁTICA</a:t>
                      </a:r>
                    </a:p>
                    <a:p>
                      <a:endParaRPr lang="gl-ES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Empregamos e relacionamos os números, operacións básicas, os símbolos e o razoamento matemático, para ampliar o coñecemento. </a:t>
                      </a:r>
                    </a:p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Esta competencia cobra sentido na medida en que se aplica á realidade da vida cotiá</a:t>
                      </a:r>
                    </a:p>
                  </a:txBody>
                  <a:tcPr/>
                </a:tc>
              </a:tr>
              <a:tr h="1229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 NO COÑECEMENTO E A INTERACCIÓN CO MUNDO FÍSICO</a:t>
                      </a:r>
                    </a:p>
                    <a:p>
                      <a:endParaRPr lang="gl-ES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Interactuamos co mundo físico e científico, traballando a comprensión de sucesos, a comprensión do mundo. co mundo físico.</a:t>
                      </a:r>
                    </a:p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Analizamos fenómenos científicos.</a:t>
                      </a:r>
                    </a:p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Realizamos observación directas</a:t>
                      </a:r>
                    </a:p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Formulamos preguntas e hipóteses</a:t>
                      </a:r>
                    </a:p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Representamos información cuantitativa e cualitativamente</a:t>
                      </a:r>
                    </a:p>
                  </a:txBody>
                  <a:tcPr/>
                </a:tc>
              </a:tr>
              <a:tr h="104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</a:t>
                      </a:r>
                      <a:r>
                        <a:rPr kumimoji="0" lang="es-ES" sz="1200" b="1" kern="1200" baseline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DIXITAL E TRATAMENTO DA INFORMACIÓN.</a:t>
                      </a:r>
                    </a:p>
                    <a:p>
                      <a:endParaRPr lang="gl-ES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Dispoñer da información non produce automaticamente coñecemento. Hai que transformala, e para iso, esixe destrezas de razoamento.</a:t>
                      </a:r>
                    </a:p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Buscamos, obtemos, procesamos e comunicamos información para transformala en coñecemento.</a:t>
                      </a:r>
                    </a:p>
                    <a:p>
                      <a:pPr lvl="0"/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Empregamos diferentes soportes: oral, impreso, audiovisual, dixital.</a:t>
                      </a:r>
                    </a:p>
                  </a:txBody>
                  <a:tcPr/>
                </a:tc>
              </a:tr>
              <a:tr h="585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C.SOCIAL E CIDADÁ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Traballamos en grupo, respetando os turnos de palabra. Traballo colaborativo, aceptando normas de convivencia, asumindo responsabilidades.</a:t>
                      </a:r>
                    </a:p>
                  </a:txBody>
                  <a:tcPr/>
                </a:tc>
              </a:tr>
              <a:tr h="661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</a:t>
                      </a:r>
                      <a:r>
                        <a:rPr kumimoji="0" lang="es-ES" sz="1200" b="1" kern="1200" baseline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CULTURAL E ARTÍSTICA</a:t>
                      </a:r>
                    </a:p>
                    <a:p>
                      <a:endParaRPr lang="gl-ES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Debates. Traballo en equipo</a:t>
                      </a:r>
                    </a:p>
                  </a:txBody>
                  <a:tcPr/>
                </a:tc>
              </a:tr>
              <a:tr h="661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 PARA APRENDER A APRENDER</a:t>
                      </a:r>
                    </a:p>
                    <a:p>
                      <a:endParaRPr lang="gl-ES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-Traballamos habilidades para obter información  e para transformala en coñecemento relacionando a nova información cos coñecementos previos e a propia experiencia. Explicar, facer sínteses, resumir, …</a:t>
                      </a:r>
                    </a:p>
                    <a:p>
                      <a:endParaRPr lang="gl-ES" sz="1200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24919">
                <a:tc>
                  <a:txBody>
                    <a:bodyPr/>
                    <a:lstStyle/>
                    <a:p>
                      <a:r>
                        <a:rPr kumimoji="0" lang="es-ES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C. AUTONOMÍA E INICIATIVA PERSOAL</a:t>
                      </a:r>
                      <a:endParaRPr lang="gl-ES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l-ES" sz="1200" kern="1200" noProof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- Intentamos que os alumnos/as asumiran e adquiriran actitudes como a responsabilidade, a perseveranza, o coñecemento de sí mesmo e a autoestima, a creatividade e a autonomía e o control emocional</a:t>
                      </a:r>
                    </a:p>
                    <a:p>
                      <a:endParaRPr lang="gl-ES" sz="1200" noProof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Ciencia</a:t>
            </a:r>
            <a:r>
              <a:rPr lang="pt-BR" dirty="0" smtClean="0"/>
              <a:t> na Escola: V </a:t>
            </a:r>
            <a:r>
              <a:rPr lang="pt-BR" dirty="0" err="1" smtClean="0"/>
              <a:t>Xornadas</a:t>
            </a:r>
            <a:r>
              <a:rPr lang="pt-BR" dirty="0" smtClean="0"/>
              <a:t> de Bibliotecas Escolares de </a:t>
            </a:r>
            <a:r>
              <a:rPr lang="pt-BR" dirty="0" err="1" smtClean="0"/>
              <a:t>Galicia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29</a:t>
            </a:fld>
            <a:endParaRPr lang="es-E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92902848"/>
              </p:ext>
            </p:extLst>
          </p:nvPr>
        </p:nvGraphicFramePr>
        <p:xfrm>
          <a:off x="323528" y="260648"/>
          <a:ext cx="7992888" cy="65140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96444"/>
                <a:gridCol w="3996444"/>
              </a:tblGrid>
              <a:tr h="1632425">
                <a:tc>
                  <a:txBody>
                    <a:bodyPr/>
                    <a:lstStyle/>
                    <a:p>
                      <a:r>
                        <a:rPr lang="gl-ES" dirty="0" smtClean="0">
                          <a:latin typeface="Bookman Old Style" pitchFamily="18" charset="0"/>
                        </a:rPr>
                        <a:t>ÁREA</a:t>
                      </a:r>
                      <a:r>
                        <a:rPr lang="gl-ES" baseline="0" dirty="0" smtClean="0">
                          <a:latin typeface="Bookman Old Style" pitchFamily="18" charset="0"/>
                        </a:rPr>
                        <a:t> DE LENGUA/LINGUA</a:t>
                      </a:r>
                      <a:endParaRPr lang="gl-ES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gl-ES" sz="1100" dirty="0" smtClean="0">
                          <a:latin typeface="Bookman Old Style" pitchFamily="18" charset="0"/>
                        </a:rPr>
                        <a:t>Empregamos</a:t>
                      </a:r>
                      <a:r>
                        <a:rPr lang="gl-ES" sz="1100" baseline="0" dirty="0" smtClean="0">
                          <a:latin typeface="Bookman Old Style" pitchFamily="18" charset="0"/>
                        </a:rPr>
                        <a:t> a lingua eficazmente nas nosas actividades, buscando recollendo, selecionando e contrastando, transformando e procesando información.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gl-ES" sz="1100" baseline="0" dirty="0" smtClean="0">
                          <a:latin typeface="Bookman Old Style" pitchFamily="18" charset="0"/>
                        </a:rPr>
                        <a:t> Utilizamos adecuadamente a biblioteca e os seus diferentes departamentos como fonte de recursos para o desfrute e o pracer de ler, así como para a obtención da información.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gl-ES" sz="1100" baseline="0" dirty="0" smtClean="0">
                          <a:latin typeface="Bookman Old Style" pitchFamily="18" charset="0"/>
                        </a:rPr>
                        <a:t>BLOQUES DE CONTIDOS: Escoitar e falar// Ler e escribir.</a:t>
                      </a:r>
                      <a:endParaRPr lang="gl-ES" sz="11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168028">
                <a:tc>
                  <a:txBody>
                    <a:bodyPr/>
                    <a:lstStyle/>
                    <a:p>
                      <a:r>
                        <a:rPr lang="gl-ES" dirty="0" smtClean="0">
                          <a:latin typeface="Bookman Old Style" pitchFamily="18" charset="0"/>
                        </a:rPr>
                        <a:t>ÁREA DE MATEMÁTICAS</a:t>
                      </a:r>
                      <a:endParaRPr lang="gl-ES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gl-ES" sz="1100" dirty="0" smtClean="0">
                          <a:latin typeface="Bookman Old Style" pitchFamily="18" charset="0"/>
                        </a:rPr>
                        <a:t>Empregamos as matemáticas para comprender,</a:t>
                      </a:r>
                      <a:r>
                        <a:rPr lang="gl-ES" sz="1100" baseline="0" dirty="0" smtClean="0">
                          <a:latin typeface="Bookman Old Style" pitchFamily="18" charset="0"/>
                        </a:rPr>
                        <a:t> valorar e producir informacións e mensaxes sobre feitos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gl-ES" sz="1100" baseline="0" dirty="0" smtClean="0">
                          <a:latin typeface="Bookman Old Style" pitchFamily="18" charset="0"/>
                        </a:rPr>
                        <a:t> Empregamos estratexias de cálculo: medición, cálculo do uso horario, …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gl-ES" sz="1100" baseline="0" dirty="0" smtClean="0">
                          <a:latin typeface="Bookman Old Style" pitchFamily="18" charset="0"/>
                        </a:rPr>
                        <a:t>BLOQUE DE CONTIDOS: Cantidades// Tratamento da información</a:t>
                      </a:r>
                      <a:endParaRPr lang="gl-ES" sz="11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942023">
                <a:tc>
                  <a:txBody>
                    <a:bodyPr/>
                    <a:lstStyle/>
                    <a:p>
                      <a:r>
                        <a:rPr lang="gl-ES" dirty="0" smtClean="0">
                          <a:latin typeface="Bookman Old Style" pitchFamily="18" charset="0"/>
                        </a:rPr>
                        <a:t>ÁREA</a:t>
                      </a:r>
                      <a:r>
                        <a:rPr lang="gl-ES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gl-ES" dirty="0" smtClean="0">
                          <a:latin typeface="Bookman Old Style" pitchFamily="18" charset="0"/>
                        </a:rPr>
                        <a:t>COÑECEMENTO</a:t>
                      </a:r>
                      <a:r>
                        <a:rPr lang="gl-ES" baseline="0" dirty="0" smtClean="0">
                          <a:latin typeface="Bookman Old Style" pitchFamily="18" charset="0"/>
                        </a:rPr>
                        <a:t> DO MEDIO</a:t>
                      </a:r>
                      <a:endParaRPr lang="gl-ES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gl-ES" sz="1100" kern="1200" dirty="0" smtClean="0">
                          <a:latin typeface="Bookman Old Style" pitchFamily="18" charset="0"/>
                        </a:rPr>
                        <a:t>Identificamos e resolvemos interrogantes e problemas relacionamos co noso entorno, usando estratexias de búsqueda, selección</a:t>
                      </a:r>
                      <a:r>
                        <a:rPr kumimoji="0" lang="gl-ES" sz="1100" kern="1200" baseline="0" dirty="0" smtClean="0">
                          <a:latin typeface="Bookman Old Style" pitchFamily="18" charset="0"/>
                        </a:rPr>
                        <a:t> e tratamento da información, formulamos hipóteses, comprobámolas, e reflexionamos sobre o proceso de aprendizaxe.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gl-ES" sz="1100" kern="1200" baseline="0" dirty="0" smtClean="0">
                          <a:latin typeface="Bookman Old Style" pitchFamily="18" charset="0"/>
                        </a:rPr>
                        <a:t>A través das experiencias, Expresamos e comunicamos os contidos da área de xeito creativo, selecionando e interpretando datos, procesos, feitos, … integrando diferentes códigos (numéricos, gráficos, lingüísticos, … procedentes de diferentes linguaxes.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gl-ES" sz="1100" kern="1200" baseline="0" dirty="0" smtClean="0">
                          <a:latin typeface="Bookman Old Style" pitchFamily="18" charset="0"/>
                        </a:rPr>
                        <a:t>BLOQUES DE CONTIDOS: As plantas // O medio físico//</a:t>
                      </a:r>
                      <a:endParaRPr lang="gl-ES" sz="11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378203">
                <a:tc>
                  <a:txBody>
                    <a:bodyPr/>
                    <a:lstStyle/>
                    <a:p>
                      <a:r>
                        <a:rPr lang="gl-ES" dirty="0" smtClean="0">
                          <a:latin typeface="Bookman Old Style" pitchFamily="18" charset="0"/>
                        </a:rPr>
                        <a:t>ÁREA</a:t>
                      </a:r>
                      <a:r>
                        <a:rPr lang="gl-ES" baseline="0" dirty="0" smtClean="0">
                          <a:latin typeface="Bookman Old Style" pitchFamily="18" charset="0"/>
                        </a:rPr>
                        <a:t> DE LINGUA EXTRANXEIRA</a:t>
                      </a:r>
                      <a:endParaRPr lang="gl-ES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100" dirty="0" smtClean="0">
                          <a:latin typeface="Bookman Old Style" pitchFamily="18" charset="0"/>
                        </a:rPr>
                        <a:t>Participaron en situacións de comunicacións reais.</a:t>
                      </a:r>
                    </a:p>
                    <a:p>
                      <a:r>
                        <a:rPr lang="gl-ES" sz="1100" dirty="0" smtClean="0">
                          <a:latin typeface="Bookman Old Style" pitchFamily="18" charset="0"/>
                        </a:rPr>
                        <a:t>Traballaron</a:t>
                      </a:r>
                      <a:r>
                        <a:rPr lang="gl-ES" sz="1100" baseline="0" dirty="0" smtClean="0">
                          <a:latin typeface="Bookman Old Style" pitchFamily="18" charset="0"/>
                        </a:rPr>
                        <a:t> a comprensión de textos sinxelos orais e escritos </a:t>
                      </a:r>
                    </a:p>
                    <a:p>
                      <a:r>
                        <a:rPr lang="gl-ES" sz="1100" baseline="0" dirty="0" smtClean="0">
                          <a:latin typeface="Bookman Old Style" pitchFamily="18" charset="0"/>
                        </a:rPr>
                        <a:t>BLOQUE DE CONTIDOS: Escoitar e falar// Ler e escribir</a:t>
                      </a:r>
                      <a:endParaRPr lang="gl-ES" sz="11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r>
              <a:rPr lang="gl-ES" dirty="0" smtClean="0">
                <a:latin typeface="Bookman Old Style" pitchFamily="18" charset="0"/>
              </a:rPr>
              <a:t>CEIP-P. vilar de barrio</a:t>
            </a:r>
            <a:endParaRPr lang="gl-ES" dirty="0">
              <a:latin typeface="Bookman Old Style" pitchFamily="18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95536" y="980728"/>
          <a:ext cx="244827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576064"/>
              </a:tblGrid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E. Infantil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</a:tr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Titora de 1º e 2º de Primaria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</a:tr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Esp. L. Extranxeira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</a:tr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Esp. E. Física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</a:tr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Esp. Música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</a:tr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Esp. Relixión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Esp. Audición e L.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312691">
                <a:tc>
                  <a:txBody>
                    <a:bodyPr/>
                    <a:lstStyle/>
                    <a:p>
                      <a:r>
                        <a:rPr lang="gl-ES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Orientadora</a:t>
                      </a:r>
                      <a:endParaRPr lang="gl-ES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l-E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gl-ES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275856" y="2780924"/>
          <a:ext cx="4896544" cy="3801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3097"/>
                <a:gridCol w="2053501"/>
                <a:gridCol w="1079946"/>
              </a:tblGrid>
              <a:tr h="380162">
                <a:tc rowSpan="3">
                  <a:txBody>
                    <a:bodyPr/>
                    <a:lstStyle/>
                    <a:p>
                      <a:pPr algn="ctr"/>
                      <a:r>
                        <a:rPr lang="gl-ES" dirty="0" smtClean="0">
                          <a:latin typeface="Bookman Old Style" pitchFamily="18" charset="0"/>
                        </a:rPr>
                        <a:t>EDUCACIÓN</a:t>
                      </a:r>
                      <a:r>
                        <a:rPr lang="gl-ES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gl-ES" dirty="0" smtClean="0">
                          <a:latin typeface="Bookman Old Style" pitchFamily="18" charset="0"/>
                        </a:rPr>
                        <a:t>INFANTIL</a:t>
                      </a:r>
                      <a:endParaRPr lang="gl-ES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dirty="0" smtClean="0">
                          <a:latin typeface="Bookman Old Style" pitchFamily="18" charset="0"/>
                        </a:rPr>
                        <a:t>3 ANOS</a:t>
                      </a:r>
                      <a:endParaRPr lang="gl-ES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8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0162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 ANOS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80162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 ANOS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0162">
                <a:tc rowSpan="6"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EDUCACIÓN</a:t>
                      </a:r>
                      <a:r>
                        <a:rPr lang="gl-ES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gl-ES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PRIMARIA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1º CURSO</a:t>
                      </a:r>
                      <a:endParaRPr lang="gl-ES" b="1" i="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BD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9BD4FF"/>
                    </a:solidFill>
                  </a:tcPr>
                </a:tc>
              </a:tr>
              <a:tr h="380162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2º CURSO</a:t>
                      </a:r>
                    </a:p>
                  </a:txBody>
                  <a:tcPr>
                    <a:solidFill>
                      <a:srgbClr val="51B4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51B4E1"/>
                    </a:solidFill>
                  </a:tcPr>
                </a:tc>
              </a:tr>
              <a:tr h="380162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3º CURSO</a:t>
                      </a:r>
                    </a:p>
                  </a:txBody>
                  <a:tcPr>
                    <a:solidFill>
                      <a:srgbClr val="3061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3061C2"/>
                    </a:solidFill>
                  </a:tcPr>
                </a:tc>
              </a:tr>
              <a:tr h="380162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4º CURSO</a:t>
                      </a:r>
                    </a:p>
                  </a:txBody>
                  <a:tcPr>
                    <a:solidFill>
                      <a:srgbClr val="1032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1032A0"/>
                    </a:solidFill>
                  </a:tcPr>
                </a:tc>
              </a:tr>
              <a:tr h="380162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5º CURSO</a:t>
                      </a:r>
                    </a:p>
                  </a:txBody>
                  <a:tcPr>
                    <a:solidFill>
                      <a:srgbClr val="2B3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2B3B7D"/>
                    </a:solidFill>
                  </a:tcPr>
                </a:tc>
              </a:tr>
              <a:tr h="380162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6º CURSO</a:t>
                      </a:r>
                    </a:p>
                  </a:txBody>
                  <a:tcPr>
                    <a:solidFill>
                      <a:srgbClr val="191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191B69"/>
                    </a:solidFill>
                  </a:tcPr>
                </a:tc>
              </a:tr>
              <a:tr h="380162">
                <a:tc gridSpan="2"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TOTAL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l-ES" b="1" i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46</a:t>
                      </a:r>
                      <a:endParaRPr lang="gl-ES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1026" name="Picture 2" descr="C:\Users\Pc\Desktop\laura 2014-15\presentación santiago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2249810" cy="1510821"/>
          </a:xfrm>
          <a:prstGeom prst="rect">
            <a:avLst/>
          </a:prstGeom>
          <a:noFill/>
        </p:spPr>
      </p:pic>
      <p:pic>
        <p:nvPicPr>
          <p:cNvPr id="3074" name="Picture 2" descr="C:\Users\Pc\Desktop\laura 2014-15\presentación santiago\recur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82224"/>
            <a:ext cx="2016224" cy="1582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66800" y="404664"/>
            <a:ext cx="6255488" cy="792088"/>
          </a:xfrm>
        </p:spPr>
        <p:txBody>
          <a:bodyPr>
            <a:normAutofit fontScale="90000"/>
          </a:bodyPr>
          <a:lstStyle/>
          <a:p>
            <a:pPr algn="l"/>
            <a:r>
              <a:rPr lang="gl-ES" sz="4400" dirty="0" smtClean="0"/>
              <a:t/>
            </a:r>
            <a:br>
              <a:rPr lang="gl-ES" sz="4400" dirty="0" smtClean="0"/>
            </a:br>
            <a:endParaRPr lang="gl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611560" y="3140968"/>
            <a:ext cx="6255488" cy="280831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gl-ES" sz="8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gl-ES" sz="8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Intentamos favorecer o traballo cooperativo e a práctica vivenciada: que os alumnos aprenderan desde a realidade con curiosidade e interese.</a:t>
            </a:r>
          </a:p>
          <a:p>
            <a:pPr algn="just">
              <a:buFontTx/>
              <a:buChar char="-"/>
            </a:pPr>
            <a:endParaRPr lang="gl-ES" sz="8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gl-ES" sz="8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Ler e interpretar Ciencia require unha boa comprensión lectora.</a:t>
            </a:r>
          </a:p>
          <a:p>
            <a:pPr algn="just">
              <a:buFontTx/>
              <a:buChar char="-"/>
            </a:pPr>
            <a:endParaRPr lang="gl-ES" sz="8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gl-ES" sz="8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Os alumnos viñeron máis á Biblioteca en busca de lecturas sobre a Ciencia.</a:t>
            </a:r>
          </a:p>
          <a:p>
            <a:pPr algn="just">
              <a:buFontTx/>
              <a:buChar char="-"/>
            </a:pPr>
            <a:endParaRPr lang="gl-ES" sz="8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gl-ES" sz="8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Alumnos con dificultades de aprendizaxe participaron activamente e de maneira reflexiva, nas actividades.</a:t>
            </a:r>
          </a:p>
          <a:p>
            <a:pPr algn="just">
              <a:buFontTx/>
              <a:buChar char="-"/>
            </a:pPr>
            <a:endParaRPr lang="gl-ES" sz="80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r>
              <a:rPr lang="gl-ES" sz="8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Cunha boa intención e  coordinación se poden  “facer as cousas”.</a:t>
            </a:r>
          </a:p>
          <a:p>
            <a:pPr algn="l">
              <a:buFontTx/>
              <a:buChar char="-"/>
            </a:pPr>
            <a:endParaRPr lang="gl-ES" dirty="0">
              <a:latin typeface="+mj-lt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39000" cy="1440160"/>
          </a:xfrm>
        </p:spPr>
        <p:txBody>
          <a:bodyPr>
            <a:normAutofit fontScale="90000"/>
          </a:bodyPr>
          <a:lstStyle/>
          <a:p>
            <a:r>
              <a:rPr lang="es-ES" sz="1600" b="0" dirty="0" smtClean="0">
                <a:solidFill>
                  <a:schemeClr val="tx1"/>
                </a:solidFill>
                <a:latin typeface="Bradley Hand ITC" pitchFamily="66" charset="0"/>
              </a:rPr>
              <a:t>- </a:t>
            </a:r>
            <a:r>
              <a:rPr lang="es-ES" sz="2000" b="0" dirty="0" smtClean="0">
                <a:solidFill>
                  <a:schemeClr val="tx1"/>
                </a:solidFill>
                <a:latin typeface="Bradley Hand ITC" pitchFamily="66" charset="0"/>
              </a:rPr>
              <a:t>La curiosidad enciende la emoción. Y con ella, con la emoción, se abren las ventanas de la atención, foco necesario para la creación del conocimiento.	</a:t>
            </a:r>
            <a:r>
              <a:rPr lang="es-ES" sz="1600" b="0" dirty="0" smtClean="0">
                <a:solidFill>
                  <a:schemeClr val="tx1"/>
                </a:solidFill>
                <a:latin typeface="Bradley Hand ITC" pitchFamily="66" charset="0"/>
              </a:rPr>
              <a:t>						Francisco Mora</a:t>
            </a:r>
            <a:r>
              <a:rPr lang="gl-ES" sz="4400" b="0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gl-ES" sz="4400" b="0" dirty="0" smtClean="0">
                <a:solidFill>
                  <a:schemeClr val="tx1"/>
                </a:solidFill>
                <a:latin typeface="Bradley Hand ITC" pitchFamily="66" charset="0"/>
              </a:rPr>
            </a:br>
            <a:endParaRPr lang="gl-ES" b="0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7" name="6 Marcador de contenido" descr="PB070183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46802"/>
            <a:ext cx="6192176" cy="46441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bibliografía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832648"/>
          </a:xfrm>
          <a:solidFill>
            <a:srgbClr val="CC24C4"/>
          </a:solidFill>
        </p:spPr>
        <p:txBody>
          <a:bodyPr>
            <a:normAutofit fontScale="25000" lnSpcReduction="20000"/>
          </a:bodyPr>
          <a:lstStyle/>
          <a:p>
            <a:pPr lvl="0"/>
            <a:r>
              <a:rPr lang="es-ES" sz="5600" dirty="0" smtClean="0">
                <a:latin typeface="Book Antiqua" pitchFamily="18" charset="0"/>
              </a:rPr>
              <a:t>SPILSBURY, L. (2008) </a:t>
            </a:r>
            <a:r>
              <a:rPr lang="es-ES" sz="5600" i="1" dirty="0" smtClean="0">
                <a:latin typeface="Book Antiqua" pitchFamily="18" charset="0"/>
              </a:rPr>
              <a:t>¿Cómo?¿Cuándo?¿Por qué?. </a:t>
            </a:r>
            <a:r>
              <a:rPr lang="es-ES" sz="5600" dirty="0" smtClean="0">
                <a:latin typeface="Book Antiqua" pitchFamily="18" charset="0"/>
              </a:rPr>
              <a:t>Barcelona: Parragon.</a:t>
            </a:r>
          </a:p>
          <a:p>
            <a:pPr lvl="0"/>
            <a:r>
              <a:rPr lang="es-ES" sz="5600" dirty="0" smtClean="0">
                <a:latin typeface="Book Antiqua" pitchFamily="18" charset="0"/>
              </a:rPr>
              <a:t>PARKER, S. (2009). </a:t>
            </a:r>
            <a:r>
              <a:rPr lang="es-ES" sz="5600" i="1" dirty="0" smtClean="0">
                <a:latin typeface="Book Antiqua" pitchFamily="18" charset="0"/>
              </a:rPr>
              <a:t>Mi primer libro de Últimas Tecnologías. </a:t>
            </a:r>
            <a:r>
              <a:rPr lang="es-ES" sz="5600" dirty="0" smtClean="0">
                <a:latin typeface="Book Antiqua" pitchFamily="18" charset="0"/>
              </a:rPr>
              <a:t>Barcelona: Parragon.</a:t>
            </a:r>
          </a:p>
          <a:p>
            <a:pPr lvl="0"/>
            <a:r>
              <a:rPr lang="es-ES" sz="5600" dirty="0" smtClean="0">
                <a:latin typeface="Book Antiqua" pitchFamily="18" charset="0"/>
              </a:rPr>
              <a:t>FARNDON, J. (2011). </a:t>
            </a:r>
            <a:r>
              <a:rPr lang="es-ES" sz="5600" i="1" dirty="0" smtClean="0">
                <a:latin typeface="Book Antiqua" pitchFamily="18" charset="0"/>
              </a:rPr>
              <a:t>555 preguntas y respuestas. </a:t>
            </a:r>
            <a:r>
              <a:rPr lang="es-ES" sz="5600" dirty="0" smtClean="0">
                <a:latin typeface="Book Antiqua" pitchFamily="18" charset="0"/>
              </a:rPr>
              <a:t>Barcelona: Parragon.</a:t>
            </a:r>
          </a:p>
          <a:p>
            <a:pPr lvl="0"/>
            <a:r>
              <a:rPr lang="es-ES" sz="5600" dirty="0" smtClean="0">
                <a:latin typeface="Book Antiqua" pitchFamily="18" charset="0"/>
              </a:rPr>
              <a:t>VARIOS. (2009). D</a:t>
            </a:r>
            <a:r>
              <a:rPr lang="es-ES" sz="5600" i="1" dirty="0" smtClean="0">
                <a:latin typeface="Book Antiqua" pitchFamily="18" charset="0"/>
              </a:rPr>
              <a:t>iario de la Historia.</a:t>
            </a:r>
            <a:r>
              <a:rPr lang="es-ES" sz="5600" dirty="0" smtClean="0">
                <a:latin typeface="Book Antiqua" pitchFamily="18" charset="0"/>
              </a:rPr>
              <a:t> Barcelona: Parramón.</a:t>
            </a:r>
          </a:p>
          <a:p>
            <a:pPr lvl="0"/>
            <a:r>
              <a:rPr lang="es-ES" sz="5600" dirty="0" smtClean="0">
                <a:latin typeface="Book Antiqua" pitchFamily="18" charset="0"/>
              </a:rPr>
              <a:t>FORTEY, J. (2008). </a:t>
            </a:r>
            <a:r>
              <a:rPr lang="es-ES" sz="5600" i="1" dirty="0" smtClean="0">
                <a:latin typeface="Book Antiqua" pitchFamily="18" charset="0"/>
              </a:rPr>
              <a:t>Con las manos en la masa. </a:t>
            </a:r>
            <a:r>
              <a:rPr lang="es-ES" sz="5600" dirty="0" smtClean="0">
                <a:latin typeface="Book Antiqua" pitchFamily="18" charset="0"/>
              </a:rPr>
              <a:t>¿Por qué tenemos hambre? Experimenta con los alimentos. Barcelona: Spes Editorial S.L.</a:t>
            </a:r>
          </a:p>
          <a:p>
            <a:pPr lvl="0"/>
            <a:r>
              <a:rPr lang="es-ES" sz="5600" dirty="0" smtClean="0">
                <a:latin typeface="Book Antiqua" pitchFamily="18" charset="0"/>
              </a:rPr>
              <a:t>NAVARRO, Á. (2012) </a:t>
            </a:r>
            <a:r>
              <a:rPr lang="es-ES" sz="5600" i="1" dirty="0" smtClean="0">
                <a:latin typeface="Book Antiqua" pitchFamily="18" charset="0"/>
              </a:rPr>
              <a:t>¡Nos divertimos con la Ciencia!. </a:t>
            </a:r>
            <a:r>
              <a:rPr lang="es-ES" sz="5600" dirty="0" smtClean="0">
                <a:latin typeface="Book Antiqua" pitchFamily="18" charset="0"/>
              </a:rPr>
              <a:t>Barcelona: Combel.</a:t>
            </a:r>
          </a:p>
          <a:p>
            <a:pPr lvl="0"/>
            <a:r>
              <a:rPr lang="es-ES" sz="5600" dirty="0" smtClean="0">
                <a:latin typeface="Book Antiqua" pitchFamily="18" charset="0"/>
              </a:rPr>
              <a:t>PERKINS, B. (2011). </a:t>
            </a:r>
            <a:r>
              <a:rPr lang="es-ES" sz="5600" i="1" dirty="0" smtClean="0">
                <a:latin typeface="Book Antiqua" pitchFamily="18" charset="0"/>
              </a:rPr>
              <a:t>Experimenta Ciencia. </a:t>
            </a:r>
            <a:r>
              <a:rPr lang="es-ES" sz="5600" dirty="0" smtClean="0">
                <a:latin typeface="Book Antiqua" pitchFamily="18" charset="0"/>
              </a:rPr>
              <a:t>Experimentos sencillos para niños. Barcelona: La Galera.</a:t>
            </a:r>
          </a:p>
          <a:p>
            <a:pPr lvl="0"/>
            <a:r>
              <a:rPr lang="es-ES" sz="5600" dirty="0" smtClean="0">
                <a:latin typeface="Book Antiqua" pitchFamily="18" charset="0"/>
              </a:rPr>
              <a:t>MURPHY, G</a:t>
            </a:r>
            <a:r>
              <a:rPr lang="es-ES" sz="5600" i="1" dirty="0" smtClean="0">
                <a:latin typeface="Book Antiqua" pitchFamily="18" charset="0"/>
              </a:rPr>
              <a:t>.</a:t>
            </a:r>
            <a:r>
              <a:rPr lang="es-ES" sz="5600" dirty="0" smtClean="0">
                <a:latin typeface="Book Antiqua" pitchFamily="18" charset="0"/>
              </a:rPr>
              <a:t>(2010).</a:t>
            </a:r>
            <a:r>
              <a:rPr lang="es-ES" sz="5600" i="1" dirty="0" smtClean="0">
                <a:latin typeface="Book Antiqua" pitchFamily="18" charset="0"/>
              </a:rPr>
              <a:t> Inventos. </a:t>
            </a:r>
            <a:r>
              <a:rPr lang="es-ES" sz="5600" dirty="0" smtClean="0">
                <a:latin typeface="Book Antiqua" pitchFamily="18" charset="0"/>
              </a:rPr>
              <a:t>Barcelona: Larousse.</a:t>
            </a:r>
          </a:p>
          <a:p>
            <a:r>
              <a:rPr lang="es-ES" sz="5600" i="1" dirty="0" smtClean="0">
                <a:latin typeface="Book Antiqua" pitchFamily="18" charset="0"/>
              </a:rPr>
              <a:t> </a:t>
            </a:r>
            <a:endParaRPr lang="es-ES" sz="5600" dirty="0" smtClean="0">
              <a:latin typeface="Book Antiqua" pitchFamily="18" charset="0"/>
            </a:endParaRPr>
          </a:p>
          <a:p>
            <a:pPr lvl="0"/>
            <a:r>
              <a:rPr lang="es-ES" sz="5600" i="1" dirty="0" smtClean="0">
                <a:latin typeface="Book Antiqua" pitchFamily="18" charset="0"/>
              </a:rPr>
              <a:t>EXPERIMENTOS PARA NIÑOS. Recuperado de: </a:t>
            </a:r>
            <a:r>
              <a:rPr lang="es-ES" sz="5600" i="1" u="sng" dirty="0" smtClean="0">
                <a:latin typeface="Book Antiqua" pitchFamily="18" charset="0"/>
                <a:hlinkClick r:id="rId2"/>
              </a:rPr>
              <a:t>http://www.experciencia.com/disoluciones-densidades-y-lacasitos/</a:t>
            </a:r>
            <a:endParaRPr lang="es-ES" sz="5600" dirty="0" smtClean="0">
              <a:latin typeface="Book Antiqua" pitchFamily="18" charset="0"/>
            </a:endParaRPr>
          </a:p>
          <a:p>
            <a:r>
              <a:rPr lang="es-ES" sz="5600" i="1" dirty="0" smtClean="0">
                <a:latin typeface="Book Antiqua" pitchFamily="18" charset="0"/>
              </a:rPr>
              <a:t> </a:t>
            </a:r>
            <a:endParaRPr lang="es-ES" sz="5600" dirty="0" smtClean="0">
              <a:latin typeface="Book Antiqua" pitchFamily="18" charset="0"/>
            </a:endParaRPr>
          </a:p>
          <a:p>
            <a:pPr lvl="0"/>
            <a:r>
              <a:rPr lang="es-ES" sz="5600" i="1" u="sng" dirty="0" smtClean="0">
                <a:latin typeface="Book Antiqua" pitchFamily="18" charset="0"/>
                <a:hlinkClick r:id="rId3"/>
              </a:rPr>
              <a:t>http://ntic.educacion.es/w3/eos/MaterialesEducativos/mem2000/astronomia/chicos/index.html</a:t>
            </a:r>
            <a:endParaRPr lang="es-ES" sz="5600" dirty="0" smtClean="0">
              <a:latin typeface="Book Antiqua" pitchFamily="18" charset="0"/>
            </a:endParaRPr>
          </a:p>
          <a:p>
            <a:r>
              <a:rPr lang="es-ES" sz="5600" i="1" dirty="0" smtClean="0">
                <a:latin typeface="Book Antiqua" pitchFamily="18" charset="0"/>
              </a:rPr>
              <a:t> </a:t>
            </a:r>
            <a:endParaRPr lang="es-ES" sz="5600" dirty="0" smtClean="0">
              <a:latin typeface="Book Antiqua" pitchFamily="18" charset="0"/>
            </a:endParaRPr>
          </a:p>
          <a:p>
            <a:pPr lvl="0"/>
            <a:r>
              <a:rPr lang="es-ES" sz="5600" i="1" u="sng" dirty="0" smtClean="0">
                <a:latin typeface="Book Antiqua" pitchFamily="18" charset="0"/>
                <a:hlinkClick r:id="rId4"/>
              </a:rPr>
              <a:t>http://www.experciencia.com/tag/experimentos-para-ninos-de-6-a-9-anos/</a:t>
            </a:r>
            <a:endParaRPr lang="es-ES" sz="5600" dirty="0" smtClean="0">
              <a:latin typeface="Book Antiqua" pitchFamily="18" charset="0"/>
            </a:endParaRPr>
          </a:p>
          <a:p>
            <a:r>
              <a:rPr lang="es-ES" sz="5600" i="1" dirty="0" smtClean="0">
                <a:latin typeface="Book Antiqua" pitchFamily="18" charset="0"/>
              </a:rPr>
              <a:t> </a:t>
            </a:r>
            <a:endParaRPr lang="es-ES" sz="5600" dirty="0" smtClean="0">
              <a:latin typeface="Book Antiqua" pitchFamily="18" charset="0"/>
            </a:endParaRPr>
          </a:p>
          <a:p>
            <a:r>
              <a:rPr lang="es-ES" sz="5600" i="1" u="sng" dirty="0" smtClean="0">
                <a:latin typeface="Book Antiqua" pitchFamily="18" charset="0"/>
                <a:hlinkClick r:id="rId5"/>
              </a:rPr>
              <a:t>http://www.experciencia.com/tag/experimentos-con-agua/</a:t>
            </a:r>
            <a:endParaRPr lang="es-ES" sz="5600" dirty="0" smtClean="0">
              <a:latin typeface="Book Antiqua" pitchFamily="18" charset="0"/>
            </a:endParaRPr>
          </a:p>
          <a:p>
            <a:r>
              <a:rPr lang="es-ES" sz="5600" dirty="0" smtClean="0">
                <a:latin typeface="Book Antiqua" pitchFamily="18" charset="0"/>
              </a:rPr>
              <a:t>ENLACES DE CIENCIA. Recuperado de: </a:t>
            </a:r>
            <a:r>
              <a:rPr lang="es-ES" sz="5600" u="sng" dirty="0" smtClean="0">
                <a:latin typeface="Book Antiqua" pitchFamily="18" charset="0"/>
                <a:hlinkClick r:id="rId6"/>
              </a:rPr>
              <a:t>http://</a:t>
            </a:r>
            <a:r>
              <a:rPr lang="es-ES" sz="5600" u="sng" dirty="0" smtClean="0">
                <a:latin typeface="Bookman Old Style" pitchFamily="18" charset="0"/>
                <a:hlinkClick r:id="rId6"/>
              </a:rPr>
              <a:t>educa-ciencia.com/enlaces.htm</a:t>
            </a:r>
            <a:endParaRPr lang="es-ES" sz="5600" dirty="0" smtClean="0">
              <a:latin typeface="Bookman Old Style" pitchFamily="18" charset="0"/>
            </a:endParaRPr>
          </a:p>
          <a:p>
            <a:r>
              <a:rPr lang="es-ES" sz="5600" i="1" dirty="0" smtClean="0">
                <a:latin typeface="Book Antiqua" pitchFamily="18" charset="0"/>
              </a:rPr>
              <a:t>“La Eduteca: El sistema solar”. </a:t>
            </a:r>
            <a:r>
              <a:rPr lang="es-ES" sz="5600" dirty="0" smtClean="0">
                <a:latin typeface="Book Antiqua" pitchFamily="18" charset="0"/>
              </a:rPr>
              <a:t>Video de La Eduteca en youtube </a:t>
            </a:r>
            <a:r>
              <a:rPr lang="es-ES" sz="5600" u="sng" dirty="0" smtClean="0">
                <a:latin typeface="Book Antiqua" pitchFamily="18" charset="0"/>
                <a:hlinkClick r:id="rId7"/>
              </a:rPr>
              <a:t>https://www.youtube.com/watch?v=CVggtqgOcdo</a:t>
            </a:r>
            <a:r>
              <a:rPr lang="es-ES" sz="5600" dirty="0" smtClean="0">
                <a:latin typeface="Book Antiqua" pitchFamily="18" charset="0"/>
              </a:rPr>
              <a:t>. Licencia youtube estándar. </a:t>
            </a:r>
          </a:p>
          <a:p>
            <a:r>
              <a:rPr lang="es-ES" sz="5600" i="1" dirty="0" smtClean="0">
                <a:latin typeface="Book Antiqua" pitchFamily="18" charset="0"/>
              </a:rPr>
              <a:t>“Divulgación científica para niños: La vida en la Tierra”. </a:t>
            </a:r>
            <a:r>
              <a:rPr lang="es-ES" sz="5600" dirty="0" smtClean="0">
                <a:latin typeface="Book Antiqua" pitchFamily="18" charset="0"/>
              </a:rPr>
              <a:t>Video de Illiana J. en youtube </a:t>
            </a:r>
            <a:r>
              <a:rPr lang="es-ES" sz="5600" u="sng" dirty="0" smtClean="0">
                <a:latin typeface="Book Antiqua" pitchFamily="18" charset="0"/>
                <a:hlinkClick r:id="rId8"/>
              </a:rPr>
              <a:t>https://www.youtube.com/watch?v=Z2HWiFYYdKs</a:t>
            </a:r>
            <a:r>
              <a:rPr lang="es-ES" sz="5600" dirty="0" smtClean="0">
                <a:latin typeface="Book Antiqua" pitchFamily="18" charset="0"/>
              </a:rPr>
              <a:t>.  Licencia youtube estándar. </a:t>
            </a:r>
          </a:p>
          <a:p>
            <a:r>
              <a:rPr lang="es-ES" sz="5600" dirty="0" smtClean="0">
                <a:latin typeface="Book Antiqua" pitchFamily="18" charset="0"/>
              </a:rPr>
              <a:t> </a:t>
            </a:r>
          </a:p>
          <a:p>
            <a:endParaRPr lang="es-ES" sz="5600" dirty="0" smtClean="0">
              <a:latin typeface="Book Antiqua" pitchFamily="18" charset="0"/>
            </a:endParaRPr>
          </a:p>
          <a:p>
            <a:endParaRPr lang="gl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260648"/>
            <a:ext cx="5105400" cy="2376264"/>
          </a:xfrm>
        </p:spPr>
        <p:txBody>
          <a:bodyPr/>
          <a:lstStyle/>
          <a:p>
            <a:r>
              <a:rPr lang="gl-ES" dirty="0" smtClean="0">
                <a:latin typeface="Bookman Old Style" pitchFamily="18" charset="0"/>
              </a:rPr>
              <a:t>Grazas pola vosa atención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 dirty="0"/>
          </a:p>
        </p:txBody>
      </p:sp>
      <p:pic>
        <p:nvPicPr>
          <p:cNvPr id="1026" name="Picture 2" descr="C:\Users\Pc\Desktop\GIF1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3810000" cy="3333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A NOSA BIBLIOTECA ESCOLAR</a:t>
            </a:r>
            <a:br>
              <a:rPr lang="gl-ES" dirty="0" smtClean="0">
                <a:latin typeface="Bookman Old Style" pitchFamily="18" charset="0"/>
              </a:rPr>
            </a:br>
            <a:r>
              <a:rPr lang="gl-ES" sz="2400" dirty="0" smtClean="0">
                <a:latin typeface="Bookman Old Style" pitchFamily="18" charset="0"/>
              </a:rPr>
              <a:t>espazo físico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312368" cy="792088"/>
          </a:xfrm>
        </p:spPr>
        <p:txBody>
          <a:bodyPr>
            <a:normAutofit fontScale="55000" lnSpcReduction="20000"/>
          </a:bodyPr>
          <a:lstStyle/>
          <a:p>
            <a:endParaRPr lang="gl-ES" sz="2200" dirty="0" smtClean="0">
              <a:latin typeface="+mj-lt"/>
            </a:endParaRPr>
          </a:p>
          <a:p>
            <a:r>
              <a:rPr lang="gl-ES" sz="2900" dirty="0" smtClean="0">
                <a:latin typeface="Bookman Old Style" pitchFamily="18" charset="0"/>
              </a:rPr>
              <a:t>Comezou a mudar no </a:t>
            </a:r>
          </a:p>
          <a:p>
            <a:r>
              <a:rPr lang="gl-ES" sz="2900" dirty="0" smtClean="0">
                <a:latin typeface="Bookman Old Style" pitchFamily="18" charset="0"/>
              </a:rPr>
              <a:t>curso 2008-09</a:t>
            </a:r>
          </a:p>
          <a:p>
            <a:endParaRPr lang="gl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801960"/>
          </a:xfrm>
        </p:spPr>
        <p:txBody>
          <a:bodyPr>
            <a:noAutofit/>
          </a:bodyPr>
          <a:lstStyle/>
          <a:p>
            <a:r>
              <a:rPr lang="gl-ES" b="0" dirty="0" smtClean="0">
                <a:latin typeface="Bookman Old Style" pitchFamily="18" charset="0"/>
              </a:rPr>
              <a:t>Entrada no PLAMBE</a:t>
            </a:r>
          </a:p>
          <a:p>
            <a:r>
              <a:rPr lang="gl-ES" b="0" dirty="0" smtClean="0">
                <a:latin typeface="Bookman Old Style" pitchFamily="18" charset="0"/>
              </a:rPr>
              <a:t> Curso 2010-2011</a:t>
            </a:r>
            <a:endParaRPr lang="gl-ES" b="0" dirty="0">
              <a:latin typeface="Bookman Old Style" pitchFamily="18" charset="0"/>
            </a:endParaRPr>
          </a:p>
        </p:txBody>
      </p:sp>
      <p:pic>
        <p:nvPicPr>
          <p:cNvPr id="8" name="7 Marcador de contenido" descr="DSC0357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36912"/>
            <a:ext cx="2944327" cy="1656184"/>
          </a:xfrm>
        </p:spPr>
      </p:pic>
      <p:pic>
        <p:nvPicPr>
          <p:cNvPr id="9" name="8 Marcador de contenido" descr="Evolución Biblio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712197" y="1628800"/>
            <a:ext cx="4435453" cy="4032448"/>
          </a:xfrm>
        </p:spPr>
      </p:pic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323528" y="4581128"/>
            <a:ext cx="3384376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b="1" dirty="0" smtClean="0">
                <a:solidFill>
                  <a:srgbClr val="FFC000"/>
                </a:solidFill>
                <a:latin typeface="Bookman Old Style" pitchFamily="18" charset="0"/>
              </a:rPr>
              <a:t>O NOSO PROXECTO:</a:t>
            </a:r>
          </a:p>
          <a:p>
            <a:pPr algn="ctr"/>
            <a:r>
              <a:rPr lang="gl-ES" sz="2000" b="1" dirty="0" smtClean="0">
                <a:solidFill>
                  <a:srgbClr val="FFC000"/>
                </a:solidFill>
                <a:latin typeface="Bookman Old Style" pitchFamily="18" charset="0"/>
              </a:rPr>
              <a:t> “ Á VOLTA</a:t>
            </a:r>
          </a:p>
          <a:p>
            <a:pPr algn="ctr"/>
            <a:r>
              <a:rPr lang="gl-ES" sz="2000" b="1" dirty="0" smtClean="0">
                <a:solidFill>
                  <a:srgbClr val="FFC000"/>
                </a:solidFill>
                <a:latin typeface="Bookman Old Style" pitchFamily="18" charset="0"/>
              </a:rPr>
              <a:t> COS LIBROS”</a:t>
            </a:r>
            <a:endParaRPr lang="gl-ES" sz="20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pPr algn="ctr"/>
            <a:r>
              <a:rPr lang="gl-ES" sz="4000" dirty="0" smtClean="0">
                <a:solidFill>
                  <a:srgbClr val="FFC000"/>
                </a:solidFill>
                <a:latin typeface="Bookman Old Style" pitchFamily="18" charset="0"/>
              </a:rPr>
              <a:t>O NOSO PROXECTO:</a:t>
            </a:r>
            <a:br>
              <a:rPr lang="gl-ES" sz="4000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gl-ES" sz="4000" dirty="0" smtClean="0">
                <a:solidFill>
                  <a:srgbClr val="FFC000"/>
                </a:solidFill>
                <a:latin typeface="Bookman Old Style" pitchFamily="18" charset="0"/>
              </a:rPr>
              <a:t> “ Á VOLTA COS LIBROS”</a:t>
            </a:r>
            <a:r>
              <a:rPr lang="gl-ES" sz="4000" dirty="0" smtClean="0">
                <a:solidFill>
                  <a:srgbClr val="FFC000"/>
                </a:solidFill>
              </a:rPr>
              <a:t/>
            </a:r>
            <a:br>
              <a:rPr lang="gl-ES" sz="4000" dirty="0" smtClean="0">
                <a:solidFill>
                  <a:srgbClr val="FFC000"/>
                </a:solidFill>
              </a:rPr>
            </a:br>
            <a:endParaRPr lang="gl-ES" dirty="0"/>
          </a:p>
        </p:txBody>
      </p:sp>
      <p:pic>
        <p:nvPicPr>
          <p:cNvPr id="6" name="5 Marcador de contenido" descr="Esquema bibliote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9458" y="1268760"/>
            <a:ext cx="6774483" cy="5187603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gl-ES" dirty="0" smtClean="0">
                <a:latin typeface="Bookman Old Style" pitchFamily="18" charset="0"/>
              </a:rPr>
              <a:t>OBXECTIVOS</a:t>
            </a:r>
            <a:endParaRPr lang="gl-ES" dirty="0">
              <a:latin typeface="Bookman Old Style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3" name="12 Imagen" descr="C:\Users\Pc\Desktop\FOTOS\FOTOS 2014\FOTOS BIBLIO 14\escollendo libro\20131121_1434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628800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C:\Users\Pc\Desktop\FOTOS\FOTOS 2014\recuperadas\Imágen de JPEG (70018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869160"/>
            <a:ext cx="2155447" cy="148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Pc\Desktop\FOTOS\FOTOS 2014\FOTOS BIBLIO 14\LEEMOS NA BIBLIO\P424005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556792"/>
            <a:ext cx="220208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Pc\Desktop\BIBLIOTECA\BIBLIOTECA 2013-14\fotospresentacion\IMG_674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725144"/>
            <a:ext cx="2376263" cy="16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gl-ES" sz="3600" dirty="0" smtClean="0">
                <a:solidFill>
                  <a:srgbClr val="FFC000"/>
                </a:solidFill>
              </a:rPr>
              <a:t> </a:t>
            </a:r>
            <a:r>
              <a:rPr lang="gl-ES" sz="3600" dirty="0" smtClean="0">
                <a:solidFill>
                  <a:srgbClr val="FFC000"/>
                </a:solidFill>
                <a:latin typeface="Bookman Old Style" pitchFamily="18" charset="0"/>
              </a:rPr>
              <a:t>“ Á VOLTA COS LIBROS”: actividades DE XESTIÓN</a:t>
            </a:r>
            <a:endParaRPr lang="gl-ES" dirty="0">
              <a:latin typeface="Bookman Old Style" pitchFamily="18" charset="0"/>
            </a:endParaRPr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Ciencia</a:t>
            </a:r>
            <a:r>
              <a:rPr lang="pt-BR" dirty="0" smtClean="0"/>
              <a:t> na Escola: V </a:t>
            </a:r>
            <a:r>
              <a:rPr lang="pt-BR" dirty="0" err="1" smtClean="0"/>
              <a:t>Xornadas</a:t>
            </a:r>
            <a:r>
              <a:rPr lang="pt-BR" dirty="0" smtClean="0"/>
              <a:t> de Bibliotecas Escolares de </a:t>
            </a:r>
            <a:r>
              <a:rPr lang="pt-BR" dirty="0" err="1" smtClean="0"/>
              <a:t>Galicia</a:t>
            </a:r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3568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>
              <a:ln>
                <a:solidFill>
                  <a:srgbClr val="9BD4FF"/>
                </a:solidFill>
              </a:ln>
            </a:endParaRPr>
          </a:p>
        </p:txBody>
      </p:sp>
      <p:pic>
        <p:nvPicPr>
          <p:cNvPr id="1026" name="Imagen 22" descr="C:\Users\Pc\Desktop\BIBLIOTECA\BIBLIOTECA CURSO 2012-13\FOTOS\FORMACION DE USUARIOS\DSC07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20453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1" descr="C:\Users\Pc\Desktop\BIBLIOTECA\BIBLIOTECA CURSO 2012-13\FOTOS\ENCARGADOS\encarg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06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200" y="3637182"/>
            <a:ext cx="20423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789310"/>
            <a:ext cx="1695407" cy="17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25144"/>
            <a:ext cx="18988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Llamada ovalada"/>
          <p:cNvSpPr/>
          <p:nvPr/>
        </p:nvSpPr>
        <p:spPr>
          <a:xfrm>
            <a:off x="755576" y="980728"/>
            <a:ext cx="6912768" cy="2304256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Valoración de necesidades</a:t>
            </a:r>
            <a:r>
              <a:rPr lang="gl-ES" dirty="0" smtClean="0">
                <a:latin typeface="Bookman Old Style" pitchFamily="18" charset="0"/>
              </a:rPr>
              <a:t>     </a:t>
            </a:r>
            <a:r>
              <a:rPr lang="gl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- Revisión dos cuestionarios de avaliación.</a:t>
            </a:r>
          </a:p>
          <a:p>
            <a:pPr algn="ctr">
              <a:buFontTx/>
              <a:buChar char="-"/>
            </a:pPr>
            <a:r>
              <a:rPr lang="gl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Adquisición de material, segundo as necesidades</a:t>
            </a:r>
          </a:p>
          <a:p>
            <a:pPr algn="ctr">
              <a:buFontTx/>
              <a:buChar char="-"/>
            </a:pPr>
            <a:r>
              <a:rPr lang="gl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Todos os libros están catalogados no MEIGA</a:t>
            </a:r>
          </a:p>
          <a:p>
            <a:pPr algn="ctr">
              <a:buFontTx/>
              <a:buChar char="-"/>
            </a:pPr>
            <a:r>
              <a:rPr lang="gl-E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Os colaboradores son imprescindibles.</a:t>
            </a:r>
            <a:endParaRPr lang="gl-ES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9" name="Picture 5" descr="C:\Users\Pc\Desktop\laura 2014-15\presentación santiago\PMeig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085184"/>
            <a:ext cx="1373925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gl-ES" sz="2800" dirty="0" smtClean="0">
                <a:latin typeface="Bookman Old Style" pitchFamily="18" charset="0"/>
              </a:rPr>
              <a:t>Actividades de </a:t>
            </a:r>
            <a:br>
              <a:rPr lang="gl-ES" sz="2800" dirty="0" smtClean="0">
                <a:latin typeface="Bookman Old Style" pitchFamily="18" charset="0"/>
              </a:rPr>
            </a:br>
            <a:r>
              <a:rPr lang="gl-ES" sz="2800" dirty="0" smtClean="0">
                <a:latin typeface="Bookman Old Style" pitchFamily="18" charset="0"/>
              </a:rPr>
              <a:t>fomento de lectura</a:t>
            </a:r>
            <a:endParaRPr lang="gl-ES" sz="2800" dirty="0">
              <a:latin typeface="Bookman Old Style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0" y="1125538"/>
            <a:ext cx="2843213" cy="5111750"/>
          </a:xfrm>
        </p:spPr>
        <p:txBody>
          <a:bodyPr>
            <a:normAutofit fontScale="32500" lnSpcReduction="20000"/>
          </a:bodyPr>
          <a:lstStyle/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Mascota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Préstamo a alumnos, profes e pais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Hora de LER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Murais e cartaces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Docencia na biblio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Exposicións temáticas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Mochila viaxeira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Obradoiros, lectura colaborativa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Actuacións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Celebracións: Paz,…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Semana da prensa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Día do libro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Padriños lectores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Martes de conto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Teatro Kamishibai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Ebooks e tablets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Letras galegas</a:t>
            </a:r>
          </a:p>
          <a:p>
            <a:r>
              <a:rPr lang="gl-ES" sz="43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Visita á outras bibliotecas</a:t>
            </a:r>
          </a:p>
          <a:p>
            <a:endParaRPr lang="gl-ES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gl-ES" dirty="0" smtClean="0"/>
          </a:p>
          <a:p>
            <a:endParaRPr lang="gl-ES" dirty="0"/>
          </a:p>
        </p:txBody>
      </p:sp>
      <p:pic>
        <p:nvPicPr>
          <p:cNvPr id="7" name="6 Marcador de contenido" descr="Conxunto de actividades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196752"/>
            <a:ext cx="5792787" cy="4752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35080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gl-ES" sz="2800" dirty="0" smtClean="0">
                <a:latin typeface="Bookman Old Style" pitchFamily="18" charset="0"/>
              </a:rPr>
              <a:t>Actividades relacionadas coa competencia en información</a:t>
            </a:r>
            <a:endParaRPr lang="gl-ES" sz="2800" dirty="0">
              <a:latin typeface="Bookman Old Style" pitchFamily="18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643192" cy="602512"/>
          </a:xfrm>
        </p:spPr>
        <p:txBody>
          <a:bodyPr>
            <a:normAutofit/>
          </a:bodyPr>
          <a:lstStyle/>
          <a:p>
            <a:r>
              <a:rPr lang="gl-ES" sz="1600" b="1" dirty="0" smtClean="0">
                <a:solidFill>
                  <a:srgbClr val="7030A0"/>
                </a:solidFill>
                <a:latin typeface="+mj-lt"/>
              </a:rPr>
              <a:t>Formación de usuarios			Asesoramento </a:t>
            </a:r>
            <a:r>
              <a:rPr lang="gl-ES" sz="1600" b="1" dirty="0" err="1" smtClean="0">
                <a:solidFill>
                  <a:srgbClr val="7030A0"/>
                </a:solidFill>
                <a:latin typeface="+mj-lt"/>
              </a:rPr>
              <a:t>bibliográfico		Acceso</a:t>
            </a:r>
            <a:r>
              <a:rPr lang="gl-ES" sz="1600" b="1" dirty="0" smtClean="0">
                <a:solidFill>
                  <a:srgbClr val="7030A0"/>
                </a:solidFill>
                <a:latin typeface="+mj-lt"/>
              </a:rPr>
              <a:t> a internet “Navegando pola rede”	Fichas resumo</a:t>
            </a:r>
            <a:endParaRPr lang="gl-ES" sz="1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" name="7 Marcador de contenido">
            <a:hlinkClick r:id="rId2" action="ppaction://hlinkfile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Ciencia na Escola: V Xornadas de Bibliotecas Escolares de Galicia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497-19A7-46C7-949B-B62D3778CDA0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6" name="Imagen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915" y="2204864"/>
            <a:ext cx="38781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Pc\Desktop\BIBLIOTECA\BIBLIOTECA CURSO 2012-13\FOTOS\FORMACION DE USUARIOS\DSC07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3024336" cy="17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81128"/>
            <a:ext cx="36724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1618</TotalTime>
  <Words>1747</Words>
  <Application>Microsoft Office PowerPoint</Application>
  <PresentationFormat>Presentación en pantalla (4:3)</PresentationFormat>
  <Paragraphs>316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Opulento</vt:lpstr>
      <vt:lpstr>Experiencias nunha  escola rural </vt:lpstr>
      <vt:lpstr>CEIP-P. vilar de barrio</vt:lpstr>
      <vt:lpstr>CEIP-P. vilar de barrio</vt:lpstr>
      <vt:lpstr>A NOSA BIBLIOTECA ESCOLAR espazo físico</vt:lpstr>
      <vt:lpstr>O NOSO PROXECTO:  “ Á VOLTA COS LIBROS” </vt:lpstr>
      <vt:lpstr>OBXECTIVOS</vt:lpstr>
      <vt:lpstr> “ Á VOLTA COS LIBROS”: actividades DE XESTIÓN</vt:lpstr>
      <vt:lpstr>Actividades de  fomento de lectura</vt:lpstr>
      <vt:lpstr>Actividades relacionadas coa competencia en información</vt:lpstr>
      <vt:lpstr>Actividades relacionadas coa elaboración de materiais</vt:lpstr>
      <vt:lpstr>    </vt:lpstr>
      <vt:lpstr> “PRENDER ILUSIÓN”</vt:lpstr>
      <vt:lpstr>LER E FACER CIENCIA</vt:lpstr>
      <vt:lpstr>Ó LONGO DO CURSO</vt:lpstr>
      <vt:lpstr>Día da terra (alumn@s de 3º ciclo)</vt:lpstr>
      <vt:lpstr>Día do libro: búsqueda do tesouro con códigos qr</vt:lpstr>
      <vt:lpstr>Presentación de PowerPoint</vt:lpstr>
      <vt:lpstr>Experimentos e. infantil unha flor </vt:lpstr>
      <vt:lpstr>EXPERIMENTOS 1º CICLO volcán en erupción </vt:lpstr>
      <vt:lpstr>Presentación de PowerPoint</vt:lpstr>
      <vt:lpstr>Presentación de PowerPoint</vt:lpstr>
      <vt:lpstr>Plantas medicinais: Códigos QR  Fundación Barrié</vt:lpstr>
      <vt:lpstr>Presentación de PowerPoint</vt:lpstr>
      <vt:lpstr>Presentación de PowerPoint</vt:lpstr>
      <vt:lpstr>Presentación de PowerPoint</vt:lpstr>
      <vt:lpstr>Presentación de PowerPoint</vt:lpstr>
      <vt:lpstr>Competencias e currículo</vt:lpstr>
      <vt:lpstr>Presentación de PowerPoint</vt:lpstr>
      <vt:lpstr>Presentación de PowerPoint</vt:lpstr>
      <vt:lpstr> </vt:lpstr>
      <vt:lpstr>- La curiosidad enciende la emoción. Y con ella, con la emoción, se abren las ventanas de la atención, foco necesario para la creación del conocimiento.       Francisco Mora </vt:lpstr>
      <vt:lpstr>bibliografía</vt:lpstr>
      <vt:lpstr>Grazas pola vosa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USUARIO</cp:lastModifiedBy>
  <cp:revision>229</cp:revision>
  <dcterms:created xsi:type="dcterms:W3CDTF">2014-10-20T08:45:58Z</dcterms:created>
  <dcterms:modified xsi:type="dcterms:W3CDTF">2014-11-06T15:42:17Z</dcterms:modified>
</cp:coreProperties>
</file>