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Average"/>
      <p:regular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bold.fntdata"/><Relationship Id="rId10" Type="http://schemas.openxmlformats.org/officeDocument/2006/relationships/slide" Target="slides/slide6.xml"/><Relationship Id="rId32" Type="http://schemas.openxmlformats.org/officeDocument/2006/relationships/font" Target="fonts/Roboto-regular.fntdata"/><Relationship Id="rId13" Type="http://schemas.openxmlformats.org/officeDocument/2006/relationships/slide" Target="slides/slide9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8.xml"/><Relationship Id="rId34" Type="http://schemas.openxmlformats.org/officeDocument/2006/relationships/font" Target="fonts/Roboto-italic.fntdata"/><Relationship Id="rId15" Type="http://schemas.openxmlformats.org/officeDocument/2006/relationships/slide" Target="slides/slide11.xml"/><Relationship Id="rId37" Type="http://schemas.openxmlformats.org/officeDocument/2006/relationships/font" Target="fonts/Oswald-regular.fntdata"/><Relationship Id="rId14" Type="http://schemas.openxmlformats.org/officeDocument/2006/relationships/slide" Target="slides/slide10.xml"/><Relationship Id="rId36" Type="http://schemas.openxmlformats.org/officeDocument/2006/relationships/font" Target="fonts/Average-regular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Oswald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Relationship Id="rId4" Type="http://schemas.openxmlformats.org/officeDocument/2006/relationships/hyperlink" Target="https://www.youtube.com/watch?v=EFHsKPsuMY4" TargetMode="External"/><Relationship Id="rId5" Type="http://schemas.openxmlformats.org/officeDocument/2006/relationships/hyperlink" Target="https://www.youtube.com/watch?v=EFHsKPsuMY4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706732" y="955325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6000"/>
              <a:t>ROTEIROS LITERARIOS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706725" y="3174250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Despedida en Rianxo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8350" y="807000"/>
            <a:ext cx="5872650" cy="433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240775" y="43826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Cara ás casas de Castelao e Dieste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“</a:t>
            </a:r>
            <a:r>
              <a:rPr lang="es" sz="3600"/>
              <a:t>A nosa terra  é nosa. Nada máis ca nosa</a:t>
            </a:r>
            <a:r>
              <a:rPr lang="es"/>
              <a:t>”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s"/>
              <a:t>CASTELAO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750" y="1214925"/>
            <a:ext cx="5406400" cy="364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70600" y="1775050"/>
            <a:ext cx="1510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311700" y="123850"/>
            <a:ext cx="3642900" cy="1114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/>
              <a:t>O pai de Migueliño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311700" y="908150"/>
            <a:ext cx="2808000" cy="366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O pai de Migueliño chegaba das Américas e o rapaz non cabía de gozo no seu traxe festeiro. Migueliño sabía cos ollos pechados como era o seu pai; pero denantes de saír da casa botoulle unha ollada ao retrato.</a:t>
            </a:r>
          </a:p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	</a:t>
            </a:r>
            <a:r>
              <a:rPr i="1" lang="es" sz="1800">
                <a:latin typeface="Roboto"/>
                <a:ea typeface="Roboto"/>
                <a:cs typeface="Roboto"/>
                <a:sym typeface="Roboto"/>
              </a:rPr>
              <a:t>Cousas,</a:t>
            </a:r>
            <a:r>
              <a:rPr lang="es" sz="1800">
                <a:latin typeface="Roboto"/>
                <a:ea typeface="Roboto"/>
                <a:cs typeface="Roboto"/>
                <a:sym typeface="Roboto"/>
              </a:rPr>
              <a:t> CASTELAO</a:t>
            </a: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50" y="1389599"/>
            <a:ext cx="4599050" cy="31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000"/>
              <a:t>A marquesiña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252325" y="1263175"/>
            <a:ext cx="4070400" cy="3492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Chámanlle a “Marquesiña” e os seus peíños endexamais se calzaron.…..</a:t>
            </a:r>
          </a:p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Non foi á escola por non ter chambra que pór, e chámanlle a </a:t>
            </a:r>
            <a:r>
              <a:rPr i="1" lang="es" sz="1800">
                <a:latin typeface="Roboto"/>
                <a:ea typeface="Roboto"/>
                <a:cs typeface="Roboto"/>
                <a:sym typeface="Roboto"/>
              </a:rPr>
              <a:t>Marquesiña</a:t>
            </a:r>
            <a:r>
              <a:rPr lang="es" sz="1800">
                <a:latin typeface="Roboto"/>
                <a:ea typeface="Roboto"/>
                <a:cs typeface="Roboto"/>
                <a:sym typeface="Roboto"/>
              </a:rPr>
              <a:t>...</a:t>
            </a:r>
          </a:p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A súa nai é tan pobre que traballa de xornaleira na casa do Marqués.</a:t>
            </a:r>
          </a:p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E aínda lle chaman a </a:t>
            </a:r>
            <a:r>
              <a:rPr i="1" lang="es" sz="1800">
                <a:latin typeface="Roboto"/>
                <a:ea typeface="Roboto"/>
                <a:cs typeface="Roboto"/>
                <a:sym typeface="Roboto"/>
              </a:rPr>
              <a:t>Marquesiña!</a:t>
            </a:r>
          </a:p>
          <a:p>
            <a:pPr lvl="0">
              <a:spcBef>
                <a:spcPts val="0"/>
              </a:spcBef>
              <a:buNone/>
            </a:pPr>
            <a:r>
              <a:rPr lang="es" sz="1800">
                <a:latin typeface="Roboto"/>
                <a:ea typeface="Roboto"/>
                <a:cs typeface="Roboto"/>
                <a:sym typeface="Roboto"/>
              </a:rPr>
              <a:t>			</a:t>
            </a:r>
            <a:r>
              <a:rPr i="1" lang="es" sz="1800">
                <a:latin typeface="Roboto"/>
                <a:ea typeface="Roboto"/>
                <a:cs typeface="Roboto"/>
                <a:sym typeface="Roboto"/>
              </a:rPr>
              <a:t>Cousas</a:t>
            </a:r>
            <a:r>
              <a:rPr lang="es" sz="1800">
                <a:latin typeface="Roboto"/>
                <a:ea typeface="Roboto"/>
                <a:cs typeface="Roboto"/>
                <a:sym typeface="Roboto"/>
              </a:rPr>
              <a:t>, CASTELAO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100" y="555600"/>
            <a:ext cx="4619500" cy="393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311700" y="445025"/>
            <a:ext cx="8520600" cy="11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“Rianxo hai que entendelo como cifra de todo. Un ámbito amplísimo”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11700" y="1152475"/>
            <a:ext cx="8520600" cy="3900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525" y="1577525"/>
            <a:ext cx="5463224" cy="35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-42775"/>
            <a:ext cx="2808000" cy="1281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800"/>
              <a:t>De como viu a Rianxo unha balea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751300"/>
            <a:ext cx="3559200" cy="439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000">
                <a:latin typeface="Roboto"/>
                <a:ea typeface="Roboto"/>
                <a:cs typeface="Roboto"/>
                <a:sym typeface="Roboto"/>
              </a:rPr>
              <a:t>Cando eu era un rapazote chegou un día a Rianxo, paréceme que ás dez e media da mañá, unha balea. Algúns, para lle restar mérito á nosa vila, din que era unha balea moi pequena, unha criaturiña de balea. Faladurías, envexa, non saben o que din.</a:t>
            </a:r>
          </a:p>
          <a:p>
            <a:pPr lvl="0">
              <a:spcBef>
                <a:spcPts val="0"/>
              </a:spcBef>
              <a:buNone/>
            </a:pPr>
            <a:r>
              <a:rPr i="1" lang="es" sz="1800">
                <a:latin typeface="Roboto"/>
                <a:ea typeface="Roboto"/>
                <a:cs typeface="Roboto"/>
                <a:sym typeface="Roboto"/>
              </a:rPr>
              <a:t>Dos arquivos do trasno</a:t>
            </a:r>
            <a:r>
              <a:rPr lang="es" sz="1800">
                <a:latin typeface="Roboto"/>
                <a:ea typeface="Roboto"/>
                <a:cs typeface="Roboto"/>
                <a:sym typeface="Roboto"/>
              </a:rPr>
              <a:t>, DIESTE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925" y="128000"/>
            <a:ext cx="5080026" cy="48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84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Un rianxeiro súmase ao público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225" y="1017725"/>
            <a:ext cx="5302800" cy="405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707975" y="692525"/>
            <a:ext cx="8520600" cy="65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s" sz="3600"/>
              <a:t>                                                  E imos indo ...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550" y="1259400"/>
            <a:ext cx="5808600" cy="38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86300"/>
            <a:ext cx="8520600" cy="867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Xardíns do paseo da Ribeira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850" y="1205375"/>
            <a:ext cx="5321750" cy="37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555600"/>
            <a:ext cx="4705800" cy="810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No paseo novo de Rianxo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5694700" y="1479225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latin typeface="Oswald"/>
                <a:ea typeface="Oswald"/>
                <a:cs typeface="Oswald"/>
                <a:sym typeface="Oswald"/>
              </a:rPr>
              <a:t>“Pedro foi atrapado e casouse. A muller era laidiña, pero traballadora e cobizosa”.</a:t>
            </a:r>
          </a:p>
          <a:p>
            <a:pPr lvl="0">
              <a:spcBef>
                <a:spcPts val="0"/>
              </a:spcBef>
              <a:buNone/>
            </a:pPr>
            <a:r>
              <a:rPr i="1" lang="es" sz="1800">
                <a:latin typeface="Oswald"/>
                <a:ea typeface="Oswald"/>
                <a:cs typeface="Oswald"/>
                <a:sym typeface="Oswald"/>
              </a:rPr>
              <a:t>Os dous de sempre</a:t>
            </a:r>
            <a:r>
              <a:rPr i="1" lang="es" sz="1400">
                <a:latin typeface="Oswald"/>
                <a:ea typeface="Oswald"/>
                <a:cs typeface="Oswald"/>
                <a:sym typeface="Oswald"/>
              </a:rPr>
              <a:t>        </a:t>
            </a:r>
            <a:r>
              <a:rPr i="1" lang="es" sz="18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s" sz="1800">
                <a:latin typeface="Oswald"/>
                <a:ea typeface="Oswald"/>
                <a:cs typeface="Oswald"/>
                <a:sym typeface="Oswald"/>
              </a:rPr>
              <a:t>CASTELAO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50" y="1567549"/>
            <a:ext cx="4981974" cy="33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En ruta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567550"/>
            <a:ext cx="8520600" cy="400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400" y="1152474"/>
            <a:ext cx="5499200" cy="33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Opinións acerca dunha ruta literaria</a:t>
            </a:r>
          </a:p>
        </p:txBody>
      </p:sp>
      <p:sp>
        <p:nvSpPr>
          <p:cNvPr id="194" name="Shape 194"/>
          <p:cNvSpPr txBox="1"/>
          <p:nvPr>
            <p:ph type="ctrTitle"/>
          </p:nvPr>
        </p:nvSpPr>
        <p:spPr>
          <a:xfrm>
            <a:off x="671257" y="957775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6000"/>
              <a:t>A  PEGADA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4700"/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311700" y="1152475"/>
            <a:ext cx="3999900" cy="377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>
              <a:spcBef>
                <a:spcPts val="0"/>
              </a:spcBef>
              <a:buNone/>
            </a:pPr>
            <a:r>
              <a:rPr b="1" lang="es" sz="1800">
                <a:latin typeface="Comic Sans MS"/>
                <a:ea typeface="Comic Sans MS"/>
                <a:cs typeface="Comic Sans MS"/>
                <a:sym typeface="Comic Sans MS"/>
              </a:rPr>
              <a:t>Para min foi unha experiencia moi grata. A miña familia paterna é dese concello e a miña vinculación coa vila é intensa pero, aínda que fixen vida e tarefas cotiás nela, nunca fora de excursión por esas rúas, nun percorrido cultural tan grato e que tanto disfrutei.</a:t>
            </a:r>
          </a:p>
          <a:p>
            <a:pPr indent="0" lvl="0" marL="457200">
              <a:spcBef>
                <a:spcPts val="0"/>
              </a:spcBef>
              <a:buNone/>
            </a:pPr>
            <a:r>
              <a:rPr b="1" lang="es" sz="1800">
                <a:latin typeface="Comic Sans MS"/>
                <a:ea typeface="Comic Sans MS"/>
                <a:cs typeface="Comic Sans MS"/>
                <a:sym typeface="Comic Sans MS"/>
              </a:rPr>
              <a:t>                         Mar</a:t>
            </a:r>
          </a:p>
        </p:txBody>
      </p:sp>
      <p:sp>
        <p:nvSpPr>
          <p:cNvPr id="201" name="Shape 20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675" y="198325"/>
            <a:ext cx="3857625" cy="437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9" name="Shape 209"/>
          <p:cNvSpPr txBox="1"/>
          <p:nvPr>
            <p:ph idx="2" type="body"/>
          </p:nvPr>
        </p:nvSpPr>
        <p:spPr>
          <a:xfrm>
            <a:off x="5402175" y="445025"/>
            <a:ext cx="3430200" cy="412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2000">
                <a:latin typeface="Comic Sans MS"/>
                <a:ea typeface="Comic Sans MS"/>
                <a:cs typeface="Comic Sans MS"/>
                <a:sym typeface="Comic Sans MS"/>
              </a:rPr>
              <a:t>Teño que recoñecer que o momento que máis me emocionou, que me encheu de orgullo e de sentimentos foi cando se leron os relatos na rúa. Parecía que as ideas de Castelao e Dieste se mesturaban con nós.</a:t>
            </a:r>
          </a:p>
          <a:p>
            <a:pPr lvl="0">
              <a:spcBef>
                <a:spcPts val="0"/>
              </a:spcBef>
              <a:buNone/>
            </a:pPr>
            <a:r>
              <a:rPr b="1" lang="es" sz="2000">
                <a:latin typeface="Comic Sans MS"/>
                <a:ea typeface="Comic Sans MS"/>
                <a:cs typeface="Comic Sans MS"/>
                <a:sym typeface="Comic Sans MS"/>
              </a:rPr>
              <a:t>                  Ricardo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44225"/>
            <a:ext cx="4625049" cy="329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204525"/>
            <a:ext cx="4452900" cy="493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r>
              <a:rPr lang="es" sz="2000">
                <a:latin typeface="Comic Sans MS"/>
                <a:ea typeface="Comic Sans MS"/>
                <a:cs typeface="Comic Sans MS"/>
                <a:sym typeface="Comic Sans MS"/>
              </a:rPr>
              <a:t>Despois de escoitar versos e contos na voz das miñas compañeiras de lecturas vinme reafirmada na miña identidade individual e colectiva. </a:t>
            </a:r>
          </a:p>
          <a:p>
            <a:pPr lvl="0">
              <a:spcBef>
                <a:spcPts val="0"/>
              </a:spcBef>
              <a:buNone/>
            </a:pPr>
            <a:r>
              <a:rPr lang="es" sz="2000">
                <a:latin typeface="Comic Sans MS"/>
                <a:ea typeface="Comic Sans MS"/>
                <a:cs typeface="Comic Sans MS"/>
                <a:sym typeface="Comic Sans MS"/>
              </a:rPr>
              <a:t>Quixen seguir compartindo e volvín a Rianxo acompañada polas miñas amigas, compañeiras de camiños.</a:t>
            </a:r>
          </a:p>
          <a:p>
            <a:pPr lvl="0">
              <a:spcBef>
                <a:spcPts val="0"/>
              </a:spcBef>
              <a:buNone/>
            </a:pPr>
            <a:r>
              <a:rPr lang="es" sz="200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Isabel</a:t>
            </a:r>
          </a:p>
        </p:txBody>
      </p:sp>
      <p:sp>
        <p:nvSpPr>
          <p:cNvPr id="217" name="Shape 2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 b="0" l="-4050" r="4050" t="0"/>
          <a:stretch/>
        </p:blipFill>
        <p:spPr>
          <a:xfrm>
            <a:off x="5101400" y="660475"/>
            <a:ext cx="2783099" cy="381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372975"/>
            <a:ext cx="3999900" cy="419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2" type="body"/>
          </p:nvPr>
        </p:nvSpPr>
        <p:spPr>
          <a:xfrm>
            <a:off x="5269825" y="322125"/>
            <a:ext cx="3562500" cy="4686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latin typeface="Comic Sans MS"/>
                <a:ea typeface="Comic Sans MS"/>
                <a:cs typeface="Comic Sans MS"/>
                <a:sym typeface="Comic Sans MS"/>
              </a:rPr>
              <a:t>Durante o curso comprobas as distintas visións dos libros que lemos no club de lectura e con estas saídas amplías coñecementos e compartes vivencias co resto dos compañeiros.</a:t>
            </a:r>
          </a:p>
          <a:p>
            <a:pPr lvl="0" algn="r">
              <a:spcBef>
                <a:spcPts val="0"/>
              </a:spcBef>
              <a:buNone/>
            </a:pPr>
            <a:r>
              <a:rPr lang="es" sz="180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                       Rosa</a:t>
            </a:r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2698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87275"/>
            <a:ext cx="3999900" cy="48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2400">
                <a:latin typeface="Comic Sans MS"/>
                <a:ea typeface="Comic Sans MS"/>
                <a:cs typeface="Comic Sans MS"/>
                <a:sym typeface="Comic Sans MS"/>
              </a:rPr>
              <a:t>Encántanme os roteiros literarios porque me emociona sentir que piso a casa onde viviron os escritores aos que admiro, que ando polas mesmas rúas polas que pasearon ou que vexo a mesma paisaxe que eles viron cada día.</a:t>
            </a:r>
          </a:p>
          <a:p>
            <a:pPr lvl="0">
              <a:spcBef>
                <a:spcPts val="0"/>
              </a:spcBef>
              <a:buNone/>
            </a:pPr>
            <a:r>
              <a:rPr b="1" lang="es" sz="1800">
                <a:latin typeface="Comic Sans MS"/>
                <a:ea typeface="Comic Sans MS"/>
                <a:cs typeface="Comic Sans MS"/>
                <a:sym typeface="Comic Sans MS"/>
              </a:rPr>
              <a:t>                         Alba</a:t>
            </a:r>
          </a:p>
        </p:txBody>
      </p:sp>
      <p:sp>
        <p:nvSpPr>
          <p:cNvPr id="233" name="Shape 23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325" y="661675"/>
            <a:ext cx="3881299" cy="424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 txBox="1"/>
          <p:nvPr>
            <p:ph idx="2" type="body"/>
          </p:nvPr>
        </p:nvSpPr>
        <p:spPr>
          <a:xfrm>
            <a:off x="4832400" y="445025"/>
            <a:ext cx="3999900" cy="458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s" sz="1800">
                <a:latin typeface="Comic Sans MS"/>
                <a:ea typeface="Comic Sans MS"/>
                <a:cs typeface="Comic Sans MS"/>
                <a:sym typeface="Comic Sans MS"/>
              </a:rPr>
              <a:t>A min gústanme as excursións a aqueles lugares que non coñezo e máis se a viaxe se acompaña dalgunha actividade cultural (visitas de casas-museo, lectura de relatos de Castelao,...) e todo en agradable compañía nunha bonita tarde de sol.Aprender cousas novas de Manuel Antonio, Castelao e Rafael Dieste sempre paga a pena.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s" sz="1800">
                <a:latin typeface="Comic Sans MS"/>
                <a:ea typeface="Comic Sans MS"/>
                <a:cs typeface="Comic Sans MS"/>
                <a:sym typeface="Comic Sans MS"/>
              </a:rPr>
              <a:t>Hogano, máis e mellor.</a:t>
            </a:r>
          </a:p>
          <a:p>
            <a:pPr lvl="0">
              <a:spcBef>
                <a:spcPts val="0"/>
              </a:spcBef>
              <a:buNone/>
            </a:pPr>
            <a:r>
              <a:rPr b="1" lang="es">
                <a:latin typeface="Comic Sans MS"/>
                <a:ea typeface="Comic Sans MS"/>
                <a:cs typeface="Comic Sans MS"/>
                <a:sym typeface="Comic Sans MS"/>
              </a:rPr>
              <a:t>                                 Pepe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3">
            <a:alphaModFix/>
          </a:blip>
          <a:srcRect b="2339" l="6414" r="-17772" t="-2340"/>
          <a:stretch/>
        </p:blipFill>
        <p:spPr>
          <a:xfrm>
            <a:off x="0" y="240625"/>
            <a:ext cx="5354048" cy="478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idx="4294967295" type="body"/>
          </p:nvPr>
        </p:nvSpPr>
        <p:spPr>
          <a:xfrm>
            <a:off x="1312500" y="2298025"/>
            <a:ext cx="7410900" cy="2845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“</a:t>
            </a:r>
            <a:r>
              <a:rPr lang="es">
                <a:latin typeface="Oswald"/>
                <a:ea typeface="Oswald"/>
                <a:cs typeface="Oswald"/>
                <a:sym typeface="Oswald"/>
              </a:rPr>
              <a:t>Rianxo segue disputándo-lle a Roma o nome de cidade Eterna. Sempre igoal, sempre igoal : sempre igoal a si mesmo. As mesmas cantatas pol-as noites (a vosa esquina). As trompadas de sempre (…). As eternas bandadas de espranzados que embarcan pra Bós- Aires, e as eternas bandadas de defraudados que volven. As misérias, as pequeneirías de sempre. E as xigantescas postas de sol tras d’o Barbanza (non todo ha de ser pequeno)”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s">
                <a:latin typeface="Oswald"/>
                <a:ea typeface="Oswald"/>
                <a:cs typeface="Oswald"/>
                <a:sym typeface="Oswald"/>
              </a:rPr>
              <a:t>                                                         MANUEL ANTONIO  nunha carta a RAFAEL DIESTE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" y="239450"/>
            <a:ext cx="8849375" cy="195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 txBox="1"/>
          <p:nvPr/>
        </p:nvSpPr>
        <p:spPr>
          <a:xfrm>
            <a:off x="8723400" y="4557400"/>
            <a:ext cx="4377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s" sz="3000" u="sng">
                <a:solidFill>
                  <a:schemeClr val="lt1"/>
                </a:solidFill>
                <a:hlinkClick r:id="rId4"/>
              </a:rPr>
              <a:t>a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470600" y="4821525"/>
            <a:ext cx="280800" cy="2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u="sng">
                <a:solidFill>
                  <a:schemeClr val="lt1"/>
                </a:solidFill>
                <a:hlinkClick r:id="rId5"/>
              </a:rPr>
              <a:t>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54550" y="400700"/>
            <a:ext cx="8520600" cy="100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4800"/>
              <a:t>Chegamos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3825" y="1339075"/>
            <a:ext cx="4966124" cy="317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Charla-café no Campo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7575" y="1152475"/>
            <a:ext cx="5741548" cy="33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445025"/>
            <a:ext cx="8520600" cy="611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Casa-museo de Manuel Antonio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400" y="1089800"/>
            <a:ext cx="5725624" cy="3786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86225"/>
            <a:ext cx="3999900" cy="4311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“Photocall”</a:t>
            </a:r>
          </a:p>
          <a:p>
            <a:pPr lvl="0">
              <a:spcBef>
                <a:spcPts val="0"/>
              </a:spcBef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con Manuel Antonio </a:t>
            </a:r>
          </a:p>
          <a:p>
            <a:pPr lvl="0">
              <a:spcBef>
                <a:spcPts val="0"/>
              </a:spcBef>
              <a:buNone/>
            </a:pPr>
            <a:r>
              <a:rPr lang="es" sz="3600">
                <a:latin typeface="Oswald"/>
                <a:ea typeface="Oswald"/>
                <a:cs typeface="Oswald"/>
                <a:sym typeface="Oswald"/>
              </a:rPr>
              <a:t>de fondo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987" y="0"/>
            <a:ext cx="38847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300" y="753799"/>
            <a:ext cx="6857999" cy="438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249375" y="753800"/>
            <a:ext cx="7894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Diante da casa de Manuel Antonio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Museo do Mar de Rianxo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8925" y="1188325"/>
            <a:ext cx="5172073" cy="395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525" y="1188325"/>
            <a:ext cx="5615476" cy="33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3600"/>
              <a:t>Lanzando o aparello nas Rías Baixas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