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F7E05-73EE-41E6-A2FC-778F111C584F}" type="datetimeFigureOut">
              <a:rPr lang="es-ES" smtClean="0"/>
              <a:pPr/>
              <a:t>15/04/2010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B775B-E78E-4E77-8632-C5C0A9490B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platea.pntic.mec.es/~erodri1/BIBLIOTECA.htm" TargetMode="External"/><Relationship Id="rId7" Type="http://schemas.openxmlformats.org/officeDocument/2006/relationships/hyperlink" Target="http://www.ecourban.org/webquests/index.html" TargetMode="External"/><Relationship Id="rId2" Type="http://schemas.openxmlformats.org/officeDocument/2006/relationships/hyperlink" Target="http://www.aula21.net/tallerwq/fundamentos/ejemplos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ebquest.es/introduccion-las-webquest" TargetMode="External"/><Relationship Id="rId5" Type="http://schemas.openxmlformats.org/officeDocument/2006/relationships/hyperlink" Target="http://www.eduteka.org/modulos.php?catx=7&amp;idSubX=182" TargetMode="External"/><Relationship Id="rId4" Type="http://schemas.openxmlformats.org/officeDocument/2006/relationships/hyperlink" Target="http://www.eduteka.org/WebQuestLineamiento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1643050"/>
            <a:ext cx="7772400" cy="785818"/>
          </a:xfrm>
        </p:spPr>
        <p:txBody>
          <a:bodyPr>
            <a:normAutofit fontScale="90000"/>
          </a:bodyPr>
          <a:lstStyle/>
          <a:p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1214422"/>
            <a:ext cx="7429552" cy="4424378"/>
          </a:xfrm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chemeClr val="tx1"/>
                </a:solidFill>
              </a:rPr>
              <a:t>ENCONTROS DO PLAN DE MELLORA DE BIBLIOTECAS ESCOLARES 2009/2010</a:t>
            </a:r>
            <a:endParaRPr lang="es-ES" sz="2800" dirty="0">
              <a:solidFill>
                <a:schemeClr val="tx1"/>
              </a:solidFill>
            </a:endParaRPr>
          </a:p>
          <a:p>
            <a:r>
              <a:rPr lang="es-ES" sz="2800" b="1" dirty="0">
                <a:solidFill>
                  <a:schemeClr val="tx1"/>
                </a:solidFill>
              </a:rPr>
              <a:t>Santiago de Compostela. 15 y 16 abril 2010</a:t>
            </a:r>
            <a:endParaRPr lang="es-ES" sz="2800" dirty="0">
              <a:solidFill>
                <a:schemeClr val="tx1"/>
              </a:solidFill>
            </a:endParaRPr>
          </a:p>
          <a:p>
            <a:endParaRPr lang="es-ES" sz="2400" b="1" u="sng" dirty="0" smtClean="0">
              <a:solidFill>
                <a:schemeClr val="accent2"/>
              </a:solidFill>
            </a:endParaRPr>
          </a:p>
          <a:p>
            <a:r>
              <a:rPr lang="es-ES" sz="2400" b="1" u="sng" dirty="0" smtClean="0">
                <a:solidFill>
                  <a:schemeClr val="accent2"/>
                </a:solidFill>
              </a:rPr>
              <a:t>Integrando la biblioteca en el currículo: trabajar con la biblioteca escolar, trabajar en la biblioteca escolar.</a:t>
            </a:r>
            <a:r>
              <a:rPr lang="es-ES" sz="2400" dirty="0" smtClean="0">
                <a:solidFill>
                  <a:schemeClr val="accent2"/>
                </a:solidFill>
              </a:rPr>
              <a:t/>
            </a:r>
            <a:br>
              <a:rPr lang="es-ES" sz="2400" dirty="0" smtClean="0">
                <a:solidFill>
                  <a:schemeClr val="accent2"/>
                </a:solidFill>
              </a:rPr>
            </a:br>
            <a:endParaRPr lang="es-ES" sz="2400" dirty="0" smtClean="0">
              <a:solidFill>
                <a:schemeClr val="accent2"/>
              </a:solidFill>
            </a:endParaRPr>
          </a:p>
          <a:p>
            <a:r>
              <a:rPr lang="es-ES" sz="2000" dirty="0" smtClean="0">
                <a:solidFill>
                  <a:schemeClr val="accent2"/>
                </a:solidFill>
              </a:rPr>
              <a:t>Inmaculada </a:t>
            </a:r>
            <a:r>
              <a:rPr lang="es-ES" sz="2000" dirty="0" err="1" smtClean="0">
                <a:solidFill>
                  <a:schemeClr val="accent2"/>
                </a:solidFill>
              </a:rPr>
              <a:t>Vellosillo</a:t>
            </a:r>
            <a:r>
              <a:rPr lang="es-ES" sz="2000" dirty="0" smtClean="0">
                <a:solidFill>
                  <a:schemeClr val="accent2"/>
                </a:solidFill>
              </a:rPr>
              <a:t> González </a:t>
            </a:r>
          </a:p>
          <a:p>
            <a:r>
              <a:rPr lang="es-ES" sz="2000" dirty="0" smtClean="0">
                <a:solidFill>
                  <a:schemeClr val="accent2"/>
                </a:solidFill>
              </a:rPr>
              <a:t>Facultad de Ciencias de la Documentación. U.C.M.</a:t>
            </a:r>
            <a:endParaRPr lang="es-ES" sz="2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accent2"/>
                </a:solidFill>
              </a:rPr>
              <a:t>Claves</a:t>
            </a:r>
            <a:endParaRPr lang="es-ES" sz="2800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Trabajo cooperativo</a:t>
            </a:r>
          </a:p>
          <a:p>
            <a:r>
              <a:rPr lang="es-ES" sz="2400" dirty="0" smtClean="0"/>
              <a:t>Intercambio de experiencias</a:t>
            </a:r>
          </a:p>
          <a:p>
            <a:r>
              <a:rPr lang="es-ES" sz="2400" dirty="0" smtClean="0"/>
              <a:t>Partir de lo hecho y mejorar, actualizar</a:t>
            </a:r>
          </a:p>
          <a:p>
            <a:r>
              <a:rPr lang="es-ES" sz="2400" dirty="0" smtClean="0"/>
              <a:t>Contar con las aportaciones de los alumnos</a:t>
            </a:r>
          </a:p>
          <a:p>
            <a:r>
              <a:rPr lang="es-ES" sz="2400" dirty="0" smtClean="0"/>
              <a:t>Reunir y difundir los materiales </a:t>
            </a:r>
            <a:r>
              <a:rPr lang="es-ES" sz="2400" dirty="0" smtClean="0"/>
              <a:t>creados</a:t>
            </a:r>
          </a:p>
          <a:p>
            <a:r>
              <a:rPr lang="es-ES" sz="2400" dirty="0" smtClean="0"/>
              <a:t>Utilizar el espacio de la biblioteca, como espacio paralelo </a:t>
            </a:r>
            <a:r>
              <a:rPr lang="es-ES" sz="2400" smtClean="0"/>
              <a:t>y alternativo.</a:t>
            </a:r>
            <a:endParaRPr lang="es-ES" sz="2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accent2"/>
                </a:solidFill>
              </a:rPr>
              <a:t>¿Cómo se integra la biblioteca escolar en el currículo?</a:t>
            </a:r>
            <a:endParaRPr lang="es-ES" sz="2800" dirty="0">
              <a:solidFill>
                <a:schemeClr val="accent2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r>
              <a:rPr lang="es-ES" sz="2000" dirty="0" smtClean="0"/>
              <a:t>Profesorado</a:t>
            </a:r>
          </a:p>
          <a:p>
            <a:pPr lvl="1"/>
            <a:r>
              <a:rPr lang="es-ES" sz="1700" dirty="0" smtClean="0"/>
              <a:t>Formación/actualización</a:t>
            </a:r>
          </a:p>
          <a:p>
            <a:pPr lvl="1"/>
            <a:r>
              <a:rPr lang="es-ES" sz="1700" dirty="0" smtClean="0"/>
              <a:t>Colaboración</a:t>
            </a:r>
          </a:p>
          <a:p>
            <a:r>
              <a:rPr lang="es-ES" sz="2000" dirty="0" smtClean="0"/>
              <a:t>Alumnos</a:t>
            </a:r>
          </a:p>
          <a:p>
            <a:pPr lvl="1"/>
            <a:r>
              <a:rPr lang="es-ES" sz="1700" dirty="0" smtClean="0"/>
              <a:t>Motivación</a:t>
            </a:r>
          </a:p>
          <a:p>
            <a:pPr lvl="1"/>
            <a:r>
              <a:rPr lang="es-ES" sz="1700" dirty="0" smtClean="0"/>
              <a:t>Uso de la información</a:t>
            </a:r>
          </a:p>
          <a:p>
            <a:r>
              <a:rPr lang="es-ES" sz="2000" dirty="0" smtClean="0"/>
              <a:t>Currículo</a:t>
            </a:r>
          </a:p>
          <a:p>
            <a:pPr lvl="1"/>
            <a:r>
              <a:rPr lang="es-ES" sz="1700" dirty="0" smtClean="0"/>
              <a:t>Contenidos</a:t>
            </a:r>
          </a:p>
          <a:p>
            <a:pPr lvl="1"/>
            <a:r>
              <a:rPr lang="es-ES" sz="1700" dirty="0" smtClean="0"/>
              <a:t>Competencias</a:t>
            </a:r>
          </a:p>
          <a:p>
            <a:r>
              <a:rPr lang="es-ES" sz="2000" dirty="0" smtClean="0"/>
              <a:t>Metodología</a:t>
            </a:r>
          </a:p>
          <a:p>
            <a:pPr lvl="1"/>
            <a:r>
              <a:rPr lang="es-ES" sz="1700" dirty="0" smtClean="0"/>
              <a:t>Variedad</a:t>
            </a:r>
          </a:p>
          <a:p>
            <a:pPr lvl="1"/>
            <a:r>
              <a:rPr lang="es-ES" sz="1700" dirty="0" smtClean="0"/>
              <a:t>actividad</a:t>
            </a:r>
          </a:p>
          <a:p>
            <a:r>
              <a:rPr lang="es-ES" sz="2000" dirty="0" smtClean="0"/>
              <a:t>Biblioteca</a:t>
            </a:r>
          </a:p>
          <a:p>
            <a:pPr lvl="1"/>
            <a:r>
              <a:rPr lang="es-ES" sz="1700" dirty="0" smtClean="0"/>
              <a:t>Organización</a:t>
            </a:r>
          </a:p>
          <a:p>
            <a:pPr lvl="1"/>
            <a:r>
              <a:rPr lang="es-ES" sz="1700" dirty="0" smtClean="0"/>
              <a:t>Acceso a fuentes múltiples</a:t>
            </a:r>
            <a:endParaRPr lang="es-ES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accent2"/>
                </a:solidFill>
              </a:rPr>
              <a:t>Requisitos de la Biblioteca</a:t>
            </a:r>
            <a:endParaRPr lang="es-ES" sz="2800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Actualización de las colecciones</a:t>
            </a:r>
          </a:p>
          <a:p>
            <a:r>
              <a:rPr lang="es-ES" sz="2400" dirty="0" smtClean="0"/>
              <a:t>Variedad de documentos en distintos soportes</a:t>
            </a:r>
          </a:p>
          <a:p>
            <a:r>
              <a:rPr lang="es-ES" sz="2400" dirty="0" smtClean="0"/>
              <a:t>Disponibilidad de los documentos</a:t>
            </a:r>
          </a:p>
          <a:p>
            <a:r>
              <a:rPr lang="es-ES" sz="2400" dirty="0" smtClean="0"/>
              <a:t>Reunión de documentos y trabajos elaborados en el centro</a:t>
            </a:r>
          </a:p>
          <a:p>
            <a:r>
              <a:rPr lang="es-ES" sz="2400" dirty="0" smtClean="0"/>
              <a:t>Horario amplio y planificado</a:t>
            </a:r>
          </a:p>
          <a:p>
            <a:r>
              <a:rPr lang="es-ES" sz="2400" dirty="0" smtClean="0"/>
              <a:t>Conexión con otras bibliotecas , centros e instituciones</a:t>
            </a:r>
          </a:p>
          <a:p>
            <a:r>
              <a:rPr lang="es-ES" sz="2400" dirty="0" smtClean="0"/>
              <a:t>Bibliotecario con dedicación exclusiva, con funciones de apoyo a los docentes y a los estudiantes</a:t>
            </a:r>
          </a:p>
          <a:p>
            <a:r>
              <a:rPr lang="es-ES" sz="2400" dirty="0" smtClean="0"/>
              <a:t>Adecuación y disponibilidad de espacio</a:t>
            </a:r>
          </a:p>
          <a:p>
            <a:endParaRPr lang="es-E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accent2"/>
                </a:solidFill>
              </a:rPr>
              <a:t>Condiciones del profesorado</a:t>
            </a:r>
            <a:endParaRPr lang="es-ES" sz="2800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Formación en recursos informativos</a:t>
            </a:r>
          </a:p>
          <a:p>
            <a:r>
              <a:rPr lang="es-ES" sz="2400" dirty="0" smtClean="0"/>
              <a:t>Actualización de la información en sus áreas curriculares específicas</a:t>
            </a:r>
          </a:p>
          <a:p>
            <a:r>
              <a:rPr lang="es-ES" sz="2400" dirty="0" smtClean="0"/>
              <a:t>Elaboración de materiales</a:t>
            </a:r>
          </a:p>
          <a:p>
            <a:r>
              <a:rPr lang="es-ES" sz="2400" dirty="0" smtClean="0"/>
              <a:t>Trabajo cooperativo</a:t>
            </a:r>
          </a:p>
          <a:p>
            <a:r>
              <a:rPr lang="es-ES" sz="2400" dirty="0" smtClean="0"/>
              <a:t>Transmisión de experiencias</a:t>
            </a:r>
          </a:p>
          <a:p>
            <a:r>
              <a:rPr lang="es-ES" sz="2400" dirty="0" smtClean="0"/>
              <a:t>Disponer de soportes documentales variados</a:t>
            </a:r>
          </a:p>
          <a:p>
            <a:r>
              <a:rPr lang="es-ES" sz="2400" dirty="0" smtClean="0"/>
              <a:t>Comunicación constante y apoyo del personal de la biblioteca</a:t>
            </a:r>
          </a:p>
          <a:p>
            <a:endParaRPr lang="es-E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accent2"/>
                </a:solidFill>
              </a:rPr>
              <a:t>Buenas prácticas…(1)</a:t>
            </a:r>
            <a:endParaRPr lang="es-ES" sz="2800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Trabajar de manera conjunta</a:t>
            </a:r>
          </a:p>
          <a:p>
            <a:r>
              <a:rPr lang="es-ES" sz="2400" dirty="0" smtClean="0"/>
              <a:t>“Para saber más”</a:t>
            </a:r>
          </a:p>
          <a:p>
            <a:r>
              <a:rPr lang="es-ES" sz="2400" dirty="0" smtClean="0"/>
              <a:t>Acompañar cada trabajo de una “Guía de recursos informativos”</a:t>
            </a:r>
          </a:p>
          <a:p>
            <a:r>
              <a:rPr lang="es-ES" sz="2400" dirty="0" smtClean="0"/>
              <a:t>Comparación de información en fuentes diversas</a:t>
            </a:r>
          </a:p>
          <a:p>
            <a:r>
              <a:rPr lang="es-ES" sz="2400" dirty="0" smtClean="0"/>
              <a:t>Lecturas de textos de ficción vinculados a las distintas áreas</a:t>
            </a:r>
          </a:p>
          <a:p>
            <a:r>
              <a:rPr lang="es-ES" sz="2400" dirty="0" smtClean="0"/>
              <a:t>Diseñar juegos de pruebas y pistas</a:t>
            </a:r>
          </a:p>
          <a:p>
            <a:r>
              <a:rPr lang="es-ES" sz="2400" dirty="0" smtClean="0"/>
              <a:t>Elaborar listado de enlaces a sitios web relacionados con las distintas áreas</a:t>
            </a:r>
          </a:p>
          <a:p>
            <a:r>
              <a:rPr lang="es-ES" sz="2400" dirty="0" smtClean="0"/>
              <a:t>Crear “Guías de lectura” sobre temas puntuales</a:t>
            </a:r>
            <a:endParaRPr lang="es-E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accent2"/>
                </a:solidFill>
              </a:rPr>
              <a:t>Buenas prácticas…(2)</a:t>
            </a:r>
            <a:endParaRPr lang="es-ES" sz="2800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Disponer para toda la comunidad educativa los documentos creados</a:t>
            </a:r>
          </a:p>
          <a:p>
            <a:r>
              <a:rPr lang="es-ES" sz="2400" dirty="0" smtClean="0"/>
              <a:t>Compartir todas las ideas, actividades y recursos</a:t>
            </a:r>
          </a:p>
          <a:p>
            <a:r>
              <a:rPr lang="es-ES" sz="2400" dirty="0" smtClean="0"/>
              <a:t>Crear una Base de Datos con las experiencias realizadas</a:t>
            </a:r>
          </a:p>
          <a:p>
            <a:r>
              <a:rPr lang="es-ES" sz="2400" dirty="0" smtClean="0"/>
              <a:t>Dinamizar/actualizar la página web de la biblioteca</a:t>
            </a:r>
          </a:p>
          <a:p>
            <a:r>
              <a:rPr lang="es-ES" sz="2400" dirty="0" smtClean="0"/>
              <a:t>Involucrar a los alumnos en el trabajo de la biblioteca</a:t>
            </a:r>
          </a:p>
          <a:p>
            <a:r>
              <a:rPr lang="es-ES" sz="2400" dirty="0" smtClean="0"/>
              <a:t>Elaborar “Proyecto de Biblioteca” para el centro</a:t>
            </a:r>
          </a:p>
          <a:p>
            <a:r>
              <a:rPr lang="es-ES" sz="2400" dirty="0" smtClean="0"/>
              <a:t>Participar en convocatorias relacionadas con la biblioteca</a:t>
            </a:r>
          </a:p>
          <a:p>
            <a:r>
              <a:rPr lang="es-ES" sz="2400" dirty="0" smtClean="0"/>
              <a:t>Colaborar con las bibliotecas públicas</a:t>
            </a:r>
          </a:p>
          <a:p>
            <a:r>
              <a:rPr lang="es-ES" sz="2400" dirty="0" smtClean="0"/>
              <a:t>Planificar y difundir todas las actividades</a:t>
            </a:r>
            <a:endParaRPr lang="es-E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err="1" smtClean="0">
                <a:solidFill>
                  <a:schemeClr val="accent2"/>
                </a:solidFill>
              </a:rPr>
              <a:t>Webquest</a:t>
            </a:r>
            <a:r>
              <a:rPr lang="es-ES" sz="2800" dirty="0" smtClean="0">
                <a:solidFill>
                  <a:schemeClr val="accent2"/>
                </a:solidFill>
              </a:rPr>
              <a:t> y Proyectos Integrados…(1)</a:t>
            </a:r>
            <a:endParaRPr lang="es-ES" sz="2800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Planificar las tareas</a:t>
            </a:r>
          </a:p>
          <a:p>
            <a:pPr lvl="1"/>
            <a:r>
              <a:rPr lang="es-ES" sz="2000" dirty="0" smtClean="0"/>
              <a:t>Objetivos relacionados con los contenidos</a:t>
            </a:r>
          </a:p>
          <a:p>
            <a:pPr lvl="1"/>
            <a:r>
              <a:rPr lang="es-ES" sz="2000" dirty="0" smtClean="0"/>
              <a:t>Objetivos relacionados con la búsqueda y tratamiento de la información</a:t>
            </a:r>
            <a:endParaRPr lang="es-ES" sz="2000" dirty="0"/>
          </a:p>
          <a:p>
            <a:r>
              <a:rPr lang="es-ES" sz="2400" dirty="0" smtClean="0"/>
              <a:t>Referencias documentales:</a:t>
            </a:r>
          </a:p>
          <a:p>
            <a:pPr lvl="1"/>
            <a:r>
              <a:rPr lang="es-ES" sz="2000" dirty="0" smtClean="0"/>
              <a:t>Electrónicas</a:t>
            </a:r>
          </a:p>
          <a:p>
            <a:pPr lvl="1"/>
            <a:r>
              <a:rPr lang="es-ES" sz="2000" dirty="0" smtClean="0"/>
              <a:t>Bibliográficas</a:t>
            </a:r>
          </a:p>
          <a:p>
            <a:pPr lvl="1"/>
            <a:r>
              <a:rPr lang="es-ES" sz="2000" dirty="0" smtClean="0"/>
              <a:t>Artículos de revistas y/o noticias de prensa</a:t>
            </a:r>
          </a:p>
          <a:p>
            <a:pPr lvl="1"/>
            <a:r>
              <a:rPr lang="es-ES" sz="2000" dirty="0" smtClean="0"/>
              <a:t>Lecturas de Ficción</a:t>
            </a:r>
          </a:p>
          <a:p>
            <a:pPr lvl="1"/>
            <a:r>
              <a:rPr lang="es-ES" sz="2000" dirty="0" smtClean="0"/>
              <a:t>Documentos audiovisuales (películas, música…) </a:t>
            </a:r>
          </a:p>
          <a:p>
            <a:pPr lvl="1">
              <a:buNone/>
            </a:pPr>
            <a:endParaRPr lang="es-ES" sz="2000" dirty="0" smtClean="0"/>
          </a:p>
          <a:p>
            <a:pPr lvl="1">
              <a:buNone/>
            </a:pPr>
            <a:endParaRPr lang="es-ES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err="1" smtClean="0">
                <a:solidFill>
                  <a:schemeClr val="accent2"/>
                </a:solidFill>
              </a:rPr>
              <a:t>Webquest</a:t>
            </a:r>
            <a:r>
              <a:rPr lang="es-ES" sz="2800" dirty="0" smtClean="0">
                <a:solidFill>
                  <a:schemeClr val="accent2"/>
                </a:solidFill>
              </a:rPr>
              <a:t> y Proyectos Integrados…(2)</a:t>
            </a:r>
            <a:endParaRPr lang="es-ES" sz="2800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r>
              <a:rPr lang="es-ES" sz="2400" dirty="0" smtClean="0"/>
              <a:t>Incluir entre las tareas:</a:t>
            </a:r>
          </a:p>
          <a:p>
            <a:pPr lvl="1"/>
            <a:r>
              <a:rPr lang="es-ES" sz="2000" dirty="0" smtClean="0"/>
              <a:t>Contraste de información de varias fuentes</a:t>
            </a:r>
          </a:p>
          <a:p>
            <a:pPr lvl="1"/>
            <a:r>
              <a:rPr lang="es-ES" sz="2000" dirty="0" smtClean="0"/>
              <a:t> Valoración de las fuentes de información</a:t>
            </a:r>
          </a:p>
          <a:p>
            <a:pPr lvl="1"/>
            <a:r>
              <a:rPr lang="es-ES" sz="2000" dirty="0" smtClean="0"/>
              <a:t>Que indaguen más recursos </a:t>
            </a:r>
          </a:p>
          <a:p>
            <a:pPr lvl="1"/>
            <a:r>
              <a:rPr lang="es-ES" sz="2000" dirty="0" smtClean="0"/>
              <a:t>En la elaboración del trabajo  incluyan una guía ampliada de recursos</a:t>
            </a:r>
          </a:p>
          <a:p>
            <a:r>
              <a:rPr lang="es-ES" sz="2400" dirty="0" smtClean="0"/>
              <a:t>Evaluación de los alumnos sobre el trabajo</a:t>
            </a:r>
          </a:p>
          <a:p>
            <a:pPr lvl="1"/>
            <a:r>
              <a:rPr lang="es-ES" sz="2000" dirty="0" smtClean="0"/>
              <a:t>Valoración de los recursos de la biblioteca</a:t>
            </a:r>
          </a:p>
          <a:p>
            <a:r>
              <a:rPr lang="es-ES" sz="2400" dirty="0" smtClean="0"/>
              <a:t>Evaluación del profesor:</a:t>
            </a:r>
          </a:p>
          <a:p>
            <a:pPr lvl="1"/>
            <a:r>
              <a:rPr lang="es-ES" sz="2000" dirty="0" smtClean="0"/>
              <a:t>Además de los contenidos y del proceso, de las fuentes utilizadas y del tratamiento de la información</a:t>
            </a:r>
          </a:p>
          <a:p>
            <a:r>
              <a:rPr lang="es-ES" sz="2400" dirty="0" smtClean="0"/>
              <a:t>Realización en el espacio de la biblioteca</a:t>
            </a:r>
          </a:p>
          <a:p>
            <a:pPr lvl="1">
              <a:buNone/>
            </a:pPr>
            <a:endParaRPr lang="es-ES" sz="2000" dirty="0" smtClean="0"/>
          </a:p>
          <a:p>
            <a:pPr lvl="1"/>
            <a:endParaRPr lang="es-ES" sz="2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accent2"/>
                </a:solidFill>
              </a:rPr>
              <a:t>Algunas referencias</a:t>
            </a:r>
            <a:endParaRPr lang="es-ES" sz="2800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ES" sz="6200" dirty="0" smtClean="0"/>
              <a:t>- Aula 21 (ejemplos de </a:t>
            </a:r>
            <a:r>
              <a:rPr lang="es-ES" sz="6200" dirty="0" err="1" smtClean="0"/>
              <a:t>webquests</a:t>
            </a:r>
            <a:r>
              <a:rPr lang="es-ES" sz="6200" dirty="0" smtClean="0"/>
              <a:t> de distintas áreas)</a:t>
            </a:r>
          </a:p>
          <a:p>
            <a:r>
              <a:rPr lang="es-ES" sz="6200" u="sng" dirty="0" smtClean="0">
                <a:hlinkClick r:id="rId2"/>
              </a:rPr>
              <a:t>http://www.aula21.net/tallerwq/fundamentos/ejemplos.htm</a:t>
            </a:r>
            <a:endParaRPr lang="es-ES" sz="6200" dirty="0" smtClean="0"/>
          </a:p>
          <a:p>
            <a:r>
              <a:rPr lang="es-ES" sz="6200" dirty="0" smtClean="0"/>
              <a:t> </a:t>
            </a:r>
          </a:p>
          <a:p>
            <a:r>
              <a:rPr lang="es-ES" sz="6200" dirty="0" smtClean="0"/>
              <a:t>- Biblioteca de </a:t>
            </a:r>
            <a:r>
              <a:rPr lang="es-ES" sz="6200" dirty="0" err="1" smtClean="0"/>
              <a:t>WebQuest</a:t>
            </a:r>
            <a:endParaRPr lang="es-ES" sz="6200" dirty="0" smtClean="0"/>
          </a:p>
          <a:p>
            <a:r>
              <a:rPr lang="es-ES" sz="6200" u="sng" dirty="0" smtClean="0">
                <a:hlinkClick r:id="rId3"/>
              </a:rPr>
              <a:t>http://platea.pntic.mec.es/~erodri1/BIBLIOTECA.htm</a:t>
            </a:r>
            <a:endParaRPr lang="es-ES" sz="6200" dirty="0" smtClean="0"/>
          </a:p>
          <a:p>
            <a:r>
              <a:rPr lang="es-ES" sz="6200" dirty="0" smtClean="0"/>
              <a:t> </a:t>
            </a:r>
          </a:p>
          <a:p>
            <a:r>
              <a:rPr lang="es-ES" sz="6200" dirty="0" smtClean="0"/>
              <a:t>- EDUTEKA  </a:t>
            </a:r>
            <a:r>
              <a:rPr lang="es-ES" sz="6200" i="1" dirty="0" smtClean="0"/>
              <a:t>“Cómo elaborar una </a:t>
            </a:r>
            <a:r>
              <a:rPr lang="es-ES" sz="6200" i="1" dirty="0" err="1" smtClean="0"/>
              <a:t>webquest</a:t>
            </a:r>
            <a:r>
              <a:rPr lang="es-ES" sz="6200" i="1" dirty="0" smtClean="0"/>
              <a:t> de calidad o realmente efectiva”</a:t>
            </a:r>
            <a:endParaRPr lang="es-ES" sz="6200" dirty="0" smtClean="0"/>
          </a:p>
          <a:p>
            <a:r>
              <a:rPr lang="es-ES" sz="6200" u="sng" dirty="0" smtClean="0">
                <a:hlinkClick r:id="rId4"/>
              </a:rPr>
              <a:t>http://www.eduteka.org/WebQuestLineamientos.php</a:t>
            </a:r>
            <a:endParaRPr lang="es-ES" sz="6200" dirty="0" smtClean="0"/>
          </a:p>
          <a:p>
            <a:r>
              <a:rPr lang="es-ES" sz="6200" dirty="0" smtClean="0"/>
              <a:t> </a:t>
            </a:r>
          </a:p>
          <a:p>
            <a:r>
              <a:rPr lang="es-ES" sz="6200" dirty="0" smtClean="0"/>
              <a:t>- EDUTEKA  </a:t>
            </a:r>
            <a:r>
              <a:rPr lang="es-ES" sz="6200" i="1" dirty="0" smtClean="0"/>
              <a:t>“Tipos de proyectos de clase”</a:t>
            </a:r>
            <a:endParaRPr lang="es-ES" sz="6200" dirty="0" smtClean="0"/>
          </a:p>
          <a:p>
            <a:r>
              <a:rPr lang="es-ES" sz="6200" u="sng" dirty="0" smtClean="0">
                <a:hlinkClick r:id="rId5"/>
              </a:rPr>
              <a:t>http://www.eduteka.org/modulos.php?catx=7&amp;idSubX=182</a:t>
            </a:r>
            <a:endParaRPr lang="es-ES" sz="6200" dirty="0" smtClean="0"/>
          </a:p>
          <a:p>
            <a:r>
              <a:rPr lang="es-ES" sz="6200" dirty="0" smtClean="0"/>
              <a:t> </a:t>
            </a:r>
          </a:p>
          <a:p>
            <a:r>
              <a:rPr lang="es-ES" sz="6200" dirty="0" smtClean="0"/>
              <a:t>- Página web “Webquest.es”</a:t>
            </a:r>
          </a:p>
          <a:p>
            <a:r>
              <a:rPr lang="es-ES" sz="6200" u="sng" dirty="0" smtClean="0">
                <a:hlinkClick r:id="rId6"/>
              </a:rPr>
              <a:t>http://www.webquest.es/introduccion-las-webquest</a:t>
            </a:r>
            <a:endParaRPr lang="es-ES" sz="6200" dirty="0" smtClean="0"/>
          </a:p>
          <a:p>
            <a:r>
              <a:rPr lang="es-ES" sz="6200" dirty="0" smtClean="0"/>
              <a:t> </a:t>
            </a:r>
          </a:p>
          <a:p>
            <a:r>
              <a:rPr lang="es-ES" sz="6200" dirty="0" smtClean="0"/>
              <a:t>- Proyecto ECOURBAN (Educación ambiental). </a:t>
            </a:r>
            <a:r>
              <a:rPr lang="es-ES" sz="6200" dirty="0" err="1" smtClean="0"/>
              <a:t>Webquest</a:t>
            </a:r>
            <a:r>
              <a:rPr lang="es-ES" sz="6200" dirty="0" smtClean="0"/>
              <a:t> sobre actividades medioambientales para Educación Secundaria</a:t>
            </a:r>
          </a:p>
          <a:p>
            <a:r>
              <a:rPr lang="es-ES" sz="6200" u="sng" dirty="0" smtClean="0">
                <a:hlinkClick r:id="rId7"/>
              </a:rPr>
              <a:t>http://www.ecourban.org/webquests/index.html</a:t>
            </a:r>
            <a:endParaRPr lang="es-ES" sz="6200" dirty="0" smtClean="0"/>
          </a:p>
          <a:p>
            <a:r>
              <a:rPr lang="es-ES" sz="6200" dirty="0" smtClean="0"/>
              <a:t> </a:t>
            </a:r>
          </a:p>
          <a:p>
            <a:endParaRPr lang="es-E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496</Words>
  <Application>Microsoft Office PowerPoint</Application>
  <PresentationFormat>Presentación en pantalla (4:3)</PresentationFormat>
  <Paragraphs>106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 </vt:lpstr>
      <vt:lpstr>¿Cómo se integra la biblioteca escolar en el currículo?</vt:lpstr>
      <vt:lpstr>Requisitos de la Biblioteca</vt:lpstr>
      <vt:lpstr>Condiciones del profesorado</vt:lpstr>
      <vt:lpstr>Buenas prácticas…(1)</vt:lpstr>
      <vt:lpstr>Buenas prácticas…(2)</vt:lpstr>
      <vt:lpstr>Webquest y Proyectos Integrados…(1)</vt:lpstr>
      <vt:lpstr>Webquest y Proyectos Integrados…(2)</vt:lpstr>
      <vt:lpstr>Algunas referencias</vt:lpstr>
      <vt:lpstr>Claves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aulamovil-1</dc:creator>
  <cp:lastModifiedBy>aulamovil-1</cp:lastModifiedBy>
  <cp:revision>14</cp:revision>
  <dcterms:created xsi:type="dcterms:W3CDTF">2010-04-14T14:46:25Z</dcterms:created>
  <dcterms:modified xsi:type="dcterms:W3CDTF">2010-04-15T07:17:08Z</dcterms:modified>
</cp:coreProperties>
</file>