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314" r:id="rId2"/>
    <p:sldId id="783" r:id="rId3"/>
    <p:sldId id="784" r:id="rId4"/>
    <p:sldId id="696" r:id="rId5"/>
    <p:sldId id="697" r:id="rId6"/>
    <p:sldId id="698" r:id="rId7"/>
    <p:sldId id="694" r:id="rId8"/>
    <p:sldId id="706" r:id="rId9"/>
    <p:sldId id="758" r:id="rId10"/>
    <p:sldId id="862" r:id="rId11"/>
    <p:sldId id="930" r:id="rId12"/>
    <p:sldId id="931" r:id="rId13"/>
    <p:sldId id="933" r:id="rId14"/>
    <p:sldId id="932" r:id="rId15"/>
    <p:sldId id="934" r:id="rId16"/>
    <p:sldId id="941" r:id="rId17"/>
    <p:sldId id="942" r:id="rId18"/>
    <p:sldId id="943" r:id="rId19"/>
    <p:sldId id="936" r:id="rId20"/>
    <p:sldId id="938" r:id="rId21"/>
    <p:sldId id="726" r:id="rId22"/>
    <p:sldId id="738" r:id="rId23"/>
    <p:sldId id="792" r:id="rId24"/>
    <p:sldId id="751" r:id="rId25"/>
    <p:sldId id="753" r:id="rId26"/>
    <p:sldId id="951" r:id="rId27"/>
    <p:sldId id="794" r:id="rId28"/>
    <p:sldId id="952" r:id="rId29"/>
    <p:sldId id="953" r:id="rId30"/>
    <p:sldId id="788" r:id="rId31"/>
    <p:sldId id="746" r:id="rId32"/>
    <p:sldId id="793" r:id="rId33"/>
    <p:sldId id="712" r:id="rId34"/>
    <p:sldId id="713" r:id="rId35"/>
    <p:sldId id="714" r:id="rId36"/>
    <p:sldId id="715" r:id="rId37"/>
    <p:sldId id="742" r:id="rId38"/>
    <p:sldId id="743" r:id="rId39"/>
    <p:sldId id="727" r:id="rId40"/>
    <p:sldId id="939" r:id="rId41"/>
    <p:sldId id="945" r:id="rId42"/>
    <p:sldId id="947" r:id="rId43"/>
    <p:sldId id="948" r:id="rId44"/>
    <p:sldId id="954" r:id="rId45"/>
    <p:sldId id="944" r:id="rId46"/>
    <p:sldId id="955" r:id="rId47"/>
    <p:sldId id="922" r:id="rId48"/>
    <p:sldId id="923" r:id="rId49"/>
    <p:sldId id="924" r:id="rId50"/>
    <p:sldId id="925" r:id="rId51"/>
    <p:sldId id="927" r:id="rId52"/>
    <p:sldId id="928" r:id="rId53"/>
    <p:sldId id="929" r:id="rId54"/>
    <p:sldId id="956" r:id="rId55"/>
    <p:sldId id="805" r:id="rId56"/>
    <p:sldId id="686" r:id="rId57"/>
  </p:sldIdLst>
  <p:sldSz cx="9144000" cy="6858000" type="screen4x3"/>
  <p:notesSz cx="6797675" cy="9928225"/>
  <p:custDataLst>
    <p:tags r:id="rId60"/>
  </p:custDataLst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E40"/>
    <a:srgbClr val="FF6600"/>
    <a:srgbClr val="DE0000"/>
    <a:srgbClr val="3B5795"/>
    <a:srgbClr val="FF8F8F"/>
    <a:srgbClr val="5A79BE"/>
    <a:srgbClr val="FF3300"/>
    <a:srgbClr val="FFFFFF"/>
    <a:srgbClr val="FFE1E1"/>
    <a:srgbClr val="3333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13845" autoAdjust="0"/>
    <p:restoredTop sz="99389" autoAdjust="0"/>
  </p:normalViewPr>
  <p:slideViewPr>
    <p:cSldViewPr snapToObjects="1" showGuides="1">
      <p:cViewPr>
        <p:scale>
          <a:sx n="70" d="100"/>
          <a:sy n="70" d="100"/>
        </p:scale>
        <p:origin x="-900" y="-240"/>
      </p:cViewPr>
      <p:guideLst>
        <p:guide orient="horz" pos="2024"/>
        <p:guide orient="horz" pos="890"/>
        <p:guide orient="horz" pos="4065"/>
        <p:guide orient="horz" pos="1117"/>
        <p:guide orient="horz" pos="1525"/>
        <p:guide orient="horz" pos="799"/>
        <p:guide orient="horz" pos="73"/>
        <p:guide pos="2880"/>
        <p:guide pos="621"/>
        <p:guide pos="5148"/>
        <p:guide pos="295"/>
        <p:guide pos="5375"/>
        <p:guide pos="560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426"/>
    </p:cViewPr>
  </p:sorterViewPr>
  <p:notesViewPr>
    <p:cSldViewPr snapToObjects="1" showGuides="1">
      <p:cViewPr varScale="1">
        <p:scale>
          <a:sx n="82" d="100"/>
          <a:sy n="82" d="100"/>
        </p:scale>
        <p:origin x="-3180" y="-96"/>
      </p:cViewPr>
      <p:guideLst>
        <p:guide orient="horz" pos="3127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8CEF0C5-C6B5-447E-9F6E-567C72D70746}" type="datetimeFigureOut">
              <a:rPr lang="es-ES"/>
              <a:pPr>
                <a:defRPr/>
              </a:pPr>
              <a:t>27/03/2014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1E4DC80-7308-4777-A24E-954CBF3910E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7EECFA61-14EA-4BC0-8BD9-5864D221945D}" type="datetimeFigureOut">
              <a:rPr lang="es-ES"/>
              <a:pPr>
                <a:defRPr/>
              </a:pPr>
              <a:t>27/03/2014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5A3DDD1C-BF2E-45EB-8E10-BE15DB4D90A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0CD62FF-5881-4212-B595-23D04294D026}" type="slidenum">
              <a:rPr lang="es-ES_tradnl" smtClean="0">
                <a:latin typeface="Arial" pitchFamily="34" charset="0"/>
              </a:rPr>
              <a:pPr/>
              <a:t>2</a:t>
            </a:fld>
            <a:endParaRPr lang="es-ES_tradnl" smtClean="0">
              <a:latin typeface="Arial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0CD62FF-5881-4212-B595-23D04294D026}" type="slidenum">
              <a:rPr lang="es-ES_tradnl" smtClean="0">
                <a:latin typeface="Arial" pitchFamily="34" charset="0"/>
              </a:rPr>
              <a:pPr/>
              <a:t>14</a:t>
            </a:fld>
            <a:endParaRPr lang="es-ES_tradnl" smtClean="0">
              <a:latin typeface="Arial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0CD62FF-5881-4212-B595-23D04294D026}" type="slidenum">
              <a:rPr lang="es-ES_tradnl" smtClean="0">
                <a:latin typeface="Arial" pitchFamily="34" charset="0"/>
              </a:rPr>
              <a:pPr/>
              <a:t>15</a:t>
            </a:fld>
            <a:endParaRPr lang="es-ES_tradnl" smtClean="0">
              <a:latin typeface="Arial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0CD62FF-5881-4212-B595-23D04294D026}" type="slidenum">
              <a:rPr lang="es-ES_tradnl" smtClean="0">
                <a:latin typeface="Arial" pitchFamily="34" charset="0"/>
              </a:rPr>
              <a:pPr/>
              <a:t>16</a:t>
            </a:fld>
            <a:endParaRPr lang="es-ES_tradnl" smtClean="0">
              <a:latin typeface="Arial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0CD62FF-5881-4212-B595-23D04294D026}" type="slidenum">
              <a:rPr lang="es-ES_tradnl" smtClean="0">
                <a:latin typeface="Arial" pitchFamily="34" charset="0"/>
              </a:rPr>
              <a:pPr/>
              <a:t>17</a:t>
            </a:fld>
            <a:endParaRPr lang="es-ES_tradnl" smtClean="0">
              <a:latin typeface="Arial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0CD62FF-5881-4212-B595-23D04294D026}" type="slidenum">
              <a:rPr lang="es-ES_tradnl" smtClean="0">
                <a:latin typeface="Arial" pitchFamily="34" charset="0"/>
              </a:rPr>
              <a:pPr/>
              <a:t>18</a:t>
            </a:fld>
            <a:endParaRPr lang="es-ES_tradnl" smtClean="0">
              <a:latin typeface="Arial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0CD62FF-5881-4212-B595-23D04294D026}" type="slidenum">
              <a:rPr lang="es-ES_tradnl" smtClean="0">
                <a:latin typeface="Arial" pitchFamily="34" charset="0"/>
              </a:rPr>
              <a:pPr/>
              <a:t>19</a:t>
            </a:fld>
            <a:endParaRPr lang="es-ES_tradnl" smtClean="0">
              <a:latin typeface="Arial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0CD62FF-5881-4212-B595-23D04294D026}" type="slidenum">
              <a:rPr lang="es-ES_tradnl" smtClean="0">
                <a:latin typeface="Arial" pitchFamily="34" charset="0"/>
              </a:rPr>
              <a:pPr/>
              <a:t>20</a:t>
            </a:fld>
            <a:endParaRPr lang="es-ES_tradnl" smtClean="0">
              <a:latin typeface="Arial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0CD62FF-5881-4212-B595-23D04294D026}" type="slidenum">
              <a:rPr lang="es-ES_tradnl" smtClean="0">
                <a:latin typeface="Arial" pitchFamily="34" charset="0"/>
              </a:rPr>
              <a:pPr/>
              <a:t>21</a:t>
            </a:fld>
            <a:endParaRPr lang="es-ES_tradnl" smtClean="0">
              <a:latin typeface="Arial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0CD62FF-5881-4212-B595-23D04294D026}" type="slidenum">
              <a:rPr lang="es-ES_tradnl" smtClean="0">
                <a:latin typeface="Arial" pitchFamily="34" charset="0"/>
              </a:rPr>
              <a:pPr/>
              <a:t>22</a:t>
            </a:fld>
            <a:endParaRPr lang="es-ES_tradnl" smtClean="0">
              <a:latin typeface="Arial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D2DD43F-FDA2-4004-BB7F-F613C332B2CC}" type="slidenum">
              <a:rPr lang="es-ES_tradnl" smtClean="0">
                <a:latin typeface="Arial" pitchFamily="34" charset="0"/>
              </a:rPr>
              <a:pPr/>
              <a:t>23</a:t>
            </a:fld>
            <a:endParaRPr lang="es-ES_tradnl" smtClean="0">
              <a:latin typeface="Arial" pitchFamily="34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_tradnl" smtClean="0">
              <a:latin typeface="Hoefler Text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0CD62FF-5881-4212-B595-23D04294D026}" type="slidenum">
              <a:rPr lang="es-ES_tradnl" smtClean="0">
                <a:latin typeface="Arial" pitchFamily="34" charset="0"/>
              </a:rPr>
              <a:pPr/>
              <a:t>3</a:t>
            </a:fld>
            <a:endParaRPr lang="es-ES_tradnl" smtClean="0">
              <a:latin typeface="Arial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B320C70-C8A4-4C74-82C0-67980CB03EA5}" type="slidenum">
              <a:rPr lang="es-ES_tradnl" smtClean="0">
                <a:latin typeface="Arial" pitchFamily="34" charset="0"/>
              </a:rPr>
              <a:pPr/>
              <a:t>24</a:t>
            </a:fld>
            <a:endParaRPr lang="es-ES_tradnl" smtClean="0">
              <a:latin typeface="Arial" pitchFamily="34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_tradnl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D2DD43F-FDA2-4004-BB7F-F613C332B2CC}" type="slidenum">
              <a:rPr lang="es-ES_tradnl" smtClean="0">
                <a:latin typeface="Arial" pitchFamily="34" charset="0"/>
              </a:rPr>
              <a:pPr/>
              <a:t>25</a:t>
            </a:fld>
            <a:endParaRPr lang="es-ES_tradnl" smtClean="0">
              <a:latin typeface="Arial" pitchFamily="34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_tradnl" smtClean="0">
              <a:latin typeface="Hoefler Text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0CD62FF-5881-4212-B595-23D04294D026}" type="slidenum">
              <a:rPr lang="es-ES_tradnl" smtClean="0">
                <a:latin typeface="Arial" pitchFamily="34" charset="0"/>
              </a:rPr>
              <a:pPr/>
              <a:t>26</a:t>
            </a:fld>
            <a:endParaRPr lang="es-ES_tradnl" smtClean="0">
              <a:latin typeface="Arial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D2DD43F-FDA2-4004-BB7F-F613C332B2CC}" type="slidenum">
              <a:rPr lang="es-ES_tradnl" smtClean="0">
                <a:latin typeface="Arial" pitchFamily="34" charset="0"/>
              </a:rPr>
              <a:pPr/>
              <a:t>27</a:t>
            </a:fld>
            <a:endParaRPr lang="es-ES_tradnl" smtClean="0">
              <a:latin typeface="Arial" pitchFamily="34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_tradnl" smtClean="0">
              <a:latin typeface="Hoefler Text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0CD62FF-5881-4212-B595-23D04294D026}" type="slidenum">
              <a:rPr lang="es-ES_tradnl" smtClean="0">
                <a:latin typeface="Arial" pitchFamily="34" charset="0"/>
              </a:rPr>
              <a:pPr/>
              <a:t>28</a:t>
            </a:fld>
            <a:endParaRPr lang="es-ES_tradnl" smtClean="0">
              <a:latin typeface="Arial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D2DD43F-FDA2-4004-BB7F-F613C332B2CC}" type="slidenum">
              <a:rPr lang="es-ES_tradnl" smtClean="0">
                <a:latin typeface="Arial" pitchFamily="34" charset="0"/>
              </a:rPr>
              <a:pPr/>
              <a:t>29</a:t>
            </a:fld>
            <a:endParaRPr lang="es-ES_tradnl" smtClean="0">
              <a:latin typeface="Arial" pitchFamily="34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_tradnl" smtClean="0">
              <a:latin typeface="Hoefler Text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0CD62FF-5881-4212-B595-23D04294D026}" type="slidenum">
              <a:rPr lang="es-ES_tradnl" smtClean="0">
                <a:latin typeface="Arial" pitchFamily="34" charset="0"/>
              </a:rPr>
              <a:pPr/>
              <a:t>30</a:t>
            </a:fld>
            <a:endParaRPr lang="es-ES_tradnl" smtClean="0">
              <a:latin typeface="Arial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0CD62FF-5881-4212-B595-23D04294D026}" type="slidenum">
              <a:rPr lang="es-ES_tradnl" smtClean="0">
                <a:latin typeface="Arial" pitchFamily="34" charset="0"/>
              </a:rPr>
              <a:pPr/>
              <a:t>31</a:t>
            </a:fld>
            <a:endParaRPr lang="es-ES_tradnl" smtClean="0">
              <a:latin typeface="Arial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6D35A2-B445-4C9A-BAEA-174610570B0B}" type="slidenum">
              <a:rPr lang="es-ES_tradnl"/>
              <a:pPr>
                <a:defRPr/>
              </a:pPr>
              <a:t>32</a:t>
            </a:fld>
            <a:endParaRPr lang="es-ES_tradnl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07524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s-ES_tradnl" smtClean="0">
              <a:latin typeface="Hoefler Text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99E1DB-5AEA-4B01-8516-2632F9DE1E9F}" type="slidenum">
              <a:rPr lang="es-ES_tradnl"/>
              <a:pPr>
                <a:defRPr/>
              </a:pPr>
              <a:t>37</a:t>
            </a:fld>
            <a:endParaRPr lang="es-ES_tradnl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10596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s-ES_tradnl" smtClean="0">
              <a:latin typeface="Hoefler Text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0CD62FF-5881-4212-B595-23D04294D026}" type="slidenum">
              <a:rPr lang="es-ES_tradnl" smtClean="0">
                <a:latin typeface="Arial" pitchFamily="34" charset="0"/>
              </a:rPr>
              <a:pPr/>
              <a:t>4</a:t>
            </a:fld>
            <a:endParaRPr lang="es-ES_tradnl" smtClean="0">
              <a:latin typeface="Arial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D9479D-6D1D-4022-B596-031E82F16962}" type="slidenum">
              <a:rPr lang="es-ES_tradnl"/>
              <a:pPr>
                <a:defRPr/>
              </a:pPr>
              <a:t>38</a:t>
            </a:fld>
            <a:endParaRPr lang="es-ES_tradnl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11620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s-ES_tradnl" smtClean="0">
              <a:latin typeface="Hoefler Text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0CD62FF-5881-4212-B595-23D04294D026}" type="slidenum">
              <a:rPr lang="es-ES_tradnl" smtClean="0">
                <a:latin typeface="Arial" pitchFamily="34" charset="0"/>
              </a:rPr>
              <a:pPr/>
              <a:t>39</a:t>
            </a:fld>
            <a:endParaRPr lang="es-ES_tradnl" smtClean="0">
              <a:latin typeface="Arial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0CD62FF-5881-4212-B595-23D04294D026}" type="slidenum">
              <a:rPr lang="es-ES_tradnl" smtClean="0">
                <a:latin typeface="Arial" pitchFamily="34" charset="0"/>
              </a:rPr>
              <a:pPr/>
              <a:t>40</a:t>
            </a:fld>
            <a:endParaRPr lang="es-ES_tradnl" smtClean="0">
              <a:latin typeface="Arial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0CD62FF-5881-4212-B595-23D04294D026}" type="slidenum">
              <a:rPr lang="es-ES_tradnl" smtClean="0">
                <a:latin typeface="Arial" pitchFamily="34" charset="0"/>
              </a:rPr>
              <a:pPr/>
              <a:t>41</a:t>
            </a:fld>
            <a:endParaRPr lang="es-ES_tradnl" smtClean="0">
              <a:latin typeface="Arial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0CD62FF-5881-4212-B595-23D04294D026}" type="slidenum">
              <a:rPr lang="es-ES_tradnl" smtClean="0">
                <a:latin typeface="Arial" pitchFamily="34" charset="0"/>
              </a:rPr>
              <a:pPr/>
              <a:t>42</a:t>
            </a:fld>
            <a:endParaRPr lang="es-ES_tradnl" smtClean="0">
              <a:latin typeface="Arial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0CD62FF-5881-4212-B595-23D04294D026}" type="slidenum">
              <a:rPr lang="es-ES_tradnl" smtClean="0">
                <a:latin typeface="Arial" pitchFamily="34" charset="0"/>
              </a:rPr>
              <a:pPr/>
              <a:t>43</a:t>
            </a:fld>
            <a:endParaRPr lang="es-ES_tradnl" smtClean="0">
              <a:latin typeface="Arial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0CD62FF-5881-4212-B595-23D04294D026}" type="slidenum">
              <a:rPr lang="es-ES_tradnl" smtClean="0">
                <a:latin typeface="Arial" pitchFamily="34" charset="0"/>
              </a:rPr>
              <a:pPr/>
              <a:t>44</a:t>
            </a:fld>
            <a:endParaRPr lang="es-ES_tradnl" smtClean="0">
              <a:latin typeface="Arial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0CD62FF-5881-4212-B595-23D04294D026}" type="slidenum">
              <a:rPr lang="es-ES_tradnl" smtClean="0">
                <a:latin typeface="Arial" pitchFamily="34" charset="0"/>
              </a:rPr>
              <a:pPr/>
              <a:t>45</a:t>
            </a:fld>
            <a:endParaRPr lang="es-ES_tradnl" smtClean="0">
              <a:latin typeface="Arial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0CD62FF-5881-4212-B595-23D04294D026}" type="slidenum">
              <a:rPr lang="es-ES_tradnl" smtClean="0">
                <a:latin typeface="Arial" pitchFamily="34" charset="0"/>
              </a:rPr>
              <a:pPr/>
              <a:t>46</a:t>
            </a:fld>
            <a:endParaRPr lang="es-ES_tradnl" smtClean="0">
              <a:latin typeface="Arial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0CD62FF-5881-4212-B595-23D04294D026}" type="slidenum">
              <a:rPr lang="es-ES_tradnl" smtClean="0">
                <a:latin typeface="Arial" pitchFamily="34" charset="0"/>
              </a:rPr>
              <a:pPr/>
              <a:t>47</a:t>
            </a:fld>
            <a:endParaRPr lang="es-ES_tradnl" smtClean="0">
              <a:latin typeface="Arial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0CD62FF-5881-4212-B595-23D04294D026}" type="slidenum">
              <a:rPr lang="es-ES_tradnl" smtClean="0">
                <a:latin typeface="Arial" pitchFamily="34" charset="0"/>
              </a:rPr>
              <a:pPr/>
              <a:t>5</a:t>
            </a:fld>
            <a:endParaRPr lang="es-ES_tradnl" smtClean="0">
              <a:latin typeface="Arial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0CD62FF-5881-4212-B595-23D04294D026}" type="slidenum">
              <a:rPr lang="es-ES_tradnl" smtClean="0">
                <a:latin typeface="Arial" pitchFamily="34" charset="0"/>
              </a:rPr>
              <a:pPr/>
              <a:t>48</a:t>
            </a:fld>
            <a:endParaRPr lang="es-ES_tradnl" smtClean="0">
              <a:latin typeface="Arial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0CD62FF-5881-4212-B595-23D04294D026}" type="slidenum">
              <a:rPr lang="es-ES_tradnl" smtClean="0">
                <a:latin typeface="Arial" pitchFamily="34" charset="0"/>
              </a:rPr>
              <a:pPr/>
              <a:t>49</a:t>
            </a:fld>
            <a:endParaRPr lang="es-ES_tradnl" smtClean="0">
              <a:latin typeface="Arial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0CD62FF-5881-4212-B595-23D04294D026}" type="slidenum">
              <a:rPr lang="es-ES_tradnl" smtClean="0">
                <a:latin typeface="Arial" pitchFamily="34" charset="0"/>
              </a:rPr>
              <a:pPr/>
              <a:t>50</a:t>
            </a:fld>
            <a:endParaRPr lang="es-ES_tradnl" smtClean="0">
              <a:latin typeface="Arial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0CD62FF-5881-4212-B595-23D04294D026}" type="slidenum">
              <a:rPr lang="es-ES_tradnl" smtClean="0">
                <a:latin typeface="Arial" pitchFamily="34" charset="0"/>
              </a:rPr>
              <a:pPr/>
              <a:t>51</a:t>
            </a:fld>
            <a:endParaRPr lang="es-ES_tradnl" smtClean="0">
              <a:latin typeface="Arial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0CD62FF-5881-4212-B595-23D04294D026}" type="slidenum">
              <a:rPr lang="es-ES_tradnl" smtClean="0">
                <a:latin typeface="Arial" pitchFamily="34" charset="0"/>
              </a:rPr>
              <a:pPr/>
              <a:t>52</a:t>
            </a:fld>
            <a:endParaRPr lang="es-ES_tradnl" smtClean="0">
              <a:latin typeface="Arial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0CD62FF-5881-4212-B595-23D04294D026}" type="slidenum">
              <a:rPr lang="es-ES_tradnl" smtClean="0">
                <a:latin typeface="Arial" pitchFamily="34" charset="0"/>
              </a:rPr>
              <a:pPr/>
              <a:t>53</a:t>
            </a:fld>
            <a:endParaRPr lang="es-ES_tradnl" smtClean="0">
              <a:latin typeface="Arial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0CD62FF-5881-4212-B595-23D04294D026}" type="slidenum">
              <a:rPr lang="es-ES_tradnl" smtClean="0">
                <a:latin typeface="Arial" pitchFamily="34" charset="0"/>
              </a:rPr>
              <a:pPr/>
              <a:t>54</a:t>
            </a:fld>
            <a:endParaRPr lang="es-ES_tradnl" smtClean="0">
              <a:latin typeface="Arial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0985FC-21A6-41B6-95F9-F36D0FA71205}" type="slidenum">
              <a:rPr lang="es-ES_tradnl"/>
              <a:pPr/>
              <a:t>55</a:t>
            </a:fld>
            <a:endParaRPr lang="es-ES_tradnl"/>
          </a:p>
        </p:txBody>
      </p:sp>
      <p:sp>
        <p:nvSpPr>
          <p:cNvPr id="479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923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0CD62FF-5881-4212-B595-23D04294D026}" type="slidenum">
              <a:rPr lang="es-ES_tradnl" smtClean="0">
                <a:latin typeface="Arial" pitchFamily="34" charset="0"/>
              </a:rPr>
              <a:pPr/>
              <a:t>56</a:t>
            </a:fld>
            <a:endParaRPr lang="es-ES_tradnl" smtClean="0">
              <a:latin typeface="Arial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0CD62FF-5881-4212-B595-23D04294D026}" type="slidenum">
              <a:rPr lang="es-ES_tradnl" smtClean="0">
                <a:latin typeface="Arial" pitchFamily="34" charset="0"/>
              </a:rPr>
              <a:pPr/>
              <a:t>6</a:t>
            </a:fld>
            <a:endParaRPr lang="es-ES_tradnl" smtClean="0">
              <a:latin typeface="Arial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0CD62FF-5881-4212-B595-23D04294D026}" type="slidenum">
              <a:rPr lang="es-ES_tradnl" smtClean="0">
                <a:latin typeface="Arial" pitchFamily="34" charset="0"/>
              </a:rPr>
              <a:pPr/>
              <a:t>9</a:t>
            </a:fld>
            <a:endParaRPr lang="es-ES_tradnl" smtClean="0">
              <a:latin typeface="Arial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0CD62FF-5881-4212-B595-23D04294D026}" type="slidenum">
              <a:rPr lang="es-ES_tradnl" smtClean="0">
                <a:latin typeface="Arial" pitchFamily="34" charset="0"/>
              </a:rPr>
              <a:pPr/>
              <a:t>10</a:t>
            </a:fld>
            <a:endParaRPr lang="es-ES_tradnl" smtClean="0">
              <a:latin typeface="Arial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0CD62FF-5881-4212-B595-23D04294D026}" type="slidenum">
              <a:rPr lang="es-ES_tradnl" smtClean="0">
                <a:latin typeface="Arial" pitchFamily="34" charset="0"/>
              </a:rPr>
              <a:pPr/>
              <a:t>12</a:t>
            </a:fld>
            <a:endParaRPr lang="es-ES_tradnl" smtClean="0">
              <a:latin typeface="Arial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0CD62FF-5881-4212-B595-23D04294D026}" type="slidenum">
              <a:rPr lang="es-ES_tradnl" smtClean="0">
                <a:latin typeface="Arial" pitchFamily="34" charset="0"/>
              </a:rPr>
              <a:pPr/>
              <a:t>13</a:t>
            </a:fld>
            <a:endParaRPr lang="es-ES_tradnl" smtClean="0">
              <a:latin typeface="Arial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5" name="Line 6"/>
          <p:cNvSpPr>
            <a:spLocks noChangeShapeType="1"/>
          </p:cNvSpPr>
          <p:nvPr userDrawn="1"/>
        </p:nvSpPr>
        <p:spPr bwMode="auto">
          <a:xfrm>
            <a:off x="444500" y="5715000"/>
            <a:ext cx="0" cy="114300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</p:spPr>
        <p:txBody>
          <a:bodyPr wrap="none" lIns="82296" tIns="41148" rIns="82296" bIns="41148" anchor="ctr"/>
          <a:lstStyle/>
          <a:p>
            <a:pPr>
              <a:defRPr/>
            </a:pPr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3600">
                <a:solidFill>
                  <a:srgbClr val="FF6600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s-E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C4A518-9DD8-43C1-B869-C6A46705017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6EE18-ABEF-4147-92A4-89D1EE7E8E8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7B736-8050-44DE-B47F-7554526AB31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6FC38-3B40-482F-B590-EB8F0FF58B8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33F25-391D-4739-AE35-DE75AD01259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7FA05F-C030-4C50-AA9B-4F5A953259C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66896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66896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1D90B-5026-4189-8925-4E2EE69FFBB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417638"/>
            <a:ext cx="4038600" cy="45259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417638"/>
            <a:ext cx="4038600" cy="45259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DF76D-587E-472B-A579-24C38FEA06C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 Vi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3"/>
          <p:cNvSpPr>
            <a:spLocks noChangeShapeType="1"/>
          </p:cNvSpPr>
          <p:nvPr userDrawn="1"/>
        </p:nvSpPr>
        <p:spPr bwMode="auto">
          <a:xfrm>
            <a:off x="1508125" y="5715000"/>
            <a:ext cx="0" cy="1143000"/>
          </a:xfrm>
          <a:prstGeom prst="line">
            <a:avLst/>
          </a:prstGeom>
          <a:noFill/>
          <a:ln w="6350">
            <a:solidFill>
              <a:srgbClr val="FF6600"/>
            </a:solidFill>
            <a:round/>
            <a:headEnd/>
            <a:tailEnd/>
          </a:ln>
          <a:effectLst/>
        </p:spPr>
        <p:txBody>
          <a:bodyPr wrap="none" lIns="82296" tIns="41148" rIns="82296" bIns="41148" anchor="ctr"/>
          <a:lstStyle/>
          <a:p>
            <a:pPr>
              <a:lnSpc>
                <a:spcPct val="120000"/>
              </a:lnSpc>
              <a:spcBef>
                <a:spcPts val="720"/>
              </a:spcBef>
              <a:defRPr/>
            </a:pPr>
            <a:endParaRPr lang="es-ES" dirty="0">
              <a:latin typeface="Arial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525905" y="837248"/>
            <a:ext cx="7388177" cy="4860608"/>
          </a:xfrm>
        </p:spPr>
        <p:txBody>
          <a:bodyPr/>
          <a:lstStyle>
            <a:lvl1pPr algn="ctr">
              <a:defRPr>
                <a:solidFill>
                  <a:srgbClr val="4700BA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3B579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44500" y="269875"/>
            <a:ext cx="8229600" cy="1143000"/>
          </a:xfrm>
        </p:spPr>
        <p:txBody>
          <a:bodyPr anchor="ctr" anchorCtr="0"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44500" y="1412875"/>
            <a:ext cx="8242300" cy="4530725"/>
          </a:xfrm>
        </p:spPr>
        <p:txBody>
          <a:bodyPr/>
          <a:lstStyle>
            <a:lvl1pPr>
              <a:defRPr sz="2000">
                <a:solidFill>
                  <a:srgbClr val="3B5795"/>
                </a:solidFill>
              </a:defRPr>
            </a:lvl1pPr>
            <a:lvl2pPr>
              <a:defRPr sz="1800">
                <a:solidFill>
                  <a:srgbClr val="3B5795"/>
                </a:solidFill>
              </a:defRPr>
            </a:lvl2pPr>
            <a:lvl3pPr>
              <a:defRPr sz="1600">
                <a:solidFill>
                  <a:srgbClr val="3B5795"/>
                </a:solidFill>
              </a:defRPr>
            </a:lvl3pPr>
            <a:lvl4pPr>
              <a:defRPr sz="1400">
                <a:solidFill>
                  <a:srgbClr val="3B5795"/>
                </a:solidFill>
              </a:defRPr>
            </a:lvl4pPr>
            <a:lvl5pPr>
              <a:defRPr sz="1200">
                <a:solidFill>
                  <a:srgbClr val="3B5795"/>
                </a:solidFill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A119C-37E4-4C2B-BE1B-81FD6CAE0A0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"/>
          <p:cNvSpPr>
            <a:spLocks noChangeShapeType="1"/>
          </p:cNvSpPr>
          <p:nvPr userDrawn="1"/>
        </p:nvSpPr>
        <p:spPr bwMode="auto">
          <a:xfrm>
            <a:off x="444500" y="5715000"/>
            <a:ext cx="0" cy="1143000"/>
          </a:xfrm>
          <a:prstGeom prst="line">
            <a:avLst/>
          </a:prstGeom>
          <a:noFill/>
          <a:ln w="6350">
            <a:solidFill>
              <a:srgbClr val="7AAB01"/>
            </a:solidFill>
            <a:round/>
            <a:headEnd/>
            <a:tailEnd/>
          </a:ln>
        </p:spPr>
        <p:txBody>
          <a:bodyPr wrap="none" lIns="82296" tIns="41148" rIns="82296" bIns="41148" anchor="ctr"/>
          <a:lstStyle/>
          <a:p>
            <a:pPr>
              <a:defRPr/>
            </a:pPr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44500" y="269875"/>
            <a:ext cx="8229600" cy="1143000"/>
          </a:xfrm>
        </p:spPr>
        <p:txBody>
          <a:bodyPr/>
          <a:lstStyle>
            <a:lvl1pPr>
              <a:defRPr>
                <a:solidFill>
                  <a:srgbClr val="7AAB0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44500" y="1773238"/>
            <a:ext cx="8242300" cy="4170362"/>
          </a:xfrm>
        </p:spPr>
        <p:txBody>
          <a:bodyPr/>
          <a:lstStyle>
            <a:lvl1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00E36351-C090-4827-8444-46EB013AFF77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ctr">
              <a:buNone/>
              <a:defRPr sz="3600" b="1">
                <a:solidFill>
                  <a:srgbClr val="3B5795"/>
                </a:solidFill>
              </a:defRPr>
            </a:lvl1pPr>
            <a:lvl2pPr>
              <a:defRPr sz="1100" b="1">
                <a:solidFill>
                  <a:srgbClr val="3B5795"/>
                </a:solidFill>
              </a:defRPr>
            </a:lvl2pPr>
            <a:lvl3pPr>
              <a:defRPr sz="1050" b="1">
                <a:solidFill>
                  <a:srgbClr val="3B5795"/>
                </a:solidFill>
              </a:defRPr>
            </a:lvl3pPr>
            <a:lvl4pPr>
              <a:defRPr sz="1000" b="1">
                <a:solidFill>
                  <a:srgbClr val="3B5795"/>
                </a:solidFill>
              </a:defRPr>
            </a:lvl4pPr>
            <a:lvl5pPr>
              <a:defRPr sz="1000" b="1">
                <a:solidFill>
                  <a:srgbClr val="3B5795"/>
                </a:solidFill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99F78-F74F-4137-B190-FBD4BD6FA3D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428B7-EFF0-47CC-9A10-1AF8DC74CD8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4176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4176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73CDF-C12B-442A-B835-C813ECF16D8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7EF2F-C2C2-48D9-B376-A950C42C985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76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5C188"/>
                </a:solidFill>
                <a:latin typeface="Arial" charset="0"/>
              </a:defRPr>
            </a:lvl1pPr>
          </a:lstStyle>
          <a:p>
            <a:pPr>
              <a:defRPr/>
            </a:pPr>
            <a:fld id="{47EF0594-4E7F-4D2E-95A2-470FA3282D8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8" r:id="rId1"/>
    <p:sldLayoutId id="2147484342" r:id="rId2"/>
    <p:sldLayoutId id="2147484343" r:id="rId3"/>
    <p:sldLayoutId id="2147484339" r:id="rId4"/>
    <p:sldLayoutId id="2147484340" r:id="rId5"/>
    <p:sldLayoutId id="2147484341" r:id="rId6"/>
    <p:sldLayoutId id="2147484328" r:id="rId7"/>
    <p:sldLayoutId id="2147484329" r:id="rId8"/>
    <p:sldLayoutId id="2147484330" r:id="rId9"/>
    <p:sldLayoutId id="2147484331" r:id="rId10"/>
    <p:sldLayoutId id="2147484332" r:id="rId11"/>
    <p:sldLayoutId id="2147484333" r:id="rId12"/>
    <p:sldLayoutId id="2147484334" r:id="rId13"/>
    <p:sldLayoutId id="2147484335" r:id="rId14"/>
    <p:sldLayoutId id="2147484336" r:id="rId15"/>
    <p:sldLayoutId id="2147484337" r:id="rId16"/>
    <p:sldLayoutId id="2147484344" r:id="rId17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565B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565B0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565B0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565B0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565B0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4565B0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4565B0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4565B0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4565B0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30000"/>
        </a:spcBef>
        <a:spcAft>
          <a:spcPct val="0"/>
        </a:spcAft>
        <a:buChar char="•"/>
        <a:defRPr sz="3200">
          <a:solidFill>
            <a:srgbClr val="4565B0"/>
          </a:solidFill>
          <a:latin typeface="+mn-lt"/>
          <a:ea typeface="+mn-ea"/>
          <a:cs typeface="+mn-cs"/>
        </a:defRPr>
      </a:lvl1pPr>
      <a:lvl2pPr marL="696913" indent="-239713" algn="l" rtl="0" eaLnBrk="0" fontAlgn="base" hangingPunct="0">
        <a:lnSpc>
          <a:spcPct val="120000"/>
        </a:lnSpc>
        <a:spcBef>
          <a:spcPct val="30000"/>
        </a:spcBef>
        <a:spcAft>
          <a:spcPct val="0"/>
        </a:spcAft>
        <a:buChar char="–"/>
        <a:defRPr sz="1600">
          <a:solidFill>
            <a:srgbClr val="4565B0"/>
          </a:solidFill>
          <a:latin typeface="+mn-lt"/>
        </a:defRPr>
      </a:lvl2pPr>
      <a:lvl3pPr marL="1143000" indent="-228600" algn="l" rtl="0" eaLnBrk="0" fontAlgn="base" hangingPunct="0">
        <a:lnSpc>
          <a:spcPct val="120000"/>
        </a:lnSpc>
        <a:spcBef>
          <a:spcPct val="30000"/>
        </a:spcBef>
        <a:spcAft>
          <a:spcPct val="0"/>
        </a:spcAft>
        <a:buChar char="•"/>
        <a:defRPr sz="1400">
          <a:solidFill>
            <a:srgbClr val="4565B0"/>
          </a:solidFill>
          <a:latin typeface="+mn-lt"/>
        </a:defRPr>
      </a:lvl3pPr>
      <a:lvl4pPr marL="1600200" indent="-228600" algn="l" rtl="0" eaLnBrk="0" fontAlgn="base" hangingPunct="0">
        <a:lnSpc>
          <a:spcPct val="120000"/>
        </a:lnSpc>
        <a:spcBef>
          <a:spcPct val="30000"/>
        </a:spcBef>
        <a:spcAft>
          <a:spcPct val="0"/>
        </a:spcAft>
        <a:buChar char="–"/>
        <a:defRPr sz="1200">
          <a:solidFill>
            <a:srgbClr val="4565B0"/>
          </a:solidFill>
          <a:latin typeface="+mn-lt"/>
        </a:defRPr>
      </a:lvl4pPr>
      <a:lvl5pPr marL="2057400" indent="-228600" algn="l" rtl="0" eaLnBrk="0" fontAlgn="base" hangingPunct="0">
        <a:lnSpc>
          <a:spcPct val="120000"/>
        </a:lnSpc>
        <a:spcBef>
          <a:spcPct val="30000"/>
        </a:spcBef>
        <a:spcAft>
          <a:spcPct val="0"/>
        </a:spcAft>
        <a:buChar char="»"/>
        <a:defRPr sz="1200">
          <a:solidFill>
            <a:srgbClr val="4565B0"/>
          </a:solidFill>
          <a:latin typeface="+mn-lt"/>
        </a:defRPr>
      </a:lvl5pPr>
      <a:lvl6pPr marL="2514600" indent="-228600" algn="l" rtl="0" fontAlgn="base">
        <a:lnSpc>
          <a:spcPct val="120000"/>
        </a:lnSpc>
        <a:spcBef>
          <a:spcPct val="30000"/>
        </a:spcBef>
        <a:spcAft>
          <a:spcPct val="0"/>
        </a:spcAft>
        <a:buChar char="»"/>
        <a:defRPr sz="1200">
          <a:solidFill>
            <a:srgbClr val="4565B0"/>
          </a:solidFill>
          <a:latin typeface="+mn-lt"/>
        </a:defRPr>
      </a:lvl6pPr>
      <a:lvl7pPr marL="2971800" indent="-228600" algn="l" rtl="0" fontAlgn="base">
        <a:lnSpc>
          <a:spcPct val="120000"/>
        </a:lnSpc>
        <a:spcBef>
          <a:spcPct val="30000"/>
        </a:spcBef>
        <a:spcAft>
          <a:spcPct val="0"/>
        </a:spcAft>
        <a:buChar char="»"/>
        <a:defRPr sz="1200">
          <a:solidFill>
            <a:srgbClr val="4565B0"/>
          </a:solidFill>
          <a:latin typeface="+mn-lt"/>
        </a:defRPr>
      </a:lvl7pPr>
      <a:lvl8pPr marL="3429000" indent="-228600" algn="l" rtl="0" fontAlgn="base">
        <a:lnSpc>
          <a:spcPct val="120000"/>
        </a:lnSpc>
        <a:spcBef>
          <a:spcPct val="30000"/>
        </a:spcBef>
        <a:spcAft>
          <a:spcPct val="0"/>
        </a:spcAft>
        <a:buChar char="»"/>
        <a:defRPr sz="1200">
          <a:solidFill>
            <a:srgbClr val="4565B0"/>
          </a:solidFill>
          <a:latin typeface="+mn-lt"/>
        </a:defRPr>
      </a:lvl8pPr>
      <a:lvl9pPr marL="3886200" indent="-228600" algn="l" rtl="0" fontAlgn="base">
        <a:lnSpc>
          <a:spcPct val="120000"/>
        </a:lnSpc>
        <a:spcBef>
          <a:spcPct val="30000"/>
        </a:spcBef>
        <a:spcAft>
          <a:spcPct val="0"/>
        </a:spcAft>
        <a:buChar char="»"/>
        <a:defRPr sz="1200">
          <a:solidFill>
            <a:srgbClr val="4565B0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cademia.edu/184188/Coiro_J._and_Fogleman_J._2009_._A_Conceptual_Analysis_of_How_Multimodal_Content-Area_Websites_Align_with_Emerging_Theories_of_New_Literacies_and_Technology_Use_in_Classrooms._Paper_presented_at_the_annual_meeting_of_the_Ameri" TargetMode="External"/><Relationship Id="rId3" Type="http://schemas.openxmlformats.org/officeDocument/2006/relationships/hyperlink" Target="http://schools.natlib.govt.nz/supporting-learners/inquiry/content-curation" TargetMode="External"/><Relationship Id="rId7" Type="http://schemas.openxmlformats.org/officeDocument/2006/relationships/hyperlink" Target="http://libraryschool.libguidescms.com/content.php?pid=270481&amp;sid=2235321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ala.org/aasl/sites/ala.org.aasl/files/content/aaslpubsandjournals/knowledgequest/docs/KQNovDec12_OE_TAGS.pdf" TargetMode="External"/><Relationship Id="rId5" Type="http://schemas.openxmlformats.org/officeDocument/2006/relationships/hyperlink" Target="http://www.schoollibrarymonthly.com/articles/Valenza2012-v29n1p20.html" TargetMode="External"/><Relationship Id="rId4" Type="http://schemas.openxmlformats.org/officeDocument/2006/relationships/hyperlink" Target="http://joyce-valenza.wikispaces.com/Content+Curation" TargetMode="External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hyperlink" Target="http://www.teachthought.com/technology/the-definition-of-digital-citzenship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ri.edu/hss/education/faculty/documents/Coiro2011_JLR_Predicting_Internet_Comprehension.pdf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ri.edu/hss/education/faculty/coiro.html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isc.ac.uk/whatwedo/programmes/resourcediscovery/googlegen.aspx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m.ucsb.edu/faculty/flanagin/CV/Metzgeretal2013(CredEthos).pdf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formationr.net/ir/18-1/paper556.html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imberlakeconsulting.com/?id=437&amp;gclid=CNChkO3Xq70CFU_KtAodRTMA0A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digitalyouth.ischool.berkeley.edu/files/report/digitalyouth-WhitePaper.pdf" TargetMode="External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dmlhub.net/sites/default/files/Connected_Learning_report.pdf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alsa.ala.org/jrlya/2012/04/media-literacy-and-learning-commons-in-the-digital-age-toward-a-knowledge-model-for-successful-integration-into-the-21st-century-school-library/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d1_jNIn-qw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alimemon.com/wp-content/uploads/2010/09/Olden-Burg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lj.libraryjournal.com/2013/09/future-of-libraries/start-ups-take-library-jobs-reinventing-libraries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alimemon.com/2010/09/place/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alimemon.com/2010/09/place/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ybooks.com/articles/archives/2013/apr/25/national-digital-public-library-launched/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libraries.pewinternet.org/2013/01/22/library-services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libraries.pewinternet.org/2013/01/22/library-services/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libraries.pewinternet.org/2013/01/22/library-services/" TargetMode="Externa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607455" y="5517084"/>
            <a:ext cx="3929090" cy="936104"/>
          </a:xfrm>
        </p:spPr>
        <p:txBody>
          <a:bodyPr/>
          <a:lstStyle/>
          <a:p>
            <a:pPr algn="ctr"/>
            <a:endParaRPr lang="es-ES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>
              <a:buNone/>
            </a:pP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Inés Miret -</a:t>
            </a:r>
            <a:r>
              <a:rPr lang="es-ES" sz="1200" cap="sm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z="1200" cap="small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Neturity</a:t>
            </a:r>
            <a:endParaRPr lang="es-ES" sz="1200" cap="small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>
              <a:buNone/>
            </a:pP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Santiago de Compostela, marzo 2014</a:t>
            </a:r>
          </a:p>
        </p:txBody>
      </p:sp>
      <p:grpSp>
        <p:nvGrpSpPr>
          <p:cNvPr id="19" name="18 Grupo"/>
          <p:cNvGrpSpPr/>
          <p:nvPr/>
        </p:nvGrpSpPr>
        <p:grpSpPr>
          <a:xfrm>
            <a:off x="1797568" y="3176497"/>
            <a:ext cx="6266820" cy="1649130"/>
            <a:chOff x="1698966" y="3249039"/>
            <a:chExt cx="6977490" cy="1836145"/>
          </a:xfrm>
        </p:grpSpPr>
        <p:pic>
          <p:nvPicPr>
            <p:cNvPr id="7373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98966" y="3249039"/>
              <a:ext cx="1485581" cy="542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73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07704" y="3664323"/>
              <a:ext cx="6768752" cy="14208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1" name="20 Imagen" descr="Imagen2.png"/>
          <p:cNvPicPr>
            <a:picLocks noChangeAspect="1"/>
          </p:cNvPicPr>
          <p:nvPr/>
        </p:nvPicPr>
        <p:blipFill>
          <a:blip r:embed="rId4" cstate="print"/>
          <a:srcRect l="24292" t="39131" r="24284" b="11475"/>
          <a:stretch>
            <a:fillRect/>
          </a:stretch>
        </p:blipFill>
        <p:spPr>
          <a:xfrm flipH="1">
            <a:off x="6804248" y="2204864"/>
            <a:ext cx="1552517" cy="1035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3143240" y="114298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    </a:t>
            </a:r>
            <a:endParaRPr lang="es-ES" dirty="0"/>
          </a:p>
        </p:txBody>
      </p:sp>
      <p:sp>
        <p:nvSpPr>
          <p:cNvPr id="7" name="6 CuadroTexto"/>
          <p:cNvSpPr txBox="1"/>
          <p:nvPr/>
        </p:nvSpPr>
        <p:spPr>
          <a:xfrm>
            <a:off x="2643174" y="1854284"/>
            <a:ext cx="42148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" dirty="0" smtClean="0">
                <a:solidFill>
                  <a:schemeClr val="bg1"/>
                </a:solidFill>
                <a:latin typeface="+mn-lt"/>
              </a:rPr>
              <a:t>dentro </a:t>
            </a:r>
            <a:r>
              <a:rPr lang="es-ES_tradnl" dirty="0" smtClean="0">
                <a:solidFill>
                  <a:schemeClr val="bg1"/>
                </a:solidFill>
              </a:rPr>
              <a:t>—</a:t>
            </a:r>
            <a:r>
              <a:rPr lang="es-ES" dirty="0" smtClean="0">
                <a:solidFill>
                  <a:schemeClr val="bg1"/>
                </a:solidFill>
                <a:latin typeface="+mn-lt"/>
              </a:rPr>
              <a:t> fuera</a:t>
            </a:r>
          </a:p>
          <a:p>
            <a:pPr algn="ctr">
              <a:lnSpc>
                <a:spcPct val="200000"/>
              </a:lnSpc>
            </a:pPr>
            <a:r>
              <a:rPr lang="es-ES" dirty="0" smtClean="0">
                <a:solidFill>
                  <a:schemeClr val="bg1"/>
                </a:solidFill>
                <a:latin typeface="+mn-lt"/>
              </a:rPr>
              <a:t>centralizado </a:t>
            </a:r>
            <a:r>
              <a:rPr lang="es-ES_tradnl" dirty="0" smtClean="0">
                <a:solidFill>
                  <a:schemeClr val="bg1"/>
                </a:solidFill>
              </a:rPr>
              <a:t>—</a:t>
            </a:r>
            <a:r>
              <a:rPr lang="es-ES" dirty="0" smtClean="0">
                <a:solidFill>
                  <a:schemeClr val="bg1"/>
                </a:solidFill>
                <a:latin typeface="+mn-lt"/>
              </a:rPr>
              <a:t> distribuido</a:t>
            </a:r>
          </a:p>
          <a:p>
            <a:pPr algn="ctr">
              <a:lnSpc>
                <a:spcPct val="200000"/>
              </a:lnSpc>
            </a:pPr>
            <a:r>
              <a:rPr lang="es-ES" dirty="0" smtClean="0">
                <a:solidFill>
                  <a:schemeClr val="bg1"/>
                </a:solidFill>
                <a:latin typeface="+mn-lt"/>
              </a:rPr>
              <a:t>impreso </a:t>
            </a:r>
            <a:r>
              <a:rPr lang="es-ES_tradnl" dirty="0" smtClean="0">
                <a:solidFill>
                  <a:schemeClr val="bg1"/>
                </a:solidFill>
              </a:rPr>
              <a:t>—</a:t>
            </a:r>
            <a:r>
              <a:rPr lang="es-ES" dirty="0" smtClean="0">
                <a:solidFill>
                  <a:schemeClr val="bg1"/>
                </a:solidFill>
                <a:latin typeface="+mn-lt"/>
              </a:rPr>
              <a:t> digital</a:t>
            </a:r>
          </a:p>
          <a:p>
            <a:pPr algn="ctr">
              <a:lnSpc>
                <a:spcPct val="200000"/>
              </a:lnSpc>
            </a:pPr>
            <a:r>
              <a:rPr lang="es-ES" dirty="0" smtClean="0">
                <a:solidFill>
                  <a:schemeClr val="bg1"/>
                </a:solidFill>
                <a:latin typeface="+mn-lt"/>
              </a:rPr>
              <a:t>en presencia </a:t>
            </a:r>
            <a:r>
              <a:rPr lang="es-ES_tradnl" dirty="0" smtClean="0">
                <a:solidFill>
                  <a:schemeClr val="bg1"/>
                </a:solidFill>
              </a:rPr>
              <a:t>—</a:t>
            </a:r>
            <a:r>
              <a:rPr lang="es-ES" dirty="0" smtClean="0">
                <a:solidFill>
                  <a:schemeClr val="bg1"/>
                </a:solidFill>
                <a:latin typeface="+mn-lt"/>
              </a:rPr>
              <a:t> a distancia</a:t>
            </a:r>
          </a:p>
          <a:p>
            <a:pPr algn="ctr">
              <a:lnSpc>
                <a:spcPct val="200000"/>
              </a:lnSpc>
            </a:pPr>
            <a:r>
              <a:rPr lang="es-ES_tradnl" dirty="0" smtClean="0">
                <a:solidFill>
                  <a:schemeClr val="bg1"/>
                </a:solidFill>
                <a:latin typeface="+mn-lt"/>
              </a:rPr>
              <a:t>formal — informal</a:t>
            </a:r>
            <a:endParaRPr lang="es-ES" dirty="0" smtClean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gestion.amigosmuseoprado.org/media/fotos/TodoelPrado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772815"/>
            <a:ext cx="3312368" cy="33123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http://1.bp.blogspot.com/-E_-4GRypv04/UZ_-YhM_r7I/AAAAAAAABfY/QzMu1905XNM/s1600/46985_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648"/>
            <a:ext cx="9144000" cy="632134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fotos.eluniversal.com.mx/web_img/fotogaleria/belleza_encerrada_5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278402"/>
            <a:ext cx="9144000" cy="5886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5197479" y="1412875"/>
            <a:ext cx="3312368" cy="240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  <a:buFont typeface="Verdana" pitchFamily="34" charset="0"/>
              <a:buChar char="‒"/>
            </a:pPr>
            <a:r>
              <a:rPr lang="es-ES_tradnl" sz="1200" dirty="0" smtClean="0">
                <a:solidFill>
                  <a:srgbClr val="3B5795"/>
                </a:solidFill>
                <a:latin typeface="+mn-lt"/>
              </a:rPr>
              <a:t> Agregar</a:t>
            </a:r>
          </a:p>
          <a:p>
            <a:pPr>
              <a:lnSpc>
                <a:spcPct val="120000"/>
              </a:lnSpc>
              <a:spcBef>
                <a:spcPts val="1200"/>
              </a:spcBef>
              <a:buFont typeface="Verdana" pitchFamily="34" charset="0"/>
              <a:buChar char="‒"/>
            </a:pPr>
            <a:r>
              <a:rPr lang="es-ES_tradnl" sz="1200" dirty="0" smtClean="0">
                <a:solidFill>
                  <a:srgbClr val="3B5795"/>
                </a:solidFill>
                <a:latin typeface="+mn-lt"/>
              </a:rPr>
              <a:t> Destilar</a:t>
            </a:r>
          </a:p>
          <a:p>
            <a:pPr>
              <a:lnSpc>
                <a:spcPct val="120000"/>
              </a:lnSpc>
              <a:spcBef>
                <a:spcPts val="1200"/>
              </a:spcBef>
              <a:buFont typeface="Verdana" pitchFamily="34" charset="0"/>
              <a:buChar char="‒"/>
            </a:pPr>
            <a:r>
              <a:rPr lang="es-ES_tradnl" sz="1200" dirty="0" smtClean="0">
                <a:solidFill>
                  <a:srgbClr val="3B5795"/>
                </a:solidFill>
                <a:latin typeface="+mn-lt"/>
              </a:rPr>
              <a:t> Integrar / </a:t>
            </a:r>
            <a:r>
              <a:rPr lang="es-ES_tradnl" sz="1200" i="1" dirty="0" err="1" smtClean="0">
                <a:solidFill>
                  <a:srgbClr val="3B5795"/>
                </a:solidFill>
                <a:latin typeface="+mn-lt"/>
              </a:rPr>
              <a:t>Mashups</a:t>
            </a:r>
            <a:endParaRPr lang="es-ES_tradnl" sz="1200" i="1" dirty="0" smtClean="0">
              <a:solidFill>
                <a:srgbClr val="3B5795"/>
              </a:solidFill>
              <a:latin typeface="+mn-lt"/>
            </a:endParaRPr>
          </a:p>
          <a:p>
            <a:pPr>
              <a:lnSpc>
                <a:spcPct val="120000"/>
              </a:lnSpc>
              <a:spcBef>
                <a:spcPts val="1200"/>
              </a:spcBef>
              <a:buFont typeface="Verdana" pitchFamily="34" charset="0"/>
              <a:buChar char="‒"/>
            </a:pPr>
            <a:r>
              <a:rPr lang="es-ES_tradnl" sz="1200" dirty="0" smtClean="0">
                <a:solidFill>
                  <a:srgbClr val="3B5795"/>
                </a:solidFill>
                <a:latin typeface="+mn-lt"/>
              </a:rPr>
              <a:t> Personalizar</a:t>
            </a:r>
          </a:p>
          <a:p>
            <a:pPr>
              <a:lnSpc>
                <a:spcPct val="120000"/>
              </a:lnSpc>
              <a:spcBef>
                <a:spcPts val="1200"/>
              </a:spcBef>
              <a:buFont typeface="Verdana" pitchFamily="34" charset="0"/>
              <a:buChar char="‒"/>
            </a:pPr>
            <a:r>
              <a:rPr lang="es-ES_tradnl" sz="1200" dirty="0" smtClean="0">
                <a:solidFill>
                  <a:srgbClr val="3B5795"/>
                </a:solidFill>
                <a:latin typeface="+mn-lt"/>
              </a:rPr>
              <a:t> Compartir</a:t>
            </a:r>
          </a:p>
          <a:p>
            <a:pPr>
              <a:lnSpc>
                <a:spcPct val="120000"/>
              </a:lnSpc>
            </a:pPr>
            <a:endParaRPr lang="es-ES_tradnl" sz="1400" dirty="0" smtClean="0">
              <a:latin typeface="+mn-lt"/>
            </a:endParaRPr>
          </a:p>
          <a:p>
            <a:pPr>
              <a:lnSpc>
                <a:spcPct val="120000"/>
              </a:lnSpc>
            </a:pPr>
            <a:r>
              <a:rPr lang="es-ES_tradnl" b="1" cap="small" dirty="0" smtClean="0">
                <a:solidFill>
                  <a:srgbClr val="FF0000"/>
                </a:solidFill>
                <a:latin typeface="+mn-lt"/>
              </a:rPr>
              <a:t>Content </a:t>
            </a:r>
            <a:r>
              <a:rPr lang="es-ES_tradnl" b="1" cap="small" dirty="0" err="1" smtClean="0">
                <a:solidFill>
                  <a:srgbClr val="FF0000"/>
                </a:solidFill>
                <a:latin typeface="+mn-lt"/>
              </a:rPr>
              <a:t>Curator</a:t>
            </a:r>
            <a:endParaRPr lang="es-ES_tradnl" b="1" cap="small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683568" y="1412875"/>
            <a:ext cx="4176464" cy="326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ES_tradnl" sz="1400" dirty="0" smtClean="0">
                <a:solidFill>
                  <a:srgbClr val="FF0000"/>
                </a:solidFill>
                <a:latin typeface="+mn-lt"/>
              </a:rPr>
              <a:t>Recursos </a:t>
            </a:r>
            <a:r>
              <a:rPr lang="es-ES_tradnl" sz="1400" i="1" dirty="0" smtClean="0">
                <a:solidFill>
                  <a:srgbClr val="FF0000"/>
                </a:solidFill>
                <a:latin typeface="+mn-lt"/>
              </a:rPr>
              <a:t>off line</a:t>
            </a:r>
          </a:p>
          <a:p>
            <a:pPr>
              <a:lnSpc>
                <a:spcPct val="120000"/>
              </a:lnSpc>
            </a:pPr>
            <a:r>
              <a:rPr lang="es-ES_tradnl" sz="1200" dirty="0" smtClean="0">
                <a:solidFill>
                  <a:srgbClr val="3B5795"/>
                </a:solidFill>
                <a:latin typeface="+mn-lt"/>
              </a:rPr>
              <a:t>libros, revistas, folletos, materiales internos…</a:t>
            </a:r>
          </a:p>
          <a:p>
            <a:pPr>
              <a:lnSpc>
                <a:spcPct val="120000"/>
              </a:lnSpc>
            </a:pPr>
            <a:endParaRPr lang="es-ES_tradnl" sz="1400" dirty="0" smtClean="0">
              <a:solidFill>
                <a:srgbClr val="FF0000"/>
              </a:solidFill>
              <a:latin typeface="+mn-lt"/>
            </a:endParaRPr>
          </a:p>
          <a:p>
            <a:pPr>
              <a:lnSpc>
                <a:spcPct val="120000"/>
              </a:lnSpc>
            </a:pPr>
            <a:r>
              <a:rPr lang="es-ES_tradnl" sz="1400" dirty="0" smtClean="0">
                <a:solidFill>
                  <a:srgbClr val="FF0000"/>
                </a:solidFill>
                <a:latin typeface="+mn-lt"/>
              </a:rPr>
              <a:t>Recursos </a:t>
            </a:r>
            <a:r>
              <a:rPr lang="es-ES_tradnl" sz="1400" i="1" dirty="0" err="1" smtClean="0">
                <a:solidFill>
                  <a:srgbClr val="FF0000"/>
                </a:solidFill>
                <a:latin typeface="+mn-lt"/>
              </a:rPr>
              <a:t>on</a:t>
            </a:r>
            <a:r>
              <a:rPr lang="es-ES_tradnl" sz="1400" i="1" dirty="0" smtClean="0">
                <a:solidFill>
                  <a:srgbClr val="FF0000"/>
                </a:solidFill>
                <a:latin typeface="+mn-lt"/>
              </a:rPr>
              <a:t> line</a:t>
            </a:r>
          </a:p>
          <a:p>
            <a:pPr>
              <a:lnSpc>
                <a:spcPct val="120000"/>
              </a:lnSpc>
            </a:pPr>
            <a:r>
              <a:rPr lang="es-ES_tradnl" sz="1200" dirty="0" smtClean="0">
                <a:solidFill>
                  <a:srgbClr val="3B5795"/>
                </a:solidFill>
                <a:latin typeface="+mn-lt"/>
              </a:rPr>
              <a:t>enlaces, </a:t>
            </a:r>
            <a:r>
              <a:rPr lang="es-ES_tradnl" sz="1200" i="1" dirty="0" err="1" smtClean="0">
                <a:solidFill>
                  <a:srgbClr val="3B5795"/>
                </a:solidFill>
                <a:latin typeface="+mn-lt"/>
              </a:rPr>
              <a:t>widgets</a:t>
            </a:r>
            <a:r>
              <a:rPr lang="es-ES_tradnl" sz="1200" dirty="0" smtClean="0">
                <a:solidFill>
                  <a:srgbClr val="3B5795"/>
                </a:solidFill>
                <a:latin typeface="+mn-lt"/>
              </a:rPr>
              <a:t>, suscripciones RSS, grupos de noticias, mapas de contenido, herramientas para generación de ideas, </a:t>
            </a:r>
            <a:r>
              <a:rPr lang="es-ES_tradnl" sz="1200" dirty="0" err="1" smtClean="0">
                <a:solidFill>
                  <a:srgbClr val="3B5795"/>
                </a:solidFill>
                <a:latin typeface="+mn-lt"/>
              </a:rPr>
              <a:t>podcasts</a:t>
            </a:r>
            <a:r>
              <a:rPr lang="es-ES_tradnl" sz="1200" dirty="0" smtClean="0">
                <a:solidFill>
                  <a:srgbClr val="3B5795"/>
                </a:solidFill>
                <a:latin typeface="+mn-lt"/>
              </a:rPr>
              <a:t>, </a:t>
            </a:r>
            <a:r>
              <a:rPr lang="es-ES_tradnl" sz="1200" dirty="0" err="1" smtClean="0">
                <a:solidFill>
                  <a:srgbClr val="3B5795"/>
                </a:solidFill>
                <a:latin typeface="+mn-lt"/>
              </a:rPr>
              <a:t>slidecasts</a:t>
            </a:r>
            <a:r>
              <a:rPr lang="es-ES_tradnl" sz="1200" dirty="0" smtClean="0">
                <a:solidFill>
                  <a:srgbClr val="3B5795"/>
                </a:solidFill>
                <a:latin typeface="+mn-lt"/>
              </a:rPr>
              <a:t>, infografías, presentaciones, herramientas…</a:t>
            </a:r>
          </a:p>
          <a:p>
            <a:pPr>
              <a:lnSpc>
                <a:spcPct val="120000"/>
              </a:lnSpc>
            </a:pPr>
            <a:endParaRPr lang="es-ES_tradnl" sz="1400" dirty="0" smtClean="0">
              <a:solidFill>
                <a:srgbClr val="3B5795"/>
              </a:solidFill>
              <a:latin typeface="+mn-lt"/>
            </a:endParaRPr>
          </a:p>
          <a:p>
            <a:pPr>
              <a:lnSpc>
                <a:spcPct val="120000"/>
              </a:lnSpc>
            </a:pPr>
            <a:endParaRPr lang="es-ES_tradnl" sz="1400" dirty="0" smtClean="0">
              <a:latin typeface="+mn-lt"/>
            </a:endParaRPr>
          </a:p>
          <a:p>
            <a:pPr>
              <a:lnSpc>
                <a:spcPct val="120000"/>
              </a:lnSpc>
            </a:pPr>
            <a:endParaRPr lang="es-ES_tradnl" sz="1400" dirty="0" smtClean="0">
              <a:latin typeface="+mn-lt"/>
            </a:endParaRPr>
          </a:p>
          <a:p>
            <a:pPr>
              <a:lnSpc>
                <a:spcPct val="120000"/>
              </a:lnSpc>
            </a:pPr>
            <a:endParaRPr lang="es-ES_tradnl" sz="1400" dirty="0" smtClean="0">
              <a:latin typeface="+mn-lt"/>
            </a:endParaRPr>
          </a:p>
          <a:p>
            <a:pPr>
              <a:lnSpc>
                <a:spcPct val="120000"/>
              </a:lnSpc>
            </a:pPr>
            <a:endParaRPr lang="es-ES_tradnl" sz="1400" dirty="0" smtClean="0">
              <a:latin typeface="+mn-lt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44500" y="6150114"/>
            <a:ext cx="8699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800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Algunas referencias BE: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s-ES_tradnl" sz="800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Content </a:t>
            </a:r>
            <a:r>
              <a:rPr lang="es-ES_tradnl" sz="800" dirty="0" err="1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Curation</a:t>
            </a:r>
            <a:r>
              <a:rPr lang="es-ES_tradnl" sz="800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 in </a:t>
            </a:r>
            <a:r>
              <a:rPr lang="es-ES_tradnl" sz="800" dirty="0" err="1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School</a:t>
            </a:r>
            <a:r>
              <a:rPr lang="es-ES_tradnl" sz="800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 </a:t>
            </a:r>
            <a:r>
              <a:rPr lang="es-ES_tradnl" sz="800" dirty="0" err="1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Libraries</a:t>
            </a:r>
            <a:r>
              <a:rPr lang="es-ES_tradnl" sz="800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 NZ </a:t>
            </a:r>
            <a:r>
              <a:rPr lang="es-ES" sz="800" dirty="0" smtClean="0">
                <a:solidFill>
                  <a:schemeClr val="bg2">
                    <a:lumMod val="75000"/>
                  </a:schemeClr>
                </a:solidFill>
                <a:latin typeface="+mn-lt"/>
                <a:hlinkClick r:id="rId3"/>
              </a:rPr>
              <a:t>http://schools.natlib.govt.nz/supporting-learners/inquiry/content-curation</a:t>
            </a:r>
            <a:endParaRPr lang="es-ES" sz="800" dirty="0" smtClean="0">
              <a:solidFill>
                <a:schemeClr val="bg2">
                  <a:lumMod val="75000"/>
                </a:schemeClr>
              </a:solidFill>
              <a:latin typeface="+mn-lt"/>
            </a:endParaRPr>
          </a:p>
          <a:p>
            <a:pPr marL="177800" indent="-177800">
              <a:buFont typeface="Arial" pitchFamily="34" charset="0"/>
              <a:buChar char="•"/>
            </a:pPr>
            <a:r>
              <a:rPr lang="es-ES_tradnl" sz="800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Joyce </a:t>
            </a:r>
            <a:r>
              <a:rPr lang="es-ES_tradnl" sz="800" dirty="0" err="1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Valenza</a:t>
            </a:r>
            <a:r>
              <a:rPr lang="es-ES_tradnl" sz="800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 </a:t>
            </a:r>
            <a:r>
              <a:rPr lang="es-ES" sz="800" dirty="0" smtClean="0">
                <a:solidFill>
                  <a:schemeClr val="bg2">
                    <a:lumMod val="75000"/>
                  </a:schemeClr>
                </a:solidFill>
                <a:latin typeface="+mn-lt"/>
                <a:hlinkClick r:id="rId4"/>
              </a:rPr>
              <a:t>http://joyce-valenza.wikispaces.com/Content+Curation</a:t>
            </a:r>
            <a:r>
              <a:rPr lang="es-ES" sz="800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 y </a:t>
            </a:r>
            <a:r>
              <a:rPr lang="es-ES" sz="800" dirty="0" smtClean="0">
                <a:solidFill>
                  <a:schemeClr val="bg2">
                    <a:lumMod val="75000"/>
                  </a:schemeClr>
                </a:solidFill>
                <a:latin typeface="+mn-lt"/>
                <a:hlinkClick r:id="rId5"/>
              </a:rPr>
              <a:t>http://www.schoollibrarymonthly.com/articles/Valenza2012-v29n1p20.html</a:t>
            </a:r>
            <a:endParaRPr lang="es-ES" sz="800" dirty="0" smtClean="0">
              <a:solidFill>
                <a:schemeClr val="bg2">
                  <a:lumMod val="75000"/>
                </a:schemeClr>
              </a:solidFill>
              <a:latin typeface="+mn-lt"/>
            </a:endParaRPr>
          </a:p>
          <a:p>
            <a:pPr marL="177800" indent="-177800">
              <a:buFont typeface="Arial" pitchFamily="34" charset="0"/>
              <a:buChar char="•"/>
            </a:pPr>
            <a:r>
              <a:rPr lang="es-ES_tradnl" sz="800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ALA </a:t>
            </a:r>
            <a:r>
              <a:rPr lang="es-ES" sz="800" dirty="0" smtClean="0">
                <a:solidFill>
                  <a:schemeClr val="bg2">
                    <a:lumMod val="75000"/>
                  </a:schemeClr>
                </a:solidFill>
                <a:latin typeface="+mn-lt"/>
                <a:hlinkClick r:id="rId6"/>
              </a:rPr>
              <a:t>http://www.ala.org/aasl/sites/ala.org.aasl/files/content/aaslpubsandjournals/knowledgequest/docs/KQNovDec12_OE_TAGS.pdf</a:t>
            </a:r>
            <a:endParaRPr lang="es-ES" sz="800" dirty="0" smtClean="0">
              <a:solidFill>
                <a:schemeClr val="bg2">
                  <a:lumMod val="75000"/>
                </a:schemeClr>
              </a:solidFill>
              <a:latin typeface="+mn-lt"/>
            </a:endParaRPr>
          </a:p>
          <a:p>
            <a:pPr marL="177800" indent="-177800">
              <a:buFont typeface="Arial" pitchFamily="34" charset="0"/>
              <a:buChar char="•"/>
            </a:pPr>
            <a:r>
              <a:rPr lang="es-ES" sz="800" dirty="0" smtClean="0">
                <a:solidFill>
                  <a:schemeClr val="bg2">
                    <a:lumMod val="75000"/>
                  </a:schemeClr>
                </a:solidFill>
                <a:latin typeface="+mn-lt"/>
                <a:hlinkClick r:id="rId7"/>
              </a:rPr>
              <a:t>http://libraryschool.libguidescms.com/content.php?pid=270481&amp;sid=2235321</a:t>
            </a:r>
            <a:endParaRPr lang="es-ES" sz="800" dirty="0" smtClean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156468" y="269875"/>
            <a:ext cx="4127500" cy="1143000"/>
          </a:xfrm>
        </p:spPr>
        <p:txBody>
          <a:bodyPr anchor="ctr" anchorCtr="0"/>
          <a:lstStyle/>
          <a:p>
            <a:r>
              <a:rPr lang="es-ES_tradnl" cap="small" dirty="0" smtClean="0">
                <a:solidFill>
                  <a:srgbClr val="FF0000"/>
                </a:solidFill>
              </a:rPr>
              <a:t>Recursos</a:t>
            </a:r>
            <a:endParaRPr lang="es-ES" dirty="0"/>
          </a:p>
        </p:txBody>
      </p:sp>
      <p:sp>
        <p:nvSpPr>
          <p:cNvPr id="8" name="7 Rectángulo"/>
          <p:cNvSpPr/>
          <p:nvPr/>
        </p:nvSpPr>
        <p:spPr>
          <a:xfrm>
            <a:off x="7447553" y="3395132"/>
            <a:ext cx="1298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="1" cap="small" dirty="0" smtClean="0">
                <a:solidFill>
                  <a:srgbClr val="FF0000"/>
                </a:solidFill>
                <a:latin typeface="+mn-lt"/>
              </a:rPr>
              <a:t>B – P - A</a:t>
            </a:r>
          </a:p>
        </p:txBody>
      </p:sp>
      <p:sp>
        <p:nvSpPr>
          <p:cNvPr id="10" name="5 Título"/>
          <p:cNvSpPr txBox="1">
            <a:spLocks/>
          </p:cNvSpPr>
          <p:nvPr/>
        </p:nvSpPr>
        <p:spPr bwMode="auto">
          <a:xfrm>
            <a:off x="4618806" y="269875"/>
            <a:ext cx="4127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200" b="1" kern="0" cap="small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Servicios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726905" y="3754755"/>
            <a:ext cx="3557063" cy="125842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spAutoFit/>
          </a:bodyPr>
          <a:lstStyle/>
          <a:p>
            <a:pPr marL="177800" indent="-177800">
              <a:lnSpc>
                <a:spcPct val="120000"/>
              </a:lnSpc>
              <a:spcBef>
                <a:spcPts val="600"/>
              </a:spcBef>
              <a:buFont typeface="Verdana" pitchFamily="34" charset="0"/>
              <a:buChar char="‒"/>
            </a:pPr>
            <a:r>
              <a:rPr lang="es-ES_tradnl" sz="1400" dirty="0" err="1" smtClean="0">
                <a:solidFill>
                  <a:schemeClr val="bg1"/>
                </a:solidFill>
                <a:latin typeface="+mn-lt"/>
              </a:rPr>
              <a:t>Informational</a:t>
            </a:r>
            <a:r>
              <a:rPr lang="es-ES_tradnl" sz="1400" dirty="0" smtClean="0">
                <a:solidFill>
                  <a:schemeClr val="bg1"/>
                </a:solidFill>
                <a:latin typeface="+mn-lt"/>
              </a:rPr>
              <a:t> Reading </a:t>
            </a:r>
            <a:r>
              <a:rPr lang="es-ES_tradnl" sz="1400" dirty="0" err="1" smtClean="0">
                <a:solidFill>
                  <a:schemeClr val="bg1"/>
                </a:solidFill>
                <a:latin typeface="+mn-lt"/>
              </a:rPr>
              <a:t>Systems</a:t>
            </a:r>
            <a:endParaRPr lang="es-ES_tradnl" sz="1400" dirty="0" smtClean="0">
              <a:solidFill>
                <a:schemeClr val="bg1"/>
              </a:solidFill>
              <a:latin typeface="+mn-lt"/>
            </a:endParaRPr>
          </a:p>
          <a:p>
            <a:pPr marL="177800" indent="-177800">
              <a:lnSpc>
                <a:spcPct val="120000"/>
              </a:lnSpc>
              <a:spcBef>
                <a:spcPts val="600"/>
              </a:spcBef>
              <a:buFont typeface="Verdana" pitchFamily="34" charset="0"/>
              <a:buChar char="‒"/>
            </a:pPr>
            <a:r>
              <a:rPr lang="es-ES_tradnl" sz="1400" dirty="0" err="1" smtClean="0">
                <a:solidFill>
                  <a:schemeClr val="bg1"/>
                </a:solidFill>
                <a:latin typeface="+mn-lt"/>
              </a:rPr>
              <a:t>Interactive</a:t>
            </a:r>
            <a:r>
              <a:rPr lang="es-ES_tradnl" sz="14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s-ES_tradnl" sz="1400" dirty="0" err="1" smtClean="0">
                <a:solidFill>
                  <a:schemeClr val="bg1"/>
                </a:solidFill>
                <a:latin typeface="+mn-lt"/>
              </a:rPr>
              <a:t>Learning</a:t>
            </a:r>
            <a:r>
              <a:rPr lang="es-ES_tradnl" sz="14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s-ES_tradnl" sz="1400" dirty="0" err="1" smtClean="0">
                <a:solidFill>
                  <a:schemeClr val="bg1"/>
                </a:solidFill>
                <a:latin typeface="+mn-lt"/>
              </a:rPr>
              <a:t>Systems</a:t>
            </a:r>
            <a:endParaRPr lang="es-ES_tradnl" sz="1400" dirty="0" smtClean="0">
              <a:solidFill>
                <a:schemeClr val="bg1"/>
              </a:solidFill>
              <a:latin typeface="+mn-lt"/>
            </a:endParaRPr>
          </a:p>
          <a:p>
            <a:pPr marL="177800" indent="-177800">
              <a:lnSpc>
                <a:spcPct val="120000"/>
              </a:lnSpc>
              <a:spcBef>
                <a:spcPts val="600"/>
              </a:spcBef>
              <a:buFont typeface="Verdana" pitchFamily="34" charset="0"/>
              <a:buChar char="‒"/>
            </a:pPr>
            <a:r>
              <a:rPr lang="es-ES_tradnl" sz="1400" dirty="0" err="1" smtClean="0">
                <a:solidFill>
                  <a:schemeClr val="bg1"/>
                </a:solidFill>
                <a:latin typeface="+mn-lt"/>
              </a:rPr>
              <a:t>Instructional</a:t>
            </a:r>
            <a:r>
              <a:rPr lang="es-ES_tradnl" sz="14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s-ES_tradnl" sz="1400" dirty="0" err="1" smtClean="0">
                <a:solidFill>
                  <a:schemeClr val="bg1"/>
                </a:solidFill>
                <a:latin typeface="+mn-lt"/>
              </a:rPr>
              <a:t>Learning</a:t>
            </a:r>
            <a:r>
              <a:rPr lang="es-ES_tradnl" sz="14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s-ES_tradnl" sz="1400" dirty="0" err="1" smtClean="0">
                <a:solidFill>
                  <a:schemeClr val="bg1"/>
                </a:solidFill>
                <a:latin typeface="+mn-lt"/>
              </a:rPr>
              <a:t>Systems</a:t>
            </a:r>
            <a:r>
              <a:rPr lang="es-ES_tradnl" sz="14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es-ES_tradnl" sz="1400" dirty="0" smtClean="0">
                <a:solidFill>
                  <a:schemeClr val="bg1"/>
                </a:solidFill>
                <a:latin typeface="+mn-lt"/>
              </a:rPr>
            </a:br>
            <a:r>
              <a:rPr lang="es-ES_tradnl" sz="1050" dirty="0" smtClean="0">
                <a:solidFill>
                  <a:srgbClr val="FFFFFF"/>
                </a:solidFill>
                <a:latin typeface="+mn-lt"/>
                <a:hlinkClick r:id="rId8"/>
              </a:rPr>
              <a:t>(</a:t>
            </a:r>
            <a:r>
              <a:rPr lang="es-ES_tradnl" sz="1050" dirty="0" err="1" smtClean="0">
                <a:solidFill>
                  <a:srgbClr val="FFFFFF"/>
                </a:solidFill>
                <a:latin typeface="+mn-lt"/>
                <a:hlinkClick r:id="rId8"/>
              </a:rPr>
              <a:t>Coiro</a:t>
            </a:r>
            <a:r>
              <a:rPr lang="es-ES_tradnl" sz="1050" dirty="0" smtClean="0">
                <a:solidFill>
                  <a:srgbClr val="FFFFFF"/>
                </a:solidFill>
                <a:latin typeface="+mn-lt"/>
                <a:hlinkClick r:id="rId8"/>
              </a:rPr>
              <a:t> &amp; </a:t>
            </a:r>
            <a:r>
              <a:rPr lang="es-ES_tradnl" sz="1050" dirty="0" err="1" smtClean="0">
                <a:solidFill>
                  <a:srgbClr val="FFFFFF"/>
                </a:solidFill>
                <a:latin typeface="+mn-lt"/>
                <a:hlinkClick r:id="rId8"/>
              </a:rPr>
              <a:t>Fogleman</a:t>
            </a:r>
            <a:r>
              <a:rPr lang="es-ES_tradnl" sz="1050" dirty="0" smtClean="0">
                <a:solidFill>
                  <a:srgbClr val="FFFFFF"/>
                </a:solidFill>
                <a:latin typeface="+mn-lt"/>
                <a:hlinkClick r:id="rId8"/>
              </a:rPr>
              <a:t>, 2009)</a:t>
            </a:r>
            <a:endParaRPr lang="es-ES_tradnl" sz="1200" dirty="0" smtClean="0">
              <a:solidFill>
                <a:srgbClr val="FFFFFF"/>
              </a:solidFill>
              <a:latin typeface="+mn-lt"/>
            </a:endParaRPr>
          </a:p>
        </p:txBody>
      </p:sp>
      <p:grpSp>
        <p:nvGrpSpPr>
          <p:cNvPr id="2" name="20 Grupo"/>
          <p:cNvGrpSpPr/>
          <p:nvPr/>
        </p:nvGrpSpPr>
        <p:grpSpPr>
          <a:xfrm>
            <a:off x="5598667" y="3717032"/>
            <a:ext cx="2911180" cy="3216495"/>
            <a:chOff x="5405236" y="3869400"/>
            <a:chExt cx="2620624" cy="2895467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 t="1518" b="69263"/>
            <a:stretch>
              <a:fillRect/>
            </a:stretch>
          </p:blipFill>
          <p:spPr bwMode="auto">
            <a:xfrm>
              <a:off x="5405236" y="3869400"/>
              <a:ext cx="2620624" cy="95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 t="42198" b="-1421"/>
            <a:stretch>
              <a:fillRect/>
            </a:stretch>
          </p:blipFill>
          <p:spPr bwMode="auto">
            <a:xfrm>
              <a:off x="5405236" y="4826000"/>
              <a:ext cx="2620624" cy="19388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2790" y="0"/>
            <a:ext cx="54184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64786" y="0"/>
            <a:ext cx="52144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9058" y="0"/>
            <a:ext cx="59858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278402"/>
            <a:ext cx="9144000" cy="5886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-67755"/>
            <a:ext cx="8207374" cy="699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4" name="AutoShape 2" descr="data:image/jpeg;base64,/9j/4AAQSkZJRgABAQAAAQABAAD/2wCEAAkGBxQTEhQUExQWFRUXGBcaFxcXGBoUFRcVFBQXFxcXHBQYHCggGBwlHBQVITEhJSkrLi4uFx8zODMsNygtLiwBCgoKDg0OGhAQGiwkHCQsLCwsLCwsLCwsLCwsLCwsLCwsLCwsLCwsLCwsLCwsLCwsLCwsLCwsLCwsLCwsLCwsLP/AABEIAMIBAwMBIgACEQEDEQH/xAAbAAABBQEBAAAAAAAAAAAAAAACAAEDBAUGB//EADwQAAIBAgMFBgUDAQYHAAAAAAABAgMRBCExBRJBUWEGE3GBkaEiMrHB8ELR4VIUFSNyovEHM2KSssLS/8QAGQEAAwEBAQAAAAAAAAAAAAAAAAECAwQF/8QAKBEAAgICAgEDAwUBAAAAAAAAAAECEQMSITEEEyJRQWGBMkJxkcEU/9oADAMBAAIRAxEAPwCfc8RKILmPFnnntBKAnS6iSH3QsKEqfUfcXUSQVmKwoSiuo24uo4gsKGaXICy5BCSGKgb2ChW6C3B1S5L2HaCh3U8Bu88B+6fIXdP8aC0FAuYDJe6fQdUuoWgogirD3J+7XP2H3F19A2HqQpj3Je6Q8aa5MNhUQDqLLG4r6fUfu/AWwtSBIViw480hrLp6INh0VpAMtziQziKxpEMX1LFHxAhIs02NMGiWHiSSsPSkHctMxaICWlqIkpq5SZLiWIyHBiIqyNTAlSGVPqToRyWdhGoicfEkYh2AlT8R+7Q+YzYhjbolHoZe1dozhVl3a3qadlvK17avg1d39ixs7acKuS+GX9L+3M1linFWzGGeEnSLUoLkFmuAd8wnEzs2I7MeMSSMfxCCwsjcRKkSjhYFepS3sru3R2fqFCNv51DAkgALdHgCrhWAB0w0gUh3cQAWGCaGSGITmBckksiMaAdkdSIbYDYUFjRgWYFZE0CqE2WYMlbIYhpFGbY6ZJTZCl1v+dCSLARY3eggd4Q7FRjXHTGcR905zoFceI24wlFjAe48ULcY+4IQMUldSjvQetvmXVc/Az9pdn013lJ3WqlHn9mabh+XCpOUHeDSvqnnGXivudWLyK4kcebxre0OzF2ftFqXd1spcJcJdHyZsWIsdgoV00luy4xf1T4oz8JipUX3dbOOkZvhyUv3HlxJraAYc7T0n2aquIQdOF2ks23kcp2jXGZdrbMnFXaT8Hf7mZicbCF09eWn1HT6EmpdEjQkyGOIcld2S4Iq4nF2zvZIuMGzjz+Vq9YGg2hpTRa2VsmVSKlNuMXZpfqa+2ps0dj0lrHe/wA2ZDaTpEY/In3Po5zvY836P9h/7RHmjroYWC0hFeSBqYOnLWEX5Im/sb/9Ufg5RST0s/AUY9DexGwqb+Vbr6Zr0eRhY7CToZtXj/VG69VoilTNYZIT6YzQyjcjp42/FPxyfrp9CxTrLw6P8zG00aOLI50hu5LCl/AzkK2KiCFNXJlSDjIdSC2JoShyRJuiiw7F2RRFKA1iV3HjLoOwaAQ5JuiHZNGbcSuNGfVBd4uZzHQKw26O6g2+MQVgoojcl1HdQAClZK4kkA55fn7hRnkMBTpp/Z3zXnwZHiIKStUz/wCu3/kvuO6nIGpW3V19fsaY5yi+DPJijk7KNCo6DUJ5038k7/Lfg3/TyfA2MLXip7t/icWl0yv9DMmtU43hbOOufTl4GeqLhOlOEt6nvRtLkrq6fgbOEZ+5GacsXsn+GdVWrbvj7mdtTBLERbVlUirrrHirk2Ir9F5q7fmwKcndOMc1zeXp9jnS1laOqUdoGBisc77scrat6LyINk1nUrRjL4kmnktUs/cPa2zKk68o04uV7ZJczoOzHY/EKpGclGC6vel/py9zu9unHZ4jjrI6fC4jIWK2jCmrzkklzNWjsanlvXk7cbW9DN292VVdxcaji46JxUoe1mvc5oeNK+ehucStgtuUqrtGauuDyfozRjUOIxHYXGJylHu75v4ZtN9FdL3BwW3q2Hl3WKi11eTS68x5vHa5iOLTO570apBSTTV0yjhcSpWcXdPiX4Rdr6RXE4o7M21o4bb2zu5ndfJLTp0IcHvyyjFz6JN/TQ7vExi7K0ZcVvJSXvo9SZNTj/TbLLJZ9DsjLin2dEcso8nJUMLWWsHbq0n7sKaaeeR1NOnHdte7v4Gdteit1y+FWef7eJnL5LWe5VRiqXUkiRUKsWWPAk1JIMO4EWFcaJExJDOQyqFCJREaqiDkDn3qSb1h5UmmBNC7NiXvMiF1vUgxErIrQxF8y4wM5Sp0aUJlmDKELvmWaa8SZIpMny5BKQ0YCUCAsZoUKV5LwCcQaFT/ABGuSXuNFw7LywiSKOwNgVO8m3JRpOTThbe31flovEtVK5Z2LtFKbhJa5otSroy8nHJws0XsjDxSTT83L7Dz2JRaSjeOd8vi9bmhOVN2fEem46i+pw+pJLtmZhuz8++upXhK281lupfdnT4bDxprdi2uObb88ynh8X8SjlnotG/M00/JnXhUatHLkcm+RpvLMidTLVQXN8Qq1NtaacCpOMm9Ly66RXRGjkyUiGrJSdoycn7GB2u2RUxNFRSW/B70eqs04p89PQ34OEb6ylxcV9xntCKyUZO3OyRmn8so43s1serRzm5KPJ6X89DoqMt5S3naPqrcCttfa9OzTknK2UYvKPnxZnw2i2rLJPgub+5yZeJWdUcsdeeGbG/BcHNZacEDj8ZGLzkrJfL9+hz9bHzimqbTlbWWmflmcjjO+3m5ttt63vn4Bijuq6Lnkina5O5W2HVlGlQit7jN5qKWsrcbEG2sYvki24x4vNylxkyHAUHhaHxf86ovi5xjwj+fsZOIr3uKk3S6OjBBtby/BLgJ/wCJrwfnobEZHI4PEt1otaJ2/wC7J/U6aMysqpouDuy2giCEiVSIQNBWGSG3xmyhUEkIG44wozpZkc4a/nRE26P3f1XsZJl2UK+Dclp4ehXwuz3HecuOa6GvLLmBJlqbqhapuwaVPIe5JzExWDEpD73n+dAd5fnUJioLE2ZbrWqvPVtemhpeZjbWg05Naq0l9/ozTGuaNISov1MRnqUcTtBU5wnfK7T87fyVI4q+Ya2XUxVo00sndtuyWTNVBL9XQs+VPG6OpwXaChKKTqxT6u31J6faShF272Lz4fF9Dk8V2LxWt4TfRu/uizsDYKp1qbrrNSWTyV75eV7E+ni7UjzFtK+D0ung4pb0knJXzfC6tl5EeG2yviUot203VfLwDxOJW67Z5GZ2Tq76m2mndejTf7grUkoGErfZ0EsUrJvl8vBeLKkq8qjs5bq/pjqyPbdXcpSZxtftTUhJQjKMclmkt7V8SpZHtTKhjtWjta1DwpxXN5swNu1YqD3G+Kj1fGXgjltr9qNyGTUpvR/qz4u5D2Xrzq05ubbld3u887Pj0a9BSl7dqJmteCBU3GX5f+Selj4qzi72uvR5alXacpLetr5aPXoZX9tUPi8Poawgp9maR0b2jB6a8U/b7GtsLDLd7+fyr5L/AKmv1ft6nFbIbrVopK6k/iWnw/qvyVjtts434VGOUUskstOhzeTUHrH6nRgx7SKm0cY5SbfE5/aWK3VlqWLzm7RTdyvtbZM4tXzvx4X5Bj1i0menkyJLRdgbKjaMXxlNeia/k6SEzBwKXeQgtIK78bW+5srx+gsjtmmuq1+C6pEsWU6at59SzFCRmya4t4ZBRiUSNYQW8IYylcJTAFIxGPNgRBuNvFJAT3YzYykhNAAoxHt7DX55hRlyEA3Mo7VjlGXLJ+Bfv4EWIjvRa5/UqLplLg5ivh2pLdzUtPF8Dt+yUFGMo8cn48Dk6dTcdnobmz8WoOM4u6+3I0zNtURPHFxlXbOvbMztFj1TouW6pNtRW9mle+fsXY1lKKaeT0ZkbewKrU5R/Us4+K/GYQcdlfR51Mxdj9oHKtGFWW9Fys2tFfJPwvqdthKqjWklZfDH/S3/APR43HCVN5pWTXXU6jA7Rq060I1G3vLd3nlm+fnY68sUncCFbdSO67Qy3qE8+Gh5hjsHUqyjGCcp/Ekllo1xemuryO6u5XV1n1uTbMw0aScrpXb3m8r24I545PdZ1LHUKOf2P/w7jHdnia0pz1caaSium/PX2N/Z/ZmlSdSUJVG5O73pRklZWtZJcLehchjKDknv7vP9iVTpKzVRLN2d82+vT9jWUnNU3x/Jm8Ndp/0cnt3ZMl8XB5Jrny6M872rhnCdrrN6N2zfV/U9v2zTvFKSUoy4rJ9LNfc8q7TbHjGpFQjKSqt7knm1LjFvg19OeZWH2y1sxeJpbLo2Ng4SNCFotTqSWco5pLXdi+XXiakMHvZz9NSr2e2ZHDUty9285Pr05JciltvtNGF4wzl0zORpzm65+4eo+omnicRGkr5XOX2pt2U3aPyr3f7GLicVUqS3pt9FwLux6ClJyl8sFd+PD9/I6I4lHl8s6cGJxe8uzU2XScE3L5pWfh0NKNUxlirvxLEKz6ddTOXLs7ovg2YVS1GoY1Co+LVzQozyGkSy/GTJEyrGZKpjIJxEdxDAgv0YmyRRHMUzRkDYLZYih2vMdgQBuQW709xKPR+oWFAqQ9wt3oxorowY6FvEciaT6MD84gBRhRh3icknGV1nwb0/OpT2pgZUJKVNvcfnZ8nz6GnXhdEVfGp0pwqa2yet2tH0d7HTjlaoyyRd2ivsztI6eU45dPtfQDauLq1/ipX7tcFr1bSMiURU6jjo7D9OKdpExgk+Qtm/DWjvZWfHwNjajVQzXtSf6rS/zJP3eY396R4w9G19binFt2TPxlJ2pGv2bxko1Zd5d7kbrq3kr+5YxOJbbfjl4mFT2vBXfxZq2dnx8B/76p9fT+TCcJP6HoeNGMFcnyabqsB1WZdTbUXz9CCe2FwTJWKXwdjzQrs6XCbYqQy3nb+l6eg+K2nBxyVs7+fP85nIVdqyeiJNn4GtiW7O0VrJ6eC5voaLC32cOaWBp2v8NHau2k4uO9a/LX+DmJTWe6vN5tnS47srGFKUu8blGLeaSi7K9uaOWuaxgocI5Yen+xUIJ49xi6atZtN83bReBXr1rGepZ3NVGyMuRLhG5QxPU0MPilzRz1CXU18Jd8TKcUghKzap4ha3XqXqFdc0ZeGRo0V4Gao1dmhGZPGRUg7FuCKM+QlUQgknzEFoKYaqcsw0wFzE2c5sOx4kaYaYwJAVqNvCUhAFVeQNOO6gribyAAJX/OYDaeuociNsYys6i0b9SpiIplusynUZrEGZ1WmV5ItV5WNXC7QpVYqNRRvpnl6PgbW6MnJHNSO32TQpd1BwjGzSu7K7ds7vne5ze2Nmd2t6DvD3V/qjOw20KlJ/BK3Nap+TKUiZw3XB121dh06sXaKjPhJK2fVLU4Bo2MT2hrzi47ySeT3VZteP7GQ2JsvDCUV7gLDpCWbsteQc6M0ruMkubTS9RGroBo7nZ+0sPCjBKpGKUVdN2lfjeOt73OEcyKcxoxyRUuzoO0XaHvF3dO6h+qTyculuCMalh4qPeVW4w4L9U3yXTqUu/s1dX6c+hFjMTKpLek/BcEuSXArVmTkoqokOMr78m0lFcEuC+76kSQTiOkWYU2S0Wa2EkZdCJr4RGOQ3xmlh7LNX8DUoVMjMwxpYfU5zoNCNmiei1Yr0pXyJqastCiWiwhDW5CAKJbcht0VOS5+45kURMOIzjmEqYDE1wuCoW69Q9wF+f1ABRTHQ+6C4PmIoZu4DJN0FwGBWqoq1Il6cCCdMpMKMjEUzJxMLHQ16Zm4mibwmYzhZiPaEvl3m1yvkLv7/AMtL6kmJw3QoVYNM24ZnFzj2XZRfJ+KzXqivKqVN5ilNvW7Fqaeqdns7b+GpwSinB2z+G7b6yWoOM7VppqnFyb4yyj6cfY45BoWiMnXZK+r9M/4IanQMW6XQnKyBxBcSdxAcRk0Q2HjENQLNCiS5UNRGw9I1aFMDD0TQp0jnnKzaMSSgX6KKlOJbo8DE2LlJcbJ+xZTyIoaEtykyWglfgOJDjsmg42Ck0RXyG3vzgRRRLfIdtdQUugSQhj7vVi3erGsKLABN2QymDCte+TWds8vMe4holUhNlXEYiMFvSdl+cg6FeM4qUc0wp1YcBT9CFolZFICkVakEVKtE0JEElcakOjHrYczq2Gub1Wn4lWdLM0UyXA56rgytPDtHRzoFeeGNFlIljMLu2GoM1JYToEsKaLIjJwMyNMLuzSWHC7ge5GhlOiMqBrKh0H7gh5ClAzaeFLdOgWoUieNIzczVQIqVIt06YVOkWIQM2y1EihElpxdwu7zDis9SSqLNImgtSGmToaYmh7CHs/y4irIoSj4kkYXWr9B4QyJd3ImybAUHzE/zIIVmILBcHzQEV4cSZpkNhjsWfNfnWwnF817/ALBbiFYllJgVoN5NJrk8waNBRVoxS42TsiUZBYDSvy90RtdCS35+MbdEUmRSg+TIJQ6P0LTiwZRFY0yjOm+pDKkX9GNujsqzMnDwIpUjU3cxOLHsBlOkMqPQ0+7CdJcityWjLVAZ0TTVFcgXRV9OI9iaM7uhd0X61NJacf8AcGNK+dsvPyFsFFWNIkVMnqRjFZrlz8CXcXL3ZLZSK8IElibcXX1YSiuT9X+47AjaGuSNpJ5acLkcZprT3YmCJIzJaciGE1y9yWlJchoGF3/JP0EFGouSEO18EUy4g3oIRJmwZEltBhDATWRDHQQgGhPQOKyQ4hSAGK/PMaSEIkoBArV+X2EIYxcF5gy/PcQiWNEb+b85oNr88xCEy0RvX85DfnuIQwHQMxCAB4oTQhDEDYUUIQAV5ax8f/UnYhAxiQTWohAApLIrUNH5fRCEV9BLsk4oKl9hCEhsK44hDJ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51520" y="1964447"/>
            <a:ext cx="1552028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5000" b="1" dirty="0" smtClean="0">
                <a:solidFill>
                  <a:srgbClr val="FF8F8F"/>
                </a:solidFill>
                <a:latin typeface="+mj-lt"/>
              </a:rPr>
              <a:t>1</a:t>
            </a:r>
            <a:endParaRPr lang="es-ES" sz="15000" b="1" dirty="0">
              <a:solidFill>
                <a:srgbClr val="FF8F8F"/>
              </a:solidFill>
              <a:latin typeface="+mj-lt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864096" y="3645024"/>
            <a:ext cx="84604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8000" b="1" dirty="0" smtClean="0">
                <a:solidFill>
                  <a:srgbClr val="FF0000"/>
                </a:solidFill>
                <a:latin typeface="+mn-lt"/>
              </a:rPr>
              <a:t>Competencias</a:t>
            </a:r>
            <a:endParaRPr lang="es-ES" sz="80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6 Grupo"/>
          <p:cNvGrpSpPr/>
          <p:nvPr/>
        </p:nvGrpSpPr>
        <p:grpSpPr>
          <a:xfrm>
            <a:off x="539552" y="451974"/>
            <a:ext cx="7984663" cy="5929354"/>
            <a:chOff x="642910" y="428604"/>
            <a:chExt cx="7984663" cy="5929354"/>
          </a:xfrm>
        </p:grpSpPr>
        <p:pic>
          <p:nvPicPr>
            <p:cNvPr id="12595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78693" y="428604"/>
              <a:ext cx="3948879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5955" name="Picture 3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42910" y="428604"/>
              <a:ext cx="4109971" cy="5929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5956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78694" y="1714488"/>
              <a:ext cx="3948879" cy="4643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5958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52881" y="1285860"/>
              <a:ext cx="3874691" cy="428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7" name="16 Grupo"/>
          <p:cNvGrpSpPr/>
          <p:nvPr/>
        </p:nvGrpSpPr>
        <p:grpSpPr>
          <a:xfrm>
            <a:off x="732798" y="612221"/>
            <a:ext cx="7640264" cy="5667426"/>
            <a:chOff x="732798" y="612221"/>
            <a:chExt cx="7640264" cy="5667426"/>
          </a:xfrm>
        </p:grpSpPr>
        <p:sp>
          <p:nvSpPr>
            <p:cNvPr id="9" name="8 Rectángulo"/>
            <p:cNvSpPr/>
            <p:nvPr/>
          </p:nvSpPr>
          <p:spPr>
            <a:xfrm>
              <a:off x="738642" y="612221"/>
              <a:ext cx="1039357" cy="94548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10 Rectángulo"/>
            <p:cNvSpPr/>
            <p:nvPr/>
          </p:nvSpPr>
          <p:spPr>
            <a:xfrm>
              <a:off x="7333705" y="5291832"/>
              <a:ext cx="1039357" cy="94548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11 Rectángulo"/>
            <p:cNvSpPr/>
            <p:nvPr/>
          </p:nvSpPr>
          <p:spPr>
            <a:xfrm>
              <a:off x="732798" y="4115212"/>
              <a:ext cx="1039357" cy="94548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12 Rectángulo"/>
            <p:cNvSpPr/>
            <p:nvPr/>
          </p:nvSpPr>
          <p:spPr>
            <a:xfrm>
              <a:off x="4711821" y="2987576"/>
              <a:ext cx="1039357" cy="94548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13 Rectángulo"/>
            <p:cNvSpPr/>
            <p:nvPr/>
          </p:nvSpPr>
          <p:spPr>
            <a:xfrm>
              <a:off x="2034786" y="4102390"/>
              <a:ext cx="1039357" cy="94548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14 Rectángulo"/>
            <p:cNvSpPr/>
            <p:nvPr/>
          </p:nvSpPr>
          <p:spPr>
            <a:xfrm>
              <a:off x="3347864" y="1788660"/>
              <a:ext cx="1039357" cy="94548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15 Rectángulo"/>
            <p:cNvSpPr/>
            <p:nvPr/>
          </p:nvSpPr>
          <p:spPr>
            <a:xfrm>
              <a:off x="747109" y="5334167"/>
              <a:ext cx="1039357" cy="94548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5577" y="1340768"/>
            <a:ext cx="6994815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1558012" y="6510536"/>
            <a:ext cx="664156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 smtClean="0">
                <a:latin typeface="+mn-lt"/>
              </a:rPr>
              <a:t>http://www.uri.edu/hss/education/faculty/documents/Coiro2011_JLR_Predicting_Internet_Comprehension.pdf</a:t>
            </a:r>
            <a:endParaRPr lang="es-ES" sz="900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Marcador de contenido"/>
          <p:cNvSpPr>
            <a:spLocks noGrp="1"/>
          </p:cNvSpPr>
          <p:nvPr>
            <p:ph idx="1"/>
          </p:nvPr>
        </p:nvSpPr>
        <p:spPr>
          <a:xfrm>
            <a:off x="985838" y="1412875"/>
            <a:ext cx="7700962" cy="4530725"/>
          </a:xfrm>
        </p:spPr>
        <p:txBody>
          <a:bodyPr/>
          <a:lstStyle/>
          <a:p>
            <a:pPr marL="161449" indent="-161449">
              <a:spcBef>
                <a:spcPts val="1200"/>
              </a:spcBef>
              <a:buNone/>
              <a:defRPr/>
            </a:pPr>
            <a:r>
              <a:rPr lang="es-ES_tradnl" dirty="0" smtClean="0"/>
              <a:t>Adolescentes, dificultades para:</a:t>
            </a:r>
            <a:endParaRPr lang="es-ES" dirty="0" smtClean="0">
              <a:sym typeface="Gill Sans" pitchFamily="34" charset="0"/>
            </a:endParaRPr>
          </a:p>
          <a:p>
            <a:pPr marL="515462" lvl="1" indent="-161449">
              <a:spcBef>
                <a:spcPts val="1200"/>
              </a:spcBef>
              <a:defRPr/>
            </a:pPr>
            <a:r>
              <a:rPr lang="es-ES" dirty="0" smtClean="0">
                <a:sym typeface="Gill Sans" pitchFamily="34" charset="0"/>
              </a:rPr>
              <a:t>Hacerse (buenas) preguntas para resolver un problema.</a:t>
            </a:r>
          </a:p>
          <a:p>
            <a:pPr marL="515462" lvl="1" indent="-161449">
              <a:spcBef>
                <a:spcPts val="1200"/>
              </a:spcBef>
              <a:defRPr/>
            </a:pPr>
            <a:r>
              <a:rPr lang="es-ES" dirty="0" smtClean="0">
                <a:sym typeface="Gill Sans" pitchFamily="34" charset="0"/>
              </a:rPr>
              <a:t>Localizar información </a:t>
            </a:r>
            <a:r>
              <a:rPr lang="es-ES" u="sng" dirty="0" smtClean="0">
                <a:sym typeface="Gill Sans" pitchFamily="34" charset="0"/>
              </a:rPr>
              <a:t>relevante</a:t>
            </a:r>
            <a:r>
              <a:rPr lang="es-ES" dirty="0" smtClean="0">
                <a:sym typeface="Gill Sans" pitchFamily="34" charset="0"/>
              </a:rPr>
              <a:t>.</a:t>
            </a:r>
          </a:p>
          <a:p>
            <a:pPr marL="515462" lvl="1" indent="-161449">
              <a:spcBef>
                <a:spcPts val="1200"/>
              </a:spcBef>
              <a:defRPr/>
            </a:pPr>
            <a:r>
              <a:rPr lang="es-ES" dirty="0" smtClean="0">
                <a:sym typeface="Gill Sans" pitchFamily="34" charset="0"/>
              </a:rPr>
              <a:t>Evaluar </a:t>
            </a:r>
            <a:r>
              <a:rPr lang="es-ES" u="sng" dirty="0" smtClean="0">
                <a:sym typeface="Gill Sans" pitchFamily="34" charset="0"/>
              </a:rPr>
              <a:t>críticamente</a:t>
            </a:r>
            <a:r>
              <a:rPr lang="es-ES" dirty="0" smtClean="0">
                <a:sym typeface="Gill Sans" pitchFamily="34" charset="0"/>
              </a:rPr>
              <a:t> la información.</a:t>
            </a:r>
          </a:p>
          <a:p>
            <a:pPr marL="515462" lvl="1" indent="-161449">
              <a:spcBef>
                <a:spcPts val="1200"/>
              </a:spcBef>
              <a:defRPr/>
            </a:pPr>
            <a:r>
              <a:rPr lang="es-ES" dirty="0" smtClean="0">
                <a:sym typeface="Gill Sans" pitchFamily="34" charset="0"/>
              </a:rPr>
              <a:t>Sintetizar información procedente de diferentes fuentes.</a:t>
            </a:r>
          </a:p>
          <a:p>
            <a:pPr marL="515462" lvl="1" indent="-161449">
              <a:spcBef>
                <a:spcPts val="1200"/>
              </a:spcBef>
              <a:defRPr/>
            </a:pPr>
            <a:r>
              <a:rPr lang="es-ES" dirty="0" smtClean="0">
                <a:sym typeface="Gill Sans" pitchFamily="34" charset="0"/>
              </a:rPr>
              <a:t>Comunicar los hallazgos con recursos TIC.</a:t>
            </a:r>
            <a:endParaRPr lang="es-ES" dirty="0" smtClean="0">
              <a:solidFill>
                <a:schemeClr val="tx1">
                  <a:lumMod val="50000"/>
                  <a:lumOff val="50000"/>
                </a:schemeClr>
              </a:solidFill>
              <a:sym typeface="Hoefler Text" pitchFamily="1" charset="0"/>
            </a:endParaRPr>
          </a:p>
          <a:p>
            <a:endParaRPr lang="es-ES" dirty="0"/>
          </a:p>
        </p:txBody>
      </p:sp>
      <p:sp>
        <p:nvSpPr>
          <p:cNvPr id="7" name="5 Título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412875"/>
          </a:xfrm>
        </p:spPr>
        <p:txBody>
          <a:bodyPr anchor="ctr" anchorCtr="0"/>
          <a:lstStyle/>
          <a:p>
            <a:pPr>
              <a:defRPr/>
            </a:pPr>
            <a:r>
              <a:rPr lang="es-ES" dirty="0" smtClean="0">
                <a:solidFill>
                  <a:srgbClr val="FF0000"/>
                </a:solidFill>
                <a:latin typeface="+mn-lt"/>
              </a:rPr>
              <a:t>Habilidades de lectura en línea</a:t>
            </a:r>
            <a:endParaRPr lang="es-ES" sz="1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985838" y="6453188"/>
            <a:ext cx="77978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>
                <a:latin typeface="+mn-lt"/>
              </a:rPr>
              <a:t>Referencias a </a:t>
            </a:r>
            <a:r>
              <a:rPr lang="es-ES" sz="1000" dirty="0" err="1" smtClean="0">
                <a:latin typeface="+mn-lt"/>
              </a:rPr>
              <a:t>Julie</a:t>
            </a:r>
            <a:r>
              <a:rPr lang="es-ES" sz="1000" dirty="0" smtClean="0">
                <a:latin typeface="+mn-lt"/>
              </a:rPr>
              <a:t> </a:t>
            </a:r>
            <a:r>
              <a:rPr lang="es-ES" sz="1000" dirty="0" err="1" smtClean="0">
                <a:latin typeface="+mn-lt"/>
              </a:rPr>
              <a:t>Coiro</a:t>
            </a:r>
            <a:r>
              <a:rPr lang="es-ES" sz="1000" dirty="0" smtClean="0">
                <a:latin typeface="+mn-lt"/>
              </a:rPr>
              <a:t> en</a:t>
            </a:r>
            <a:r>
              <a:rPr lang="es-ES" sz="1000" i="1" dirty="0" smtClean="0">
                <a:latin typeface="+mn-lt"/>
              </a:rPr>
              <a:t>: </a:t>
            </a:r>
            <a:r>
              <a:rPr lang="es-ES" sz="1000" dirty="0" smtClean="0">
                <a:latin typeface="+mn-lt"/>
                <a:hlinkClick r:id="rId3"/>
              </a:rPr>
              <a:t>http://www.uri.edu/hss/education/faculty/coiro.html</a:t>
            </a:r>
            <a:endParaRPr lang="es-ES" sz="1000" dirty="0">
              <a:latin typeface="+mn-lt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331640" y="2395487"/>
            <a:ext cx="4608512" cy="9454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444500" y="5715000"/>
            <a:ext cx="0" cy="114300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</p:spPr>
        <p:txBody>
          <a:bodyPr wrap="none" lIns="82296" tIns="41148" rIns="82296" bIns="41148" anchor="ctr"/>
          <a:lstStyle/>
          <a:p>
            <a:pPr>
              <a:defRPr/>
            </a:pPr>
            <a:endParaRPr lang="es-E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Line 3"/>
          <p:cNvSpPr>
            <a:spLocks noChangeShapeType="1"/>
          </p:cNvSpPr>
          <p:nvPr/>
        </p:nvSpPr>
        <p:spPr bwMode="auto">
          <a:xfrm>
            <a:off x="1508125" y="5715000"/>
            <a:ext cx="0" cy="1143000"/>
          </a:xfrm>
          <a:prstGeom prst="line">
            <a:avLst/>
          </a:prstGeom>
          <a:noFill/>
          <a:ln w="6350">
            <a:solidFill>
              <a:srgbClr val="FF6600"/>
            </a:solidFill>
            <a:round/>
            <a:headEnd/>
            <a:tailEnd/>
          </a:ln>
        </p:spPr>
        <p:txBody>
          <a:bodyPr wrap="none" lIns="82296" tIns="41148" rIns="82296" bIns="41148" anchor="ctr"/>
          <a:lstStyle/>
          <a:p>
            <a:endParaRPr lang="es-ES"/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 cstate="print"/>
          <a:srcRect l="11230" t="5222" r="16365" b="7109"/>
          <a:stretch>
            <a:fillRect/>
          </a:stretch>
        </p:blipFill>
        <p:spPr bwMode="auto">
          <a:xfrm>
            <a:off x="1266825" y="0"/>
            <a:ext cx="7877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80" name="Text Box 4"/>
          <p:cNvSpPr txBox="1">
            <a:spLocks/>
          </p:cNvSpPr>
          <p:nvPr/>
        </p:nvSpPr>
        <p:spPr bwMode="auto">
          <a:xfrm>
            <a:off x="985838" y="1412875"/>
            <a:ext cx="7669212" cy="442634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 lIns="82296" tIns="41148" rIns="82296" bIns="41148">
            <a:spAutoFit/>
          </a:bodyPr>
          <a:lstStyle/>
          <a:p>
            <a:pPr marL="161449" indent="-161449">
              <a:lnSpc>
                <a:spcPct val="120000"/>
              </a:lnSpc>
              <a:spcBef>
                <a:spcPts val="1200"/>
              </a:spcBef>
              <a:buFont typeface="Verdana" pitchFamily="34" charset="0"/>
              <a:buChar char="–"/>
              <a:defRPr/>
            </a:pPr>
            <a:r>
              <a:rPr lang="es-ES" sz="1400" dirty="0">
                <a:solidFill>
                  <a:srgbClr val="3B5795"/>
                </a:solidFill>
                <a:latin typeface="+mn-lt"/>
                <a:sym typeface="Gill Sans" pitchFamily="34" charset="0"/>
              </a:rPr>
              <a:t>Generalización del acceso, ¿generalización de las competencias en información?</a:t>
            </a:r>
          </a:p>
          <a:p>
            <a:pPr marL="161449" indent="-161449">
              <a:lnSpc>
                <a:spcPct val="120000"/>
              </a:lnSpc>
              <a:spcBef>
                <a:spcPts val="1200"/>
              </a:spcBef>
              <a:buFont typeface="Verdana" pitchFamily="34" charset="0"/>
              <a:buChar char="–"/>
              <a:defRPr/>
            </a:pPr>
            <a:r>
              <a:rPr lang="es-ES" sz="1400" dirty="0">
                <a:solidFill>
                  <a:srgbClr val="3B5795"/>
                </a:solidFill>
                <a:latin typeface="+mn-lt"/>
                <a:sym typeface="Gill Sans" pitchFamily="34" charset="0"/>
              </a:rPr>
              <a:t>Velocidad en la navegación en detrimento del tiempo invertido en la evaluación (pertinencia, precisión, veracidad, fiabilidad).</a:t>
            </a:r>
          </a:p>
          <a:p>
            <a:pPr marL="161449" indent="-161449">
              <a:lnSpc>
                <a:spcPct val="120000"/>
              </a:lnSpc>
              <a:spcBef>
                <a:spcPts val="1200"/>
              </a:spcBef>
              <a:buFont typeface="Verdana" pitchFamily="34" charset="0"/>
              <a:buChar char="–"/>
              <a:defRPr/>
            </a:pPr>
            <a:r>
              <a:rPr lang="es-ES" sz="1400" dirty="0">
                <a:solidFill>
                  <a:srgbClr val="3B5795"/>
                </a:solidFill>
                <a:latin typeface="+mn-lt"/>
                <a:sym typeface="Gill Sans" pitchFamily="34" charset="0"/>
              </a:rPr>
              <a:t>Escasa comprensión de sus necesidades de información.</a:t>
            </a:r>
          </a:p>
          <a:p>
            <a:pPr marL="161449" indent="-161449">
              <a:lnSpc>
                <a:spcPct val="120000"/>
              </a:lnSpc>
              <a:spcBef>
                <a:spcPts val="1200"/>
              </a:spcBef>
              <a:buFont typeface="Verdana" pitchFamily="34" charset="0"/>
              <a:buChar char="–"/>
              <a:defRPr/>
            </a:pPr>
            <a:r>
              <a:rPr lang="es-ES" sz="1400" dirty="0">
                <a:solidFill>
                  <a:srgbClr val="3B5795"/>
                </a:solidFill>
                <a:latin typeface="+mn-lt"/>
                <a:sym typeface="Gill Sans" pitchFamily="34" charset="0"/>
              </a:rPr>
              <a:t>Mapa mental poco sofisticado de qué hay en la Web y de cómo funciona (no conocen su forma de almacenar, gestionar y organizar la información).</a:t>
            </a:r>
          </a:p>
          <a:p>
            <a:pPr marL="161449" indent="-161449">
              <a:lnSpc>
                <a:spcPct val="120000"/>
              </a:lnSpc>
              <a:spcBef>
                <a:spcPts val="1200"/>
              </a:spcBef>
              <a:buFont typeface="Verdana" pitchFamily="34" charset="0"/>
              <a:buChar char="–"/>
              <a:defRPr/>
            </a:pPr>
            <a:r>
              <a:rPr lang="es-ES" sz="1400" dirty="0">
                <a:solidFill>
                  <a:srgbClr val="3B5795"/>
                </a:solidFill>
                <a:latin typeface="+mn-lt"/>
                <a:sym typeface="Gill Sans" pitchFamily="34" charset="0"/>
              </a:rPr>
              <a:t>La Web y </a:t>
            </a:r>
            <a:r>
              <a:rPr lang="es-ES" sz="1400" i="1" dirty="0">
                <a:solidFill>
                  <a:srgbClr val="3B5795"/>
                </a:solidFill>
                <a:latin typeface="+mn-lt"/>
                <a:sym typeface="Gill Sans" pitchFamily="34" charset="0"/>
              </a:rPr>
              <a:t>Google</a:t>
            </a:r>
            <a:r>
              <a:rPr lang="es-ES" sz="1400" dirty="0">
                <a:solidFill>
                  <a:srgbClr val="3B5795"/>
                </a:solidFill>
                <a:latin typeface="+mn-lt"/>
                <a:sym typeface="Gill Sans" pitchFamily="34" charset="0"/>
              </a:rPr>
              <a:t> son equivalentes.</a:t>
            </a:r>
          </a:p>
          <a:p>
            <a:pPr marL="161449" indent="-161449">
              <a:lnSpc>
                <a:spcPct val="120000"/>
              </a:lnSpc>
              <a:spcBef>
                <a:spcPts val="1200"/>
              </a:spcBef>
              <a:buFont typeface="Verdana" pitchFamily="34" charset="0"/>
              <a:buChar char="–"/>
              <a:defRPr/>
            </a:pPr>
            <a:r>
              <a:rPr lang="es-ES" sz="1400" dirty="0">
                <a:solidFill>
                  <a:srgbClr val="3B5795"/>
                </a:solidFill>
                <a:latin typeface="+mn-lt"/>
                <a:sym typeface="Gill Sans" pitchFamily="34" charset="0"/>
              </a:rPr>
              <a:t>Dificultades para formular términos adecuados de búsqueda (lenguaje natural en vez de términos clave).</a:t>
            </a:r>
          </a:p>
          <a:p>
            <a:pPr marL="161449" indent="-161449">
              <a:lnSpc>
                <a:spcPct val="120000"/>
              </a:lnSpc>
              <a:spcBef>
                <a:spcPts val="1200"/>
              </a:spcBef>
              <a:buFont typeface="Verdana" pitchFamily="34" charset="0"/>
              <a:buChar char="–"/>
              <a:defRPr/>
            </a:pPr>
            <a:r>
              <a:rPr lang="es-ES" sz="1400" dirty="0">
                <a:solidFill>
                  <a:srgbClr val="3B5795"/>
                </a:solidFill>
                <a:latin typeface="+mn-lt"/>
                <a:sym typeface="Gill Sans" pitchFamily="34" charset="0"/>
              </a:rPr>
              <a:t>Dificultades para evaluar la relevancia en las listas de resultados de búsquedas.</a:t>
            </a:r>
          </a:p>
          <a:p>
            <a:pPr marL="161449" indent="-161449">
              <a:lnSpc>
                <a:spcPct val="120000"/>
              </a:lnSpc>
              <a:spcBef>
                <a:spcPts val="1200"/>
              </a:spcBef>
              <a:buFont typeface="Verdana" pitchFamily="34" charset="0"/>
              <a:buChar char="–"/>
              <a:defRPr/>
            </a:pPr>
            <a:r>
              <a:rPr lang="es-ES" sz="1400" dirty="0" smtClean="0">
                <a:solidFill>
                  <a:srgbClr val="3B5795"/>
                </a:solidFill>
                <a:latin typeface="+mn-lt"/>
                <a:sym typeface="Gill Sans" pitchFamily="34" charset="0"/>
              </a:rPr>
              <a:t>Mitos </a:t>
            </a:r>
            <a:r>
              <a:rPr lang="es-ES" sz="1400" dirty="0">
                <a:solidFill>
                  <a:srgbClr val="3B5795"/>
                </a:solidFill>
                <a:latin typeface="+mn-lt"/>
                <a:sym typeface="Gill Sans" pitchFamily="34" charset="0"/>
              </a:rPr>
              <a:t>erróneos: no todo se aprende por ‘ensayo y error’; ‘navegantes expertos’...</a:t>
            </a:r>
          </a:p>
          <a:p>
            <a:pPr marL="161449" indent="-161449">
              <a:lnSpc>
                <a:spcPct val="120000"/>
              </a:lnSpc>
              <a:spcBef>
                <a:spcPts val="720"/>
              </a:spcBef>
              <a:buFont typeface="Verdana" pitchFamily="34" charset="0"/>
              <a:buChar char="–"/>
              <a:defRPr/>
            </a:pPr>
            <a:endParaRPr lang="es-ES" dirty="0">
              <a:solidFill>
                <a:srgbClr val="3B5795"/>
              </a:solidFill>
              <a:latin typeface="Arial" charset="0"/>
              <a:sym typeface="Hoefler Text" pitchFamily="1" charset="0"/>
            </a:endParaRPr>
          </a:p>
        </p:txBody>
      </p:sp>
      <p:sp>
        <p:nvSpPr>
          <p:cNvPr id="7" name="5 Título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412874"/>
          </a:xfrm>
        </p:spPr>
        <p:txBody>
          <a:bodyPr anchor="ctr" anchorCtr="0"/>
          <a:lstStyle/>
          <a:p>
            <a:pPr>
              <a:defRPr/>
            </a:pPr>
            <a:r>
              <a:rPr lang="es-ES" dirty="0" smtClean="0">
                <a:solidFill>
                  <a:srgbClr val="FF0000"/>
                </a:solidFill>
              </a:rPr>
              <a:t>El comportamiento informativo</a:t>
            </a:r>
            <a:r>
              <a:rPr lang="es-ES" sz="1800" dirty="0" smtClean="0">
                <a:solidFill>
                  <a:srgbClr val="FF0000"/>
                </a:solidFill>
              </a:rPr>
              <a:t/>
            </a:r>
            <a:br>
              <a:rPr lang="es-ES" sz="1800" dirty="0" smtClean="0">
                <a:solidFill>
                  <a:srgbClr val="FF0000"/>
                </a:solidFill>
              </a:rPr>
            </a:br>
            <a:r>
              <a:rPr lang="es-ES" sz="1800" dirty="0" smtClean="0">
                <a:solidFill>
                  <a:srgbClr val="FF0000"/>
                </a:solidFill>
              </a:rPr>
              <a:t>del investigador del futuro</a:t>
            </a:r>
            <a:br>
              <a:rPr lang="es-ES" sz="1800" dirty="0" smtClean="0">
                <a:solidFill>
                  <a:srgbClr val="FF0000"/>
                </a:solidFill>
              </a:rPr>
            </a:br>
            <a:endParaRPr lang="es-ES" sz="1600" dirty="0">
              <a:solidFill>
                <a:srgbClr val="FF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985838" y="6453188"/>
            <a:ext cx="7797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i="1" dirty="0" err="1" smtClean="0">
                <a:latin typeface="+mn-lt"/>
              </a:rPr>
              <a:t>Information</a:t>
            </a:r>
            <a:r>
              <a:rPr lang="es-ES" sz="1000" i="1" dirty="0" smtClean="0">
                <a:latin typeface="+mn-lt"/>
              </a:rPr>
              <a:t> </a:t>
            </a:r>
            <a:r>
              <a:rPr lang="es-ES" sz="1000" i="1" dirty="0" err="1" smtClean="0">
                <a:latin typeface="+mn-lt"/>
              </a:rPr>
              <a:t>Behaviour</a:t>
            </a:r>
            <a:r>
              <a:rPr lang="es-ES" sz="1000" i="1" dirty="0" smtClean="0">
                <a:latin typeface="+mn-lt"/>
              </a:rPr>
              <a:t> of </a:t>
            </a:r>
            <a:r>
              <a:rPr lang="es-ES" sz="1000" i="1" dirty="0" err="1" smtClean="0">
                <a:latin typeface="+mn-lt"/>
              </a:rPr>
              <a:t>the</a:t>
            </a:r>
            <a:r>
              <a:rPr lang="es-ES" sz="1000" i="1" dirty="0" smtClean="0">
                <a:latin typeface="+mn-lt"/>
              </a:rPr>
              <a:t> </a:t>
            </a:r>
            <a:r>
              <a:rPr lang="es-ES" sz="1000" i="1" dirty="0" err="1" smtClean="0">
                <a:latin typeface="+mn-lt"/>
              </a:rPr>
              <a:t>Researcher</a:t>
            </a:r>
            <a:r>
              <a:rPr lang="es-ES" sz="1000" i="1" dirty="0" smtClean="0">
                <a:latin typeface="+mn-lt"/>
              </a:rPr>
              <a:t> of </a:t>
            </a:r>
            <a:r>
              <a:rPr lang="es-ES" sz="1000" i="1" dirty="0" err="1" smtClean="0">
                <a:latin typeface="+mn-lt"/>
              </a:rPr>
              <a:t>the</a:t>
            </a:r>
            <a:r>
              <a:rPr lang="es-ES" sz="1000" i="1" dirty="0" smtClean="0">
                <a:latin typeface="+mn-lt"/>
              </a:rPr>
              <a:t> </a:t>
            </a:r>
            <a:r>
              <a:rPr lang="es-ES" sz="1000" i="1" dirty="0" err="1" smtClean="0">
                <a:latin typeface="+mn-lt"/>
              </a:rPr>
              <a:t>Future</a:t>
            </a:r>
            <a:r>
              <a:rPr lang="es-ES" sz="1000" i="1" dirty="0" smtClean="0">
                <a:latin typeface="+mn-lt"/>
              </a:rPr>
              <a:t>. </a:t>
            </a:r>
            <a:r>
              <a:rPr lang="es-ES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University</a:t>
            </a:r>
            <a:r>
              <a:rPr lang="es-E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</a:t>
            </a:r>
            <a:r>
              <a:rPr lang="es-ES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College</a:t>
            </a:r>
            <a:r>
              <a:rPr lang="es-E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London, 2008. (</a:t>
            </a:r>
            <a:r>
              <a:rPr lang="es-ES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Funded</a:t>
            </a:r>
            <a:r>
              <a:rPr lang="es-E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BL/JISC) </a:t>
            </a:r>
            <a:r>
              <a:rPr lang="es-ES" sz="1000" dirty="0" smtClean="0">
                <a:latin typeface="+mn-lt"/>
                <a:hlinkClick r:id="rId3"/>
              </a:rPr>
              <a:t>http://www.jisc.ac.uk/whatwedo/programmes/resourcediscovery/googlegen.aspx</a:t>
            </a:r>
            <a:endParaRPr lang="es-ES" sz="1000" dirty="0">
              <a:latin typeface="+mn-lt"/>
            </a:endParaRP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444500" y="5715000"/>
            <a:ext cx="0" cy="114300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</p:spPr>
        <p:txBody>
          <a:bodyPr wrap="none" lIns="82296" tIns="41148" rIns="82296" bIns="41148" anchor="ctr"/>
          <a:lstStyle/>
          <a:p>
            <a:pPr>
              <a:defRPr/>
            </a:pPr>
            <a:endParaRPr lang="es-E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985838" y="6453188"/>
            <a:ext cx="54713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 smtClean="0">
                <a:latin typeface="+mn-lt"/>
                <a:hlinkClick r:id="rId3"/>
              </a:rPr>
              <a:t>http://www.comm.ucsb.edu/faculty/flanagin/CV/Metzgeretal2013(CredEthos).pdf</a:t>
            </a:r>
            <a:endParaRPr lang="es-ES" sz="1000" dirty="0">
              <a:latin typeface="+mn-lt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5009" y="868313"/>
            <a:ext cx="7279399" cy="3784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80" name="Text Box 4"/>
          <p:cNvSpPr txBox="1">
            <a:spLocks/>
          </p:cNvSpPr>
          <p:nvPr/>
        </p:nvSpPr>
        <p:spPr bwMode="auto">
          <a:xfrm>
            <a:off x="985838" y="1412874"/>
            <a:ext cx="7273478" cy="53276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 lIns="82296" tIns="41148" rIns="82296" bIns="41148">
            <a:spAutoFit/>
          </a:bodyPr>
          <a:lstStyle/>
          <a:p>
            <a:pPr marL="161449" indent="-161449">
              <a:lnSpc>
                <a:spcPct val="120000"/>
              </a:lnSpc>
              <a:spcBef>
                <a:spcPts val="1200"/>
              </a:spcBef>
              <a:defRPr/>
            </a:pPr>
            <a:r>
              <a:rPr lang="es-ES" sz="1400" dirty="0" smtClean="0">
                <a:latin typeface="+mn-lt"/>
              </a:rPr>
              <a:t> </a:t>
            </a:r>
            <a:r>
              <a:rPr lang="es-ES" sz="1600" dirty="0" smtClean="0">
                <a:solidFill>
                  <a:srgbClr val="FF0000"/>
                </a:solidFill>
                <a:latin typeface="+mn-lt"/>
              </a:rPr>
              <a:t>Adolescentes 11-18 años (2010, 2013)</a:t>
            </a:r>
            <a:endParaRPr lang="es-ES" sz="1600" dirty="0" smtClean="0">
              <a:solidFill>
                <a:srgbClr val="FF0000"/>
              </a:solidFill>
              <a:latin typeface="+mn-lt"/>
              <a:sym typeface="Gill Sans" pitchFamily="34" charset="0"/>
            </a:endParaRPr>
          </a:p>
          <a:p>
            <a:pPr marL="161449" indent="-161449">
              <a:lnSpc>
                <a:spcPct val="120000"/>
              </a:lnSpc>
              <a:spcBef>
                <a:spcPts val="1200"/>
              </a:spcBef>
              <a:buFont typeface="Verdana" pitchFamily="34" charset="0"/>
              <a:buChar char="‒"/>
              <a:defRPr/>
            </a:pPr>
            <a:r>
              <a:rPr lang="es-ES" sz="1400" dirty="0" smtClean="0">
                <a:solidFill>
                  <a:srgbClr val="3B5795"/>
                </a:solidFill>
                <a:latin typeface="+mn-lt"/>
                <a:sym typeface="Gill Sans" pitchFamily="34" charset="0"/>
              </a:rPr>
              <a:t>Modelo de atribución de credibilidad: múltiple (vs jerárquico), distribuido (vs centralizado) y construido colectivamente (vs apropiado individualmente).</a:t>
            </a:r>
            <a:endParaRPr lang="es-ES" sz="1400" dirty="0">
              <a:solidFill>
                <a:srgbClr val="3B5795"/>
              </a:solidFill>
              <a:latin typeface="+mn-lt"/>
              <a:sym typeface="Gill Sans" pitchFamily="34" charset="0"/>
            </a:endParaRPr>
          </a:p>
          <a:p>
            <a:pPr marL="161449" indent="-161449">
              <a:lnSpc>
                <a:spcPct val="120000"/>
              </a:lnSpc>
              <a:spcBef>
                <a:spcPts val="1200"/>
              </a:spcBef>
              <a:buFont typeface="Verdana" pitchFamily="34" charset="0"/>
              <a:buChar char="‒"/>
              <a:defRPr/>
            </a:pPr>
            <a:r>
              <a:rPr lang="es-ES" sz="1400" dirty="0" smtClean="0">
                <a:solidFill>
                  <a:srgbClr val="3B5795"/>
                </a:solidFill>
                <a:latin typeface="+mn-lt"/>
                <a:sym typeface="Gill Sans" pitchFamily="34" charset="0"/>
              </a:rPr>
              <a:t>“Algo” o “mucho” de lo que encuentran en la web es creíble (89%) y aumenta con la edad.</a:t>
            </a:r>
          </a:p>
          <a:p>
            <a:pPr marL="161449" indent="-161449">
              <a:lnSpc>
                <a:spcPct val="120000"/>
              </a:lnSpc>
              <a:spcBef>
                <a:spcPts val="1200"/>
              </a:spcBef>
              <a:buFont typeface="Verdana" pitchFamily="34" charset="0"/>
              <a:buChar char="‒"/>
              <a:defRPr/>
            </a:pPr>
            <a:r>
              <a:rPr lang="es-ES" sz="1400" dirty="0" smtClean="0">
                <a:solidFill>
                  <a:srgbClr val="3B5795"/>
                </a:solidFill>
                <a:latin typeface="+mn-lt"/>
                <a:sym typeface="Gill Sans" pitchFamily="34" charset="0"/>
              </a:rPr>
              <a:t>Internet es la fuente </a:t>
            </a:r>
            <a:r>
              <a:rPr lang="es-ES" sz="1400" u="sng" dirty="0" smtClean="0">
                <a:solidFill>
                  <a:srgbClr val="3B5795"/>
                </a:solidFill>
                <a:latin typeface="+mn-lt"/>
                <a:sym typeface="Gill Sans" pitchFamily="34" charset="0"/>
              </a:rPr>
              <a:t>más creíble</a:t>
            </a:r>
            <a:r>
              <a:rPr lang="es-ES" sz="1400" dirty="0" smtClean="0">
                <a:solidFill>
                  <a:srgbClr val="3B5795"/>
                </a:solidFill>
                <a:latin typeface="+mn-lt"/>
                <a:sym typeface="Gill Sans" pitchFamily="34" charset="0"/>
              </a:rPr>
              <a:t> para trabajos escolares, entretenimiento y compra.</a:t>
            </a:r>
            <a:endParaRPr lang="es-ES" sz="1400" dirty="0">
              <a:solidFill>
                <a:srgbClr val="3B5795"/>
              </a:solidFill>
              <a:latin typeface="+mn-lt"/>
              <a:sym typeface="Gill Sans" pitchFamily="34" charset="0"/>
            </a:endParaRPr>
          </a:p>
          <a:p>
            <a:pPr marL="161449" indent="-161449">
              <a:lnSpc>
                <a:spcPct val="120000"/>
              </a:lnSpc>
              <a:spcBef>
                <a:spcPts val="1200"/>
              </a:spcBef>
              <a:buFont typeface="Verdana" pitchFamily="34" charset="0"/>
              <a:buChar char="‒"/>
              <a:defRPr/>
            </a:pPr>
            <a:r>
              <a:rPr lang="es-ES" sz="1400" dirty="0" err="1" smtClean="0">
                <a:solidFill>
                  <a:srgbClr val="3B5795"/>
                </a:solidFill>
                <a:latin typeface="+mn-lt"/>
                <a:sym typeface="Gill Sans" pitchFamily="34" charset="0"/>
              </a:rPr>
              <a:t>Wikipedia</a:t>
            </a:r>
            <a:r>
              <a:rPr lang="es-ES" sz="1400" dirty="0" smtClean="0">
                <a:solidFill>
                  <a:srgbClr val="3B5795"/>
                </a:solidFill>
                <a:latin typeface="+mn-lt"/>
                <a:sym typeface="Gill Sans" pitchFamily="34" charset="0"/>
              </a:rPr>
              <a:t> es </a:t>
            </a:r>
            <a:r>
              <a:rPr lang="es-ES" sz="1400" u="sng" dirty="0" smtClean="0">
                <a:solidFill>
                  <a:srgbClr val="3B5795"/>
                </a:solidFill>
                <a:latin typeface="+mn-lt"/>
                <a:sym typeface="Gill Sans" pitchFamily="34" charset="0"/>
              </a:rPr>
              <a:t>menos</a:t>
            </a:r>
            <a:r>
              <a:rPr lang="es-ES" sz="1400" dirty="0" smtClean="0">
                <a:solidFill>
                  <a:srgbClr val="3B5795"/>
                </a:solidFill>
                <a:latin typeface="+mn-lt"/>
                <a:sym typeface="Gill Sans" pitchFamily="34" charset="0"/>
              </a:rPr>
              <a:t> creíble que otras enciclopedias en línea (</a:t>
            </a:r>
            <a:r>
              <a:rPr lang="es-ES" sz="1400" dirty="0" err="1" smtClean="0">
                <a:solidFill>
                  <a:srgbClr val="3B5795"/>
                </a:solidFill>
                <a:latin typeface="+mn-lt"/>
                <a:sym typeface="Gill Sans" pitchFamily="34" charset="0"/>
              </a:rPr>
              <a:t>Britannica</a:t>
            </a:r>
            <a:r>
              <a:rPr lang="es-ES" sz="1400" dirty="0" smtClean="0">
                <a:solidFill>
                  <a:srgbClr val="3B5795"/>
                </a:solidFill>
                <a:latin typeface="+mn-lt"/>
                <a:sym typeface="Gill Sans" pitchFamily="34" charset="0"/>
              </a:rPr>
              <a:t>, </a:t>
            </a:r>
            <a:r>
              <a:rPr lang="es-ES" sz="1400" dirty="0" err="1" smtClean="0">
                <a:solidFill>
                  <a:srgbClr val="3B5795"/>
                </a:solidFill>
                <a:latin typeface="+mn-lt"/>
                <a:sym typeface="Gill Sans" pitchFamily="34" charset="0"/>
              </a:rPr>
              <a:t>Citizendium</a:t>
            </a:r>
            <a:r>
              <a:rPr lang="es-ES" sz="1400" dirty="0" smtClean="0">
                <a:solidFill>
                  <a:srgbClr val="3B5795"/>
                </a:solidFill>
                <a:latin typeface="+mn-lt"/>
                <a:sym typeface="Gill Sans" pitchFamily="34" charset="0"/>
              </a:rPr>
              <a:t>). En prueba ciega (</a:t>
            </a:r>
            <a:r>
              <a:rPr lang="es-ES" sz="1400" u="sng" dirty="0" smtClean="0">
                <a:solidFill>
                  <a:srgbClr val="3B5795"/>
                </a:solidFill>
                <a:latin typeface="+mn-lt"/>
                <a:sym typeface="Gill Sans" pitchFamily="34" charset="0"/>
              </a:rPr>
              <a:t>sin</a:t>
            </a:r>
            <a:r>
              <a:rPr lang="es-ES" sz="1400" dirty="0" smtClean="0">
                <a:solidFill>
                  <a:srgbClr val="3B5795"/>
                </a:solidFill>
                <a:latin typeface="+mn-lt"/>
                <a:sym typeface="Gill Sans" pitchFamily="34" charset="0"/>
              </a:rPr>
              <a:t> marcas de texto): </a:t>
            </a:r>
            <a:r>
              <a:rPr lang="es-ES" sz="1400" dirty="0" err="1" smtClean="0">
                <a:solidFill>
                  <a:srgbClr val="3B5795"/>
                </a:solidFill>
                <a:latin typeface="+mn-lt"/>
                <a:sym typeface="Gill Sans" pitchFamily="34" charset="0"/>
              </a:rPr>
              <a:t>Wikipedia</a:t>
            </a:r>
            <a:r>
              <a:rPr lang="es-ES" sz="1400" dirty="0" smtClean="0">
                <a:solidFill>
                  <a:srgbClr val="3B5795"/>
                </a:solidFill>
                <a:latin typeface="+mn-lt"/>
                <a:sym typeface="Gill Sans" pitchFamily="34" charset="0"/>
              </a:rPr>
              <a:t> es la </a:t>
            </a:r>
            <a:r>
              <a:rPr lang="es-ES" sz="1400" u="sng" dirty="0" smtClean="0">
                <a:solidFill>
                  <a:srgbClr val="3B5795"/>
                </a:solidFill>
                <a:latin typeface="+mn-lt"/>
                <a:sym typeface="Gill Sans" pitchFamily="34" charset="0"/>
              </a:rPr>
              <a:t>más</a:t>
            </a:r>
            <a:r>
              <a:rPr lang="es-ES" sz="1400" dirty="0" smtClean="0">
                <a:solidFill>
                  <a:srgbClr val="3B5795"/>
                </a:solidFill>
                <a:latin typeface="+mn-lt"/>
                <a:sym typeface="Gill Sans" pitchFamily="34" charset="0"/>
              </a:rPr>
              <a:t> creíble.</a:t>
            </a:r>
          </a:p>
          <a:p>
            <a:pPr marL="161449" indent="-161449">
              <a:lnSpc>
                <a:spcPct val="120000"/>
              </a:lnSpc>
              <a:spcBef>
                <a:spcPts val="1200"/>
              </a:spcBef>
              <a:defRPr/>
            </a:pPr>
            <a:r>
              <a:rPr lang="es-ES_tradnl" sz="1600" dirty="0" smtClean="0">
                <a:solidFill>
                  <a:srgbClr val="FF0000"/>
                </a:solidFill>
                <a:latin typeface="+mn-lt"/>
                <a:sym typeface="Gill Sans" pitchFamily="34" charset="0"/>
              </a:rPr>
              <a:t>Adultos (2007)</a:t>
            </a:r>
          </a:p>
          <a:p>
            <a:pPr marL="161449" indent="-161449">
              <a:lnSpc>
                <a:spcPct val="120000"/>
              </a:lnSpc>
              <a:spcBef>
                <a:spcPts val="1200"/>
              </a:spcBef>
              <a:buFont typeface="Verdana" pitchFamily="34" charset="0"/>
              <a:buChar char="‒"/>
              <a:defRPr/>
            </a:pPr>
            <a:r>
              <a:rPr lang="es-ES_tradnl" sz="1400" dirty="0" smtClean="0">
                <a:solidFill>
                  <a:srgbClr val="3B5795"/>
                </a:solidFill>
                <a:latin typeface="+mn-lt"/>
                <a:sym typeface="Gill Sans" pitchFamily="34" charset="0"/>
              </a:rPr>
              <a:t>Credibilidad en función del género web:</a:t>
            </a:r>
            <a:br>
              <a:rPr lang="es-ES_tradnl" sz="1400" dirty="0" smtClean="0">
                <a:solidFill>
                  <a:srgbClr val="3B5795"/>
                </a:solidFill>
                <a:latin typeface="+mn-lt"/>
                <a:sym typeface="Gill Sans" pitchFamily="34" charset="0"/>
              </a:rPr>
            </a:br>
            <a:r>
              <a:rPr lang="es-ES_tradnl" sz="1400" dirty="0" smtClean="0">
                <a:solidFill>
                  <a:srgbClr val="3B5795"/>
                </a:solidFill>
                <a:latin typeface="+mn-lt"/>
                <a:sym typeface="Gill Sans" pitchFamily="34" charset="0"/>
              </a:rPr>
              <a:t> (1) Webs (tipo) noticias (2) Comerciales (3) Webs personales</a:t>
            </a:r>
            <a:endParaRPr lang="es-ES" sz="1400" dirty="0" smtClean="0">
              <a:solidFill>
                <a:srgbClr val="3B5795"/>
              </a:solidFill>
              <a:latin typeface="+mn-lt"/>
              <a:sym typeface="Hoefler Text" pitchFamily="1" charset="0"/>
            </a:endParaRPr>
          </a:p>
          <a:p>
            <a:pPr marL="161449" indent="-161449">
              <a:lnSpc>
                <a:spcPct val="120000"/>
              </a:lnSpc>
              <a:spcBef>
                <a:spcPts val="1200"/>
              </a:spcBef>
              <a:buFont typeface="Verdana" pitchFamily="34" charset="0"/>
              <a:buChar char="‒"/>
              <a:defRPr/>
            </a:pPr>
            <a:r>
              <a:rPr lang="es-ES_tradnl" sz="1400" dirty="0" smtClean="0">
                <a:solidFill>
                  <a:srgbClr val="3B5795"/>
                </a:solidFill>
                <a:latin typeface="+mn-lt"/>
                <a:sym typeface="Hoefler Text" pitchFamily="1" charset="0"/>
              </a:rPr>
              <a:t>Atributos web (diseño, complejidad, profundidad) frente a autoría (individual o colectiva).</a:t>
            </a:r>
            <a:endParaRPr lang="es-ES_tradnl" sz="1400" dirty="0" smtClean="0">
              <a:solidFill>
                <a:srgbClr val="3B5795"/>
              </a:solidFill>
              <a:latin typeface="+mn-lt"/>
              <a:sym typeface="Gill Sans" pitchFamily="34" charset="0"/>
            </a:endParaRPr>
          </a:p>
          <a:p>
            <a:pPr marL="342900" indent="-342900">
              <a:spcBef>
                <a:spcPts val="0"/>
              </a:spcBef>
              <a:defRPr/>
            </a:pPr>
            <a:endParaRPr lang="es-ES_tradnl" sz="1400" dirty="0" smtClean="0">
              <a:latin typeface="+mn-lt"/>
              <a:sym typeface="Hoefler Text" pitchFamily="1" charset="0"/>
            </a:endParaRPr>
          </a:p>
        </p:txBody>
      </p:sp>
      <p:sp>
        <p:nvSpPr>
          <p:cNvPr id="7" name="5 Título"/>
          <p:cNvSpPr>
            <a:spLocks noGrp="1"/>
          </p:cNvSpPr>
          <p:nvPr>
            <p:ph type="title"/>
          </p:nvPr>
        </p:nvSpPr>
        <p:spPr>
          <a:xfrm>
            <a:off x="1" y="-1"/>
            <a:ext cx="9144000" cy="1412875"/>
          </a:xfrm>
        </p:spPr>
        <p:txBody>
          <a:bodyPr/>
          <a:lstStyle/>
          <a:p>
            <a:pPr>
              <a:defRPr/>
            </a:pPr>
            <a:r>
              <a:rPr lang="es-ES" dirty="0" smtClean="0">
                <a:solidFill>
                  <a:srgbClr val="FF0000"/>
                </a:solidFill>
              </a:rPr>
              <a:t>Credibilidad</a:t>
            </a:r>
            <a:r>
              <a:rPr lang="es-ES" dirty="0" smtClean="0">
                <a:solidFill>
                  <a:srgbClr val="FF3300"/>
                </a:solidFill>
              </a:rPr>
              <a:t> </a:t>
            </a:r>
            <a:r>
              <a:rPr lang="es-ES" sz="1800" dirty="0" smtClean="0">
                <a:solidFill>
                  <a:srgbClr val="FF3300"/>
                </a:solidFill>
              </a:rPr>
              <a:t/>
            </a:r>
            <a:br>
              <a:rPr lang="es-ES" sz="1800" dirty="0" smtClean="0">
                <a:solidFill>
                  <a:srgbClr val="FF3300"/>
                </a:solidFill>
              </a:rPr>
            </a:br>
            <a:r>
              <a:rPr lang="es-ES" sz="1800" dirty="0" smtClean="0">
                <a:solidFill>
                  <a:srgbClr val="FF0000"/>
                </a:solidFill>
              </a:rPr>
              <a:t>Respuesta compleja y (a veces) contradictoria</a:t>
            </a:r>
            <a:endParaRPr lang="es-ES" sz="1600" dirty="0">
              <a:solidFill>
                <a:srgbClr val="FF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985838" y="6611779"/>
            <a:ext cx="77978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/>
              <a:t>Consultar los trabajos de </a:t>
            </a:r>
            <a:r>
              <a:rPr lang="es-ES" sz="1000" dirty="0" err="1" smtClean="0"/>
              <a:t>Flanaguin</a:t>
            </a:r>
            <a:r>
              <a:rPr lang="es-ES" sz="1000" dirty="0" smtClean="0"/>
              <a:t> y </a:t>
            </a:r>
            <a:r>
              <a:rPr lang="es-ES" sz="1000" dirty="0" err="1" smtClean="0"/>
              <a:t>Metzger</a:t>
            </a:r>
            <a:r>
              <a:rPr lang="es-ES" sz="1000" dirty="0" smtClean="0"/>
              <a:t> en www.</a:t>
            </a:r>
            <a:r>
              <a:rPr lang="es-ES" sz="1000" b="1" dirty="0" smtClean="0"/>
              <a:t>credibility</a:t>
            </a:r>
            <a:r>
              <a:rPr lang="es-ES" sz="1000" dirty="0" smtClean="0"/>
              <a:t>.ucsb.edu/</a:t>
            </a:r>
            <a:endParaRPr lang="es-ES" sz="1000" dirty="0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444500" y="5715000"/>
            <a:ext cx="0" cy="114300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</p:spPr>
        <p:txBody>
          <a:bodyPr wrap="none" lIns="82296" tIns="41148" rIns="82296" bIns="41148" anchor="ctr"/>
          <a:lstStyle/>
          <a:p>
            <a:pPr>
              <a:defRPr/>
            </a:pPr>
            <a:endParaRPr lang="es-E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985838" y="6453188"/>
            <a:ext cx="46330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 smtClean="0">
                <a:latin typeface="+mn-lt"/>
                <a:hlinkClick r:id="rId3"/>
              </a:rPr>
              <a:t>http://www.informationr.net/ir/18-1/paper556.html#.UzBZaqh5OSo</a:t>
            </a:r>
            <a:r>
              <a:rPr lang="es-ES" sz="1000" dirty="0" smtClean="0">
                <a:latin typeface="+mn-lt"/>
              </a:rPr>
              <a:t> </a:t>
            </a:r>
            <a:endParaRPr lang="es-ES" sz="1000" dirty="0"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66849" y="1041772"/>
            <a:ext cx="6946951" cy="3395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80" name="Text Box 4"/>
          <p:cNvSpPr txBox="1">
            <a:spLocks/>
          </p:cNvSpPr>
          <p:nvPr/>
        </p:nvSpPr>
        <p:spPr bwMode="auto">
          <a:xfrm>
            <a:off x="985838" y="1094946"/>
            <a:ext cx="7273478" cy="543225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 lIns="82296" tIns="41148" rIns="82296" bIns="41148">
            <a:spAutoFit/>
          </a:bodyPr>
          <a:lstStyle/>
          <a:p>
            <a:pPr marL="161449" indent="-161449">
              <a:lnSpc>
                <a:spcPct val="120000"/>
              </a:lnSpc>
              <a:spcBef>
                <a:spcPts val="1200"/>
              </a:spcBef>
              <a:defRPr/>
            </a:pPr>
            <a:r>
              <a:rPr lang="es-ES" sz="2000" dirty="0" smtClean="0">
                <a:solidFill>
                  <a:srgbClr val="FF0000"/>
                </a:solidFill>
                <a:latin typeface="+mn-lt"/>
              </a:rPr>
              <a:t>Al final de la Secundaria </a:t>
            </a:r>
            <a:r>
              <a:rPr lang="es-ES" sz="1600" dirty="0" smtClean="0">
                <a:solidFill>
                  <a:srgbClr val="FF0000"/>
                </a:solidFill>
                <a:latin typeface="+mn-lt"/>
              </a:rPr>
              <a:t>(estudio longitudinal)</a:t>
            </a:r>
            <a:endParaRPr lang="es-ES" sz="1600" dirty="0" smtClean="0">
              <a:solidFill>
                <a:srgbClr val="FF0000"/>
              </a:solidFill>
              <a:latin typeface="+mn-lt"/>
              <a:sym typeface="Gill Sans" pitchFamily="34" charset="0"/>
            </a:endParaRPr>
          </a:p>
          <a:p>
            <a:pPr marL="161449" indent="-161449">
              <a:lnSpc>
                <a:spcPct val="120000"/>
              </a:lnSpc>
              <a:spcBef>
                <a:spcPts val="1200"/>
              </a:spcBef>
              <a:buFont typeface="Verdana" pitchFamily="34" charset="0"/>
              <a:buChar char="‒"/>
              <a:defRPr/>
            </a:pPr>
            <a:r>
              <a:rPr lang="es-ES_tradnl" sz="1600" dirty="0" smtClean="0">
                <a:solidFill>
                  <a:srgbClr val="3B5795"/>
                </a:solidFill>
                <a:latin typeface="+mn-lt"/>
                <a:sym typeface="Gill Sans" pitchFamily="34" charset="0"/>
              </a:rPr>
              <a:t>Siempre (sin excepción) usan Google y </a:t>
            </a:r>
            <a:r>
              <a:rPr lang="es-ES_tradnl" sz="1600" dirty="0" err="1" smtClean="0">
                <a:solidFill>
                  <a:srgbClr val="3B5795"/>
                </a:solidFill>
                <a:latin typeface="+mn-lt"/>
                <a:sym typeface="Gill Sans" pitchFamily="34" charset="0"/>
              </a:rPr>
              <a:t>Wikipedia</a:t>
            </a:r>
            <a:r>
              <a:rPr lang="es-ES_tradnl" sz="1600" dirty="0" smtClean="0">
                <a:solidFill>
                  <a:srgbClr val="3B5795"/>
                </a:solidFill>
                <a:latin typeface="+mn-lt"/>
                <a:sym typeface="Gill Sans" pitchFamily="34" charset="0"/>
              </a:rPr>
              <a:t>.</a:t>
            </a:r>
          </a:p>
          <a:p>
            <a:pPr marL="161449" indent="-161449">
              <a:lnSpc>
                <a:spcPct val="120000"/>
              </a:lnSpc>
              <a:spcBef>
                <a:spcPts val="1200"/>
              </a:spcBef>
              <a:buFont typeface="Verdana" pitchFamily="34" charset="0"/>
              <a:buChar char="‒"/>
              <a:defRPr/>
            </a:pPr>
            <a:r>
              <a:rPr lang="es-ES_tradnl" sz="1600" dirty="0" smtClean="0">
                <a:solidFill>
                  <a:srgbClr val="3B5795"/>
                </a:solidFill>
                <a:latin typeface="+mn-lt"/>
                <a:sym typeface="Gill Sans" pitchFamily="34" charset="0"/>
              </a:rPr>
              <a:t>En general, aceptan la primera opción del listado de búsqueda.</a:t>
            </a:r>
          </a:p>
          <a:p>
            <a:pPr marL="161449" indent="-161449">
              <a:lnSpc>
                <a:spcPct val="120000"/>
              </a:lnSpc>
              <a:spcBef>
                <a:spcPts val="1200"/>
              </a:spcBef>
              <a:buFont typeface="Verdana" pitchFamily="34" charset="0"/>
              <a:buChar char="‒"/>
              <a:defRPr/>
            </a:pPr>
            <a:r>
              <a:rPr lang="es-ES_tradnl" sz="1600" dirty="0" smtClean="0">
                <a:solidFill>
                  <a:srgbClr val="3B5795"/>
                </a:solidFill>
                <a:latin typeface="+mn-lt"/>
                <a:sym typeface="Gill Sans" pitchFamily="34" charset="0"/>
              </a:rPr>
              <a:t>Aunque conozcan la existencia de otras fuentes de mayor calidad (libros, profesores, familia), usan Google y </a:t>
            </a:r>
            <a:r>
              <a:rPr lang="es-ES_tradnl" sz="1600" dirty="0" err="1" smtClean="0">
                <a:solidFill>
                  <a:srgbClr val="3B5795"/>
                </a:solidFill>
                <a:latin typeface="+mn-lt"/>
                <a:sym typeface="Gill Sans" pitchFamily="34" charset="0"/>
              </a:rPr>
              <a:t>Wikipedia</a:t>
            </a:r>
            <a:r>
              <a:rPr lang="es-ES_tradnl" sz="1600" dirty="0" smtClean="0">
                <a:solidFill>
                  <a:srgbClr val="3B5795"/>
                </a:solidFill>
                <a:latin typeface="+mn-lt"/>
                <a:sym typeface="Gill Sans" pitchFamily="34" charset="0"/>
              </a:rPr>
              <a:t> por comodidad. La </a:t>
            </a:r>
            <a:r>
              <a:rPr lang="es-ES_tradnl" sz="1600" i="1" dirty="0" smtClean="0">
                <a:solidFill>
                  <a:srgbClr val="3B5795"/>
                </a:solidFill>
                <a:latin typeface="+mn-lt"/>
                <a:sym typeface="Gill Sans" pitchFamily="34" charset="0"/>
              </a:rPr>
              <a:t>comodidad</a:t>
            </a:r>
            <a:r>
              <a:rPr lang="es-ES_tradnl" sz="1600" dirty="0" smtClean="0">
                <a:solidFill>
                  <a:srgbClr val="3B5795"/>
                </a:solidFill>
                <a:latin typeface="+mn-lt"/>
                <a:sym typeface="Gill Sans" pitchFamily="34" charset="0"/>
              </a:rPr>
              <a:t> explica buena parte de la popularidad de ambos.</a:t>
            </a:r>
            <a:endParaRPr lang="es-ES" sz="1600" dirty="0" smtClean="0">
              <a:solidFill>
                <a:srgbClr val="3B5795"/>
              </a:solidFill>
              <a:latin typeface="+mn-lt"/>
              <a:sym typeface="Gill Sans" pitchFamily="34" charset="0"/>
            </a:endParaRPr>
          </a:p>
          <a:p>
            <a:pPr marL="161449" indent="-161449">
              <a:lnSpc>
                <a:spcPct val="120000"/>
              </a:lnSpc>
              <a:spcBef>
                <a:spcPts val="1200"/>
              </a:spcBef>
              <a:buFont typeface="Verdana" pitchFamily="34" charset="0"/>
              <a:buChar char="‒"/>
              <a:defRPr/>
            </a:pPr>
            <a:r>
              <a:rPr lang="es-ES" sz="1600" dirty="0" smtClean="0">
                <a:solidFill>
                  <a:srgbClr val="3B5795"/>
                </a:solidFill>
                <a:latin typeface="+mn-lt"/>
                <a:sym typeface="Gill Sans" pitchFamily="34" charset="0"/>
              </a:rPr>
              <a:t>‘</a:t>
            </a:r>
            <a:r>
              <a:rPr lang="es-ES" sz="1600" i="1" dirty="0" smtClean="0">
                <a:solidFill>
                  <a:srgbClr val="3B5795"/>
                </a:solidFill>
                <a:latin typeface="+mn-lt"/>
                <a:sym typeface="Gill Sans" pitchFamily="34" charset="0"/>
              </a:rPr>
              <a:t>Sabía que Internet no me iba a dar una respuesta falsa</a:t>
            </a:r>
            <a:r>
              <a:rPr lang="es-ES" sz="1600" dirty="0" smtClean="0">
                <a:solidFill>
                  <a:srgbClr val="3B5795"/>
                </a:solidFill>
                <a:latin typeface="+mn-lt"/>
                <a:sym typeface="Gill Sans" pitchFamily="34" charset="0"/>
              </a:rPr>
              <a:t>’.</a:t>
            </a:r>
          </a:p>
          <a:p>
            <a:pPr marL="161449" indent="-161449">
              <a:lnSpc>
                <a:spcPct val="120000"/>
              </a:lnSpc>
              <a:spcBef>
                <a:spcPts val="1200"/>
              </a:spcBef>
              <a:buFont typeface="Verdana" pitchFamily="34" charset="0"/>
              <a:buChar char="‒"/>
              <a:defRPr/>
            </a:pPr>
            <a:r>
              <a:rPr lang="es-ES" sz="1600" dirty="0" smtClean="0">
                <a:solidFill>
                  <a:srgbClr val="3B5795"/>
                </a:solidFill>
                <a:latin typeface="+mn-lt"/>
                <a:sym typeface="Gill Sans" pitchFamily="34" charset="0"/>
              </a:rPr>
              <a:t>Se citan las referencias de un artículo de la </a:t>
            </a:r>
            <a:r>
              <a:rPr lang="es-ES" sz="1600" dirty="0" err="1" smtClean="0">
                <a:solidFill>
                  <a:srgbClr val="3B5795"/>
                </a:solidFill>
                <a:latin typeface="+mn-lt"/>
                <a:sym typeface="Gill Sans" pitchFamily="34" charset="0"/>
              </a:rPr>
              <a:t>Wikipedia</a:t>
            </a:r>
            <a:r>
              <a:rPr lang="es-ES" sz="1600" dirty="0" smtClean="0">
                <a:solidFill>
                  <a:srgbClr val="3B5795"/>
                </a:solidFill>
                <a:latin typeface="+mn-lt"/>
                <a:sym typeface="Gill Sans" pitchFamily="34" charset="0"/>
              </a:rPr>
              <a:t>, pero </a:t>
            </a:r>
            <a:r>
              <a:rPr lang="es-ES" sz="1600" u="sng" dirty="0" smtClean="0">
                <a:solidFill>
                  <a:srgbClr val="3B5795"/>
                </a:solidFill>
                <a:latin typeface="+mn-lt"/>
                <a:sym typeface="Gill Sans" pitchFamily="34" charset="0"/>
              </a:rPr>
              <a:t>no</a:t>
            </a:r>
            <a:r>
              <a:rPr lang="es-ES" sz="1600" dirty="0" smtClean="0">
                <a:solidFill>
                  <a:srgbClr val="3B5795"/>
                </a:solidFill>
                <a:latin typeface="+mn-lt"/>
                <a:sym typeface="Gill Sans" pitchFamily="34" charset="0"/>
              </a:rPr>
              <a:t> el artículo para evitar el ‘ridículo’ ante tutores e iguales.</a:t>
            </a:r>
            <a:endParaRPr lang="es-ES" sz="1600" dirty="0">
              <a:solidFill>
                <a:srgbClr val="3B5795"/>
              </a:solidFill>
              <a:latin typeface="+mn-lt"/>
              <a:sym typeface="Gill Sans" pitchFamily="34" charset="0"/>
            </a:endParaRPr>
          </a:p>
          <a:p>
            <a:pPr marL="161449" indent="-161449">
              <a:lnSpc>
                <a:spcPct val="120000"/>
              </a:lnSpc>
              <a:spcBef>
                <a:spcPts val="1200"/>
              </a:spcBef>
              <a:buFont typeface="Verdana" pitchFamily="34" charset="0"/>
              <a:buChar char="‒"/>
              <a:defRPr/>
            </a:pPr>
            <a:r>
              <a:rPr lang="es-ES" sz="1600" dirty="0" smtClean="0">
                <a:solidFill>
                  <a:srgbClr val="3B5795"/>
                </a:solidFill>
                <a:latin typeface="+mn-lt"/>
                <a:sym typeface="Gill Sans" pitchFamily="34" charset="0"/>
              </a:rPr>
              <a:t>Solo el 16% hizo una verificación de resultados. Los criterios de validación de la información se basan en la cantidad y en que sea actual (esté en la onda) frente a la calidad y la autoridad.     (Taylor, 2012)</a:t>
            </a:r>
          </a:p>
          <a:p>
            <a:pPr marL="342900" indent="-342900">
              <a:spcBef>
                <a:spcPts val="0"/>
              </a:spcBef>
              <a:defRPr/>
            </a:pPr>
            <a:endParaRPr lang="es-ES_tradnl" sz="1400" dirty="0" smtClean="0">
              <a:latin typeface="+mn-lt"/>
              <a:sym typeface="Hoefler Text" pitchFamily="1" charset="0"/>
            </a:endParaRPr>
          </a:p>
        </p:txBody>
      </p:sp>
      <p:sp>
        <p:nvSpPr>
          <p:cNvPr id="7" name="5 Título"/>
          <p:cNvSpPr>
            <a:spLocks noGrp="1"/>
          </p:cNvSpPr>
          <p:nvPr>
            <p:ph type="title"/>
          </p:nvPr>
        </p:nvSpPr>
        <p:spPr>
          <a:xfrm>
            <a:off x="1" y="-1"/>
            <a:ext cx="9144000" cy="1412875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Hábitos de información </a:t>
            </a:r>
            <a:r>
              <a:rPr lang="es-ES" sz="1200" dirty="0" smtClean="0">
                <a:solidFill>
                  <a:srgbClr val="FF0000"/>
                </a:solidFill>
              </a:rPr>
              <a:t>(D. White)</a:t>
            </a:r>
            <a:r>
              <a:rPr lang="es-ES" sz="1800" dirty="0" smtClean="0">
                <a:solidFill>
                  <a:srgbClr val="FF3300"/>
                </a:solidFill>
              </a:rPr>
              <a:t/>
            </a:r>
            <a:br>
              <a:rPr lang="es-ES" sz="1800" dirty="0" smtClean="0">
                <a:solidFill>
                  <a:srgbClr val="FF3300"/>
                </a:solidFill>
              </a:rPr>
            </a:br>
            <a:endParaRPr lang="es-ES" sz="1600" dirty="0">
              <a:solidFill>
                <a:srgbClr val="FF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985838" y="6611779"/>
            <a:ext cx="77978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>
                <a:hlinkClick r:id="rId3"/>
              </a:rPr>
              <a:t>http://www.timberlakeconsulting.com/?id=437&amp;gclid=CNChkO3Xq70CFU_KtAodRTMA0A</a:t>
            </a:r>
            <a:r>
              <a:rPr lang="es-ES" sz="1000" dirty="0" smtClean="0"/>
              <a:t> </a:t>
            </a:r>
            <a:endParaRPr lang="es-ES" sz="1000" dirty="0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444500" y="5715000"/>
            <a:ext cx="0" cy="114300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</p:spPr>
        <p:txBody>
          <a:bodyPr wrap="none" lIns="82296" tIns="41148" rIns="82296" bIns="41148" anchor="ctr"/>
          <a:lstStyle/>
          <a:p>
            <a:pPr>
              <a:defRPr/>
            </a:pPr>
            <a:endParaRPr lang="es-E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720" y="-1"/>
            <a:ext cx="8558561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496" y="1815495"/>
            <a:ext cx="1598515" cy="24776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5500" b="1" dirty="0" smtClean="0">
                <a:solidFill>
                  <a:srgbClr val="FF8F8F"/>
                </a:solidFill>
                <a:latin typeface="+mn-lt"/>
              </a:rPr>
              <a:t>2</a:t>
            </a:r>
            <a:endParaRPr lang="es-ES" sz="15500" b="1" dirty="0">
              <a:solidFill>
                <a:srgbClr val="FF8F8F"/>
              </a:solidFill>
              <a:latin typeface="+mn-lt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129854" y="3545721"/>
            <a:ext cx="7978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8000" b="1" dirty="0" smtClean="0">
                <a:solidFill>
                  <a:srgbClr val="FF0000"/>
                </a:solidFill>
                <a:latin typeface="+mn-lt"/>
              </a:rPr>
              <a:t>Comunidades</a:t>
            </a:r>
            <a:endParaRPr lang="es-ES" sz="80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3512" y="4132832"/>
            <a:ext cx="3528926" cy="1184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4725144"/>
            <a:ext cx="2657767" cy="115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52262" y="359001"/>
            <a:ext cx="3510209" cy="860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749" y="2038375"/>
            <a:ext cx="3373187" cy="868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30560"/>
            <a:ext cx="5052262" cy="1502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98554" y="1268413"/>
            <a:ext cx="3142346" cy="1638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95936" y="3145016"/>
            <a:ext cx="4032448" cy="1004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3528" y="5880695"/>
            <a:ext cx="2956830" cy="81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3"/>
          <p:cNvSpPr>
            <a:spLocks noChangeShapeType="1"/>
          </p:cNvSpPr>
          <p:nvPr/>
        </p:nvSpPr>
        <p:spPr bwMode="auto">
          <a:xfrm>
            <a:off x="1508760" y="5715000"/>
            <a:ext cx="0" cy="1143000"/>
          </a:xfrm>
          <a:prstGeom prst="line">
            <a:avLst/>
          </a:prstGeom>
          <a:noFill/>
          <a:ln w="6350">
            <a:solidFill>
              <a:srgbClr val="E3001A"/>
            </a:solidFill>
            <a:round/>
            <a:headEnd/>
            <a:tailEnd/>
          </a:ln>
        </p:spPr>
        <p:txBody>
          <a:bodyPr wrap="none" lIns="82296" tIns="41148" rIns="82296" bIns="41148" anchor="ctr"/>
          <a:lstStyle/>
          <a:p>
            <a:endParaRPr lang="es-ES"/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21754" y="2666314"/>
            <a:ext cx="1285876" cy="9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6 Grupo"/>
          <p:cNvGrpSpPr/>
          <p:nvPr/>
        </p:nvGrpSpPr>
        <p:grpSpPr>
          <a:xfrm>
            <a:off x="285682" y="123833"/>
            <a:ext cx="8424936" cy="6573988"/>
            <a:chOff x="285682" y="123833"/>
            <a:chExt cx="8424936" cy="6573988"/>
          </a:xfrm>
        </p:grpSpPr>
        <p:pic>
          <p:nvPicPr>
            <p:cNvPr id="8195" name="Picture 2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285682" y="123833"/>
              <a:ext cx="8424936" cy="6188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4 Imagen" descr="questasleyendoCliente-300x45.png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285682" y="6312058"/>
              <a:ext cx="2571750" cy="385763"/>
            </a:xfrm>
            <a:prstGeom prst="rect">
              <a:avLst/>
            </a:prstGeom>
          </p:spPr>
        </p:pic>
        <p:sp>
          <p:nvSpPr>
            <p:cNvPr id="6" name="5 Rectángulo"/>
            <p:cNvSpPr/>
            <p:nvPr/>
          </p:nvSpPr>
          <p:spPr>
            <a:xfrm>
              <a:off x="2857432" y="6312058"/>
              <a:ext cx="5853186" cy="3857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985837" y="476274"/>
            <a:ext cx="7907338" cy="6381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Picture 2"/>
          <p:cNvPicPr>
            <a:picLocks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85837" y="1268412"/>
            <a:ext cx="7186613" cy="5589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230675" y="476274"/>
            <a:ext cx="6661377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3 Imagen" descr="Bookish.bmp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939480" y="1628800"/>
            <a:ext cx="4953000" cy="4716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rrowheads="1"/>
          </p:cNvPicPr>
          <p:nvPr/>
        </p:nvPicPr>
        <p:blipFill>
          <a:blip r:embed="rId2" cstate="screen"/>
          <a:srcRect b="30371"/>
          <a:stretch>
            <a:fillRect/>
          </a:stretch>
        </p:blipFill>
        <p:spPr bwMode="auto">
          <a:xfrm>
            <a:off x="985837" y="1268412"/>
            <a:ext cx="7186613" cy="3891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3 Imagen" descr="GooReads1.bmp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779240"/>
            <a:ext cx="9129714" cy="4867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0" y="573047"/>
            <a:ext cx="9144000" cy="5304225"/>
            <a:chOff x="0" y="1052930"/>
            <a:chExt cx="9144000" cy="5304225"/>
          </a:xfrm>
        </p:grpSpPr>
        <p:pic>
          <p:nvPicPr>
            <p:cNvPr id="3" name="2 Imagen" descr="GoodReads4.bmp"/>
            <p:cNvPicPr>
              <a:picLocks noChangeAspect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0" y="1052930"/>
              <a:ext cx="9144000" cy="359945"/>
            </a:xfrm>
            <a:prstGeom prst="rect">
              <a:avLst/>
            </a:prstGeom>
          </p:spPr>
        </p:pic>
        <p:pic>
          <p:nvPicPr>
            <p:cNvPr id="6" name="5 Imagen" descr="GoodReads2.bmp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0" y="1196752"/>
              <a:ext cx="9144000" cy="516040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4 Grupo"/>
          <p:cNvGrpSpPr/>
          <p:nvPr/>
        </p:nvGrpSpPr>
        <p:grpSpPr>
          <a:xfrm>
            <a:off x="0" y="515154"/>
            <a:ext cx="9144000" cy="5400258"/>
            <a:chOff x="0" y="1052930"/>
            <a:chExt cx="9144000" cy="5400258"/>
          </a:xfrm>
        </p:grpSpPr>
        <p:pic>
          <p:nvPicPr>
            <p:cNvPr id="4" name="3 Imagen" descr="GoodReads4.bmp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0" y="1188909"/>
              <a:ext cx="9144000" cy="5264279"/>
            </a:xfrm>
            <a:prstGeom prst="rect">
              <a:avLst/>
            </a:prstGeom>
          </p:spPr>
        </p:pic>
        <p:pic>
          <p:nvPicPr>
            <p:cNvPr id="3" name="2 Imagen" descr="GoodReads4.bmp"/>
            <p:cNvPicPr>
              <a:picLocks noChangeAspect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0" y="1052930"/>
              <a:ext cx="9144000" cy="21548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85838" y="1257320"/>
            <a:ext cx="8158163" cy="560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4" cstate="screen"/>
          <a:stretch>
            <a:fillRect/>
          </a:stretch>
        </p:blipFill>
        <p:spPr bwMode="auto">
          <a:xfrm>
            <a:off x="985838" y="1257320"/>
            <a:ext cx="6712268" cy="510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"/>
          <p:cNvSpPr>
            <a:spLocks/>
          </p:cNvSpPr>
          <p:nvPr/>
        </p:nvSpPr>
        <p:spPr bwMode="auto">
          <a:xfrm>
            <a:off x="3081815" y="4941168"/>
            <a:ext cx="6062186" cy="15120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noFill/>
            <a:prstDash val="dash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82296" tIns="41148" rIns="82296" bIns="41148" anchor="ctr">
            <a:noAutofit/>
          </a:bodyPr>
          <a:lstStyle/>
          <a:p>
            <a:pPr>
              <a:lnSpc>
                <a:spcPts val="2700"/>
              </a:lnSpc>
              <a:defRPr/>
            </a:pPr>
            <a:r>
              <a:rPr lang="es-ES_tradnl" sz="1400" dirty="0" smtClean="0">
                <a:solidFill>
                  <a:schemeClr val="bg1"/>
                </a:solidFill>
                <a:latin typeface="+mn-lt"/>
                <a:sym typeface="Gill Sans" pitchFamily="34" charset="0"/>
              </a:rPr>
              <a:t>Participaron </a:t>
            </a:r>
            <a:r>
              <a:rPr lang="es-ES_tradnl" sz="1400" dirty="0">
                <a:solidFill>
                  <a:schemeClr val="bg1"/>
                </a:solidFill>
                <a:latin typeface="+mn-lt"/>
                <a:sym typeface="Gill Sans" pitchFamily="34" charset="0"/>
              </a:rPr>
              <a:t>800 estudiantes </a:t>
            </a:r>
            <a:r>
              <a:rPr lang="es-ES_tradnl" sz="1400" dirty="0" smtClean="0">
                <a:solidFill>
                  <a:schemeClr val="bg1"/>
                </a:solidFill>
                <a:latin typeface="+mn-lt"/>
                <a:sym typeface="Gill Sans" pitchFamily="34" charset="0"/>
              </a:rPr>
              <a:t>(5.000 </a:t>
            </a:r>
            <a:r>
              <a:rPr lang="es-ES_tradnl" sz="1400" dirty="0">
                <a:solidFill>
                  <a:schemeClr val="bg1"/>
                </a:solidFill>
                <a:latin typeface="+mn-lt"/>
                <a:sym typeface="Gill Sans" pitchFamily="34" charset="0"/>
              </a:rPr>
              <a:t>horas de grabación durante </a:t>
            </a:r>
            <a:r>
              <a:rPr lang="es-ES_tradnl" sz="1400" dirty="0" smtClean="0">
                <a:solidFill>
                  <a:schemeClr val="bg1"/>
                </a:solidFill>
                <a:latin typeface="+mn-lt"/>
                <a:sym typeface="Gill Sans" pitchFamily="34" charset="0"/>
              </a:rPr>
              <a:t>3 años). U</a:t>
            </a:r>
            <a:r>
              <a:rPr lang="es-ES" sz="1400" dirty="0" err="1" smtClean="0">
                <a:solidFill>
                  <a:schemeClr val="bg1"/>
                </a:solidFill>
                <a:latin typeface="+mn-lt"/>
              </a:rPr>
              <a:t>sos</a:t>
            </a:r>
            <a:r>
              <a:rPr lang="es-ES" sz="1400" dirty="0" smtClean="0">
                <a:solidFill>
                  <a:schemeClr val="bg1"/>
                </a:solidFill>
                <a:latin typeface="+mn-lt"/>
              </a:rPr>
              <a:t> y </a:t>
            </a:r>
            <a:r>
              <a:rPr lang="es-ES" sz="1400" dirty="0">
                <a:solidFill>
                  <a:schemeClr val="bg1"/>
                </a:solidFill>
                <a:latin typeface="+mn-lt"/>
              </a:rPr>
              <a:t>hábitos en relación con las TIC en ocio, comunicación y aprendizaje informal.</a:t>
            </a:r>
          </a:p>
          <a:p>
            <a:pPr>
              <a:defRPr/>
            </a:pPr>
            <a:r>
              <a:rPr lang="es-ES" sz="900" dirty="0" smtClean="0">
                <a:solidFill>
                  <a:schemeClr val="bg1"/>
                </a:solidFill>
                <a:sym typeface="Gill Sans" pitchFamily="34" charset="0"/>
                <a:hlinkClick r:id="rId5"/>
              </a:rPr>
              <a:t>http</a:t>
            </a:r>
            <a:r>
              <a:rPr lang="es-ES" sz="900" dirty="0">
                <a:solidFill>
                  <a:schemeClr val="bg1"/>
                </a:solidFill>
                <a:sym typeface="Gill Sans" pitchFamily="34" charset="0"/>
                <a:hlinkClick r:id="rId5"/>
              </a:rPr>
              <a:t>://digitalyouth.ischool.berkeley.edu/files/report/digitalyouth-WhitePaper.pdf</a:t>
            </a:r>
            <a:endParaRPr lang="es-ES" sz="900" dirty="0">
              <a:solidFill>
                <a:schemeClr val="bg1"/>
              </a:solidFill>
              <a:sym typeface="Gill Sans" pitchFamily="34" charset="0"/>
            </a:endParaRPr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996673"/>
          </a:xfrm>
        </p:spPr>
        <p:txBody>
          <a:bodyPr/>
          <a:lstStyle/>
          <a:p>
            <a:pPr>
              <a:defRPr/>
            </a:pPr>
            <a:r>
              <a:rPr lang="es-ES" sz="2200" dirty="0" smtClean="0"/>
              <a:t>Vivir y aprender con los nuevos medios</a:t>
            </a:r>
            <a:br>
              <a:rPr lang="es-ES" sz="2200" dirty="0" smtClean="0"/>
            </a:br>
            <a:r>
              <a:rPr lang="es-ES" sz="13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Mizuko</a:t>
            </a:r>
            <a:r>
              <a:rPr lang="es-ES" sz="1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ES" sz="13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Ito</a:t>
            </a:r>
            <a:r>
              <a:rPr lang="es-ES" sz="1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y cols., 2008.</a:t>
            </a:r>
            <a:endParaRPr lang="es-ES" sz="1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985839" y="1268413"/>
            <a:ext cx="8158162" cy="4989511"/>
          </a:xfrm>
        </p:spPr>
        <p:txBody>
          <a:bodyPr/>
          <a:lstStyle/>
          <a:p>
            <a:pPr eaLnBrk="1" hangingPunct="1">
              <a:buClrTx/>
              <a:buSzTx/>
              <a:buNone/>
              <a:defRPr/>
            </a:pPr>
            <a:r>
              <a:rPr lang="es-ES" i="1" kern="1200" dirty="0" err="1" smtClean="0">
                <a:solidFill>
                  <a:srgbClr val="FF0000"/>
                </a:solidFill>
              </a:rPr>
              <a:t>Friendship-driven</a:t>
            </a:r>
            <a:r>
              <a:rPr lang="es-ES" i="1" kern="1200" dirty="0" smtClean="0">
                <a:solidFill>
                  <a:srgbClr val="FF0000"/>
                </a:solidFill>
              </a:rPr>
              <a:t> </a:t>
            </a:r>
            <a:r>
              <a:rPr lang="es-ES" i="1" kern="1200" dirty="0" err="1" smtClean="0">
                <a:solidFill>
                  <a:srgbClr val="FF0000"/>
                </a:solidFill>
              </a:rPr>
              <a:t>practices</a:t>
            </a:r>
            <a:r>
              <a:rPr lang="es-ES" kern="1200" dirty="0" smtClean="0">
                <a:solidFill>
                  <a:srgbClr val="FF0000"/>
                </a:solidFill>
              </a:rPr>
              <a:t> </a:t>
            </a:r>
            <a:r>
              <a:rPr lang="es-ES" kern="1200" dirty="0" smtClean="0">
                <a:solidFill>
                  <a:srgbClr val="E3001A"/>
                </a:solidFill>
              </a:rPr>
              <a:t/>
            </a:r>
            <a:br>
              <a:rPr lang="es-ES" kern="1200" dirty="0" smtClean="0">
                <a:solidFill>
                  <a:srgbClr val="E3001A"/>
                </a:solidFill>
              </a:rPr>
            </a:br>
            <a:r>
              <a:rPr lang="es-ES" sz="1400" kern="1200" dirty="0" smtClean="0"/>
              <a:t>(amistades)</a:t>
            </a:r>
            <a:endParaRPr lang="es-ES" sz="1400" i="1" kern="1200" dirty="0" smtClean="0"/>
          </a:p>
          <a:p>
            <a:pPr marL="490062" lvl="1" indent="-161449" eaLnBrk="1" hangingPunct="1">
              <a:buFontTx/>
              <a:buChar char="•"/>
              <a:defRPr/>
            </a:pPr>
            <a:r>
              <a:rPr lang="es-ES" sz="1400" kern="1200" dirty="0" smtClean="0"/>
              <a:t>Muy generalizadas.</a:t>
            </a:r>
          </a:p>
          <a:p>
            <a:pPr marL="490062" lvl="1" indent="-161449" eaLnBrk="1" hangingPunct="1">
              <a:buFontTx/>
              <a:buChar char="•"/>
              <a:defRPr/>
            </a:pPr>
            <a:r>
              <a:rPr lang="es-ES" sz="1400" kern="1200" dirty="0" smtClean="0"/>
              <a:t>Refuerzan lazos existentes fuera de línea: amigos del colegio, de deporte, de actividades de ocio…</a:t>
            </a:r>
          </a:p>
          <a:p>
            <a:pPr marL="490062" lvl="1" indent="-161449" eaLnBrk="1" hangingPunct="1">
              <a:buFontTx/>
              <a:buChar char="•"/>
              <a:defRPr/>
            </a:pPr>
            <a:r>
              <a:rPr lang="es-ES" sz="1400" kern="1200" dirty="0" smtClean="0"/>
              <a:t>Siempre ‘están conectados’.</a:t>
            </a:r>
          </a:p>
          <a:p>
            <a:pPr marL="490062" lvl="1" indent="-161449" eaLnBrk="1" hangingPunct="1">
              <a:buFontTx/>
              <a:buChar char="•"/>
              <a:defRPr/>
            </a:pPr>
            <a:r>
              <a:rPr lang="es-ES" sz="1400" kern="1200" dirty="0" smtClean="0"/>
              <a:t>Pocos amplían intereses y buscan información más allá de lo que ya conocen. </a:t>
            </a:r>
          </a:p>
          <a:p>
            <a:pPr marL="161449" indent="-161449" eaLnBrk="1" hangingPunct="1">
              <a:defRPr/>
            </a:pPr>
            <a:endParaRPr lang="es-ES" sz="1400" kern="1200" dirty="0" smtClean="0"/>
          </a:p>
          <a:p>
            <a:pPr eaLnBrk="1" hangingPunct="1">
              <a:buClrTx/>
              <a:buSzTx/>
              <a:buNone/>
              <a:defRPr/>
            </a:pPr>
            <a:r>
              <a:rPr lang="es-ES" i="1" kern="1200" dirty="0" err="1" smtClean="0">
                <a:solidFill>
                  <a:srgbClr val="FF0000"/>
                </a:solidFill>
              </a:rPr>
              <a:t>Interest-driven</a:t>
            </a:r>
            <a:r>
              <a:rPr lang="es-ES" i="1" kern="1200" dirty="0" smtClean="0">
                <a:solidFill>
                  <a:srgbClr val="FF0000"/>
                </a:solidFill>
              </a:rPr>
              <a:t> </a:t>
            </a:r>
            <a:r>
              <a:rPr lang="es-ES" i="1" kern="1200" dirty="0" err="1" smtClean="0">
                <a:solidFill>
                  <a:srgbClr val="FF0000"/>
                </a:solidFill>
              </a:rPr>
              <a:t>networks</a:t>
            </a:r>
            <a:r>
              <a:rPr lang="es-ES" kern="1200" dirty="0" smtClean="0">
                <a:solidFill>
                  <a:srgbClr val="FF0000"/>
                </a:solidFill>
              </a:rPr>
              <a:t> </a:t>
            </a:r>
            <a:r>
              <a:rPr lang="es-ES" kern="1200" dirty="0" smtClean="0">
                <a:solidFill>
                  <a:srgbClr val="E3001A"/>
                </a:solidFill>
              </a:rPr>
              <a:t/>
            </a:r>
            <a:br>
              <a:rPr lang="es-ES" kern="1200" dirty="0" smtClean="0">
                <a:solidFill>
                  <a:srgbClr val="E3001A"/>
                </a:solidFill>
              </a:rPr>
            </a:br>
            <a:r>
              <a:rPr lang="es-ES" sz="1400" kern="1200" dirty="0" smtClean="0"/>
              <a:t>(intereses e información en nichos concretos: cómic, videojuegos, tecnología…)</a:t>
            </a:r>
          </a:p>
          <a:p>
            <a:pPr marL="490062" lvl="1" indent="-161449" eaLnBrk="1" hangingPunct="1">
              <a:buFontTx/>
              <a:buChar char="•"/>
              <a:defRPr/>
            </a:pPr>
            <a:r>
              <a:rPr lang="es-ES" sz="1400" kern="1200" dirty="0" smtClean="0"/>
              <a:t>No tan generalizadas.</a:t>
            </a:r>
          </a:p>
          <a:p>
            <a:pPr marL="490062" lvl="1" indent="-161449" eaLnBrk="1" hangingPunct="1">
              <a:buFontTx/>
              <a:buChar char="•"/>
              <a:defRPr/>
            </a:pPr>
            <a:r>
              <a:rPr lang="es-ES" sz="1400" kern="1200" dirty="0" smtClean="0"/>
              <a:t>Amplían sus contactos más allá de lo local y participan activamente: publican, distribuyen, buscan visibilidad y reputación.</a:t>
            </a:r>
          </a:p>
          <a:p>
            <a:pPr>
              <a:defRPr/>
            </a:pPr>
            <a:endParaRPr lang="es-ES" sz="2500" dirty="0"/>
          </a:p>
        </p:txBody>
      </p:sp>
      <p:sp>
        <p:nvSpPr>
          <p:cNvPr id="7" name="Rectangle 6"/>
          <p:cNvSpPr>
            <a:spLocks/>
          </p:cNvSpPr>
          <p:nvPr/>
        </p:nvSpPr>
        <p:spPr bwMode="auto">
          <a:xfrm>
            <a:off x="2843808" y="4509120"/>
            <a:ext cx="6300192" cy="19440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rnd">
            <a:noFill/>
            <a:prstDash val="dash"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82296" tIns="41148" rIns="82296" bIns="41148" anchor="ctr">
            <a:noAutofit/>
          </a:bodyPr>
          <a:lstStyle/>
          <a:p>
            <a:pPr>
              <a:lnSpc>
                <a:spcPts val="2700"/>
              </a:lnSpc>
              <a:defRPr/>
            </a:pPr>
            <a:endParaRPr lang="es-ES_tradnl" dirty="0" smtClean="0">
              <a:solidFill>
                <a:schemeClr val="bg1"/>
              </a:solidFill>
              <a:sym typeface="Gill Sans" pitchFamily="34" charset="0"/>
            </a:endParaRPr>
          </a:p>
          <a:p>
            <a:pPr>
              <a:lnSpc>
                <a:spcPts val="2700"/>
              </a:lnSpc>
              <a:defRPr/>
            </a:pPr>
            <a:endParaRPr lang="es-ES_tradnl" dirty="0" smtClean="0">
              <a:solidFill>
                <a:schemeClr val="bg1"/>
              </a:solidFill>
              <a:sym typeface="Gill Sans" pitchFamily="34" charset="0"/>
            </a:endParaRPr>
          </a:p>
          <a:p>
            <a:pPr>
              <a:lnSpc>
                <a:spcPts val="2700"/>
              </a:lnSpc>
              <a:defRPr/>
            </a:pPr>
            <a:endParaRPr lang="es-ES_tradnl" dirty="0" smtClean="0">
              <a:solidFill>
                <a:schemeClr val="bg1"/>
              </a:solidFill>
              <a:sym typeface="Gill Sans" pitchFamily="34" charset="0"/>
            </a:endParaRPr>
          </a:p>
          <a:p>
            <a:pPr marL="173038" indent="-173038">
              <a:lnSpc>
                <a:spcPts val="2700"/>
              </a:lnSpc>
              <a:buFont typeface="Arial" pitchFamily="34" charset="0"/>
              <a:buChar char="‒"/>
              <a:defRPr/>
            </a:pPr>
            <a:r>
              <a:rPr lang="es-ES_tradnl" sz="1400" dirty="0" smtClean="0">
                <a:solidFill>
                  <a:schemeClr val="bg1"/>
                </a:solidFill>
                <a:latin typeface="+mn-lt"/>
                <a:sym typeface="Gill Sans" pitchFamily="34" charset="0"/>
              </a:rPr>
              <a:t>Exploran formas de expresión.</a:t>
            </a:r>
          </a:p>
          <a:p>
            <a:pPr marL="173038" indent="-173038">
              <a:lnSpc>
                <a:spcPts val="2700"/>
              </a:lnSpc>
              <a:buFont typeface="Arial" pitchFamily="34" charset="0"/>
              <a:buChar char="‒"/>
              <a:defRPr/>
            </a:pPr>
            <a:r>
              <a:rPr lang="es-ES_tradnl" sz="1400" dirty="0" smtClean="0">
                <a:solidFill>
                  <a:schemeClr val="bg1"/>
                </a:solidFill>
                <a:latin typeface="+mn-lt"/>
                <a:sym typeface="Gill Sans" pitchFamily="34" charset="0"/>
              </a:rPr>
              <a:t>Aprenden destrezas de comunicación y técnicas (ensayo y error).</a:t>
            </a:r>
          </a:p>
          <a:p>
            <a:pPr marL="173038" indent="-173038">
              <a:lnSpc>
                <a:spcPts val="2700"/>
              </a:lnSpc>
              <a:buFont typeface="Arial" pitchFamily="34" charset="0"/>
              <a:buChar char="‒"/>
              <a:defRPr/>
            </a:pPr>
            <a:r>
              <a:rPr lang="es-ES_tradnl" sz="1400" dirty="0" smtClean="0">
                <a:solidFill>
                  <a:schemeClr val="bg1"/>
                </a:solidFill>
                <a:latin typeface="+mn-lt"/>
                <a:sym typeface="Gill Sans" pitchFamily="34" charset="0"/>
              </a:rPr>
              <a:t>Aprenden entre iguales (respetan ‘autoridad’).</a:t>
            </a:r>
          </a:p>
          <a:p>
            <a:pPr marL="173038" indent="-173038">
              <a:lnSpc>
                <a:spcPts val="2700"/>
              </a:lnSpc>
              <a:buFont typeface="Arial" pitchFamily="34" charset="0"/>
              <a:buChar char="‒"/>
              <a:defRPr/>
            </a:pPr>
            <a:r>
              <a:rPr lang="es-ES_tradnl" sz="1400" dirty="0" smtClean="0">
                <a:solidFill>
                  <a:schemeClr val="bg1"/>
                </a:solidFill>
                <a:latin typeface="+mn-lt"/>
                <a:sym typeface="Gill Sans" pitchFamily="34" charset="0"/>
              </a:rPr>
              <a:t>Esfuerzo auto-dirigido (no por objetivos).</a:t>
            </a:r>
          </a:p>
          <a:p>
            <a:pPr marL="173038" indent="-173038">
              <a:lnSpc>
                <a:spcPts val="2700"/>
              </a:lnSpc>
              <a:buFont typeface="Arial" pitchFamily="34" charset="0"/>
              <a:buChar char="‒"/>
              <a:defRPr/>
            </a:pPr>
            <a:r>
              <a:rPr lang="es-ES_tradnl" sz="1400" dirty="0" smtClean="0">
                <a:solidFill>
                  <a:schemeClr val="bg1"/>
                </a:solidFill>
                <a:latin typeface="+mn-lt"/>
                <a:sym typeface="Gill Sans" pitchFamily="34" charset="0"/>
              </a:rPr>
              <a:t>Variabilidad de pautas (difícil estandarizar).</a:t>
            </a:r>
            <a:endParaRPr lang="es-ES_tradnl" dirty="0" smtClean="0">
              <a:solidFill>
                <a:schemeClr val="bg1"/>
              </a:solidFill>
              <a:sym typeface="Gill Sans" pitchFamily="34" charset="0"/>
            </a:endParaRPr>
          </a:p>
          <a:p>
            <a:pPr>
              <a:lnSpc>
                <a:spcPts val="2700"/>
              </a:lnSpc>
              <a:defRPr/>
            </a:pPr>
            <a:endParaRPr lang="es-ES_tradnl" dirty="0" smtClean="0">
              <a:solidFill>
                <a:schemeClr val="bg1"/>
              </a:solidFill>
              <a:sym typeface="Gill Sans" pitchFamily="34" charset="0"/>
            </a:endParaRPr>
          </a:p>
          <a:p>
            <a:pPr>
              <a:lnSpc>
                <a:spcPts val="2700"/>
              </a:lnSpc>
              <a:defRPr/>
            </a:pPr>
            <a:endParaRPr lang="es-ES_tradnl" dirty="0" smtClean="0">
              <a:solidFill>
                <a:schemeClr val="bg1"/>
              </a:solidFill>
              <a:sym typeface="Gill Sans" pitchFamily="34" charset="0"/>
            </a:endParaRPr>
          </a:p>
          <a:p>
            <a:pPr>
              <a:lnSpc>
                <a:spcPts val="2700"/>
              </a:lnSpc>
              <a:defRPr/>
            </a:pP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9" name="5 Título"/>
          <p:cNvSpPr txBox="1">
            <a:spLocks/>
          </p:cNvSpPr>
          <p:nvPr/>
        </p:nvSpPr>
        <p:spPr bwMode="auto">
          <a:xfrm>
            <a:off x="0" y="44624"/>
            <a:ext cx="9144000" cy="8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Vivir y aprender con los nuevos medios</a:t>
            </a:r>
            <a:br>
              <a:rPr kumimoji="0" lang="es-E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s-ES" sz="13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Mizuko</a:t>
            </a:r>
            <a:r>
              <a:rPr kumimoji="0" lang="es-ES" sz="13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s-ES" sz="13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Ito</a:t>
            </a:r>
            <a:r>
              <a:rPr kumimoji="0" lang="es-ES" sz="13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 cols., 2008.</a:t>
            </a:r>
            <a:endParaRPr kumimoji="0" lang="es-ES" sz="13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444500" y="5715000"/>
            <a:ext cx="0" cy="114300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</p:spPr>
        <p:txBody>
          <a:bodyPr wrap="none" lIns="82296" tIns="41148" rIns="82296" bIns="41148" anchor="ctr"/>
          <a:lstStyle/>
          <a:p>
            <a:pPr>
              <a:defRPr/>
            </a:pPr>
            <a:endParaRPr lang="es-E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985838" y="6627168"/>
            <a:ext cx="42049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 smtClean="0">
                <a:latin typeface="+mn-lt"/>
                <a:hlinkClick r:id="rId3"/>
              </a:rPr>
              <a:t>http://dmlhub.net/sites/default/files/Connected_Learning_report.pdf</a:t>
            </a:r>
            <a:endParaRPr lang="es-ES" sz="900" dirty="0"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548680"/>
            <a:ext cx="4924425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42667" y="2232100"/>
            <a:ext cx="3329783" cy="42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1979712" y="115888"/>
            <a:ext cx="5184576" cy="6742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8" name="7 Grupo"/>
          <p:cNvGrpSpPr/>
          <p:nvPr/>
        </p:nvGrpSpPr>
        <p:grpSpPr>
          <a:xfrm>
            <a:off x="1979712" y="366063"/>
            <a:ext cx="5184576" cy="6265788"/>
            <a:chOff x="2924025" y="1507307"/>
            <a:chExt cx="3295950" cy="3983299"/>
          </a:xfrm>
        </p:grpSpPr>
        <p:grpSp>
          <p:nvGrpSpPr>
            <p:cNvPr id="7" name="6 Grupo"/>
            <p:cNvGrpSpPr/>
            <p:nvPr/>
          </p:nvGrpSpPr>
          <p:grpSpPr>
            <a:xfrm>
              <a:off x="2924025" y="1507307"/>
              <a:ext cx="3295950" cy="3201956"/>
              <a:chOff x="3156286" y="1485674"/>
              <a:chExt cx="3295950" cy="3201956"/>
            </a:xfrm>
          </p:grpSpPr>
          <p:pic>
            <p:nvPicPr>
              <p:cNvPr id="3" name="2 Imagen" descr="numbers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893491" y="3143248"/>
                <a:ext cx="1523006" cy="1544382"/>
              </a:xfrm>
              <a:prstGeom prst="rect">
                <a:avLst/>
              </a:prstGeom>
            </p:spPr>
          </p:pic>
          <p:pic>
            <p:nvPicPr>
              <p:cNvPr id="4" name="3 Imagen" descr="build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156867" y="3143248"/>
                <a:ext cx="1544382" cy="1544382"/>
              </a:xfrm>
              <a:prstGeom prst="rect">
                <a:avLst/>
              </a:prstGeom>
            </p:spPr>
          </p:pic>
          <p:pic>
            <p:nvPicPr>
              <p:cNvPr id="5" name="4 Imagen" descr="entrepreneur.jp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4857752" y="1485674"/>
                <a:ext cx="1594484" cy="1586136"/>
              </a:xfrm>
              <a:prstGeom prst="rect">
                <a:avLst/>
              </a:prstGeom>
            </p:spPr>
          </p:pic>
          <p:pic>
            <p:nvPicPr>
              <p:cNvPr id="6" name="5 Imagen" descr="find_homes.jpg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156286" y="1507307"/>
                <a:ext cx="1545544" cy="1542870"/>
              </a:xfrm>
              <a:prstGeom prst="rect">
                <a:avLst/>
              </a:prstGeom>
            </p:spPr>
          </p:pic>
        </p:grp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057269" y="5225046"/>
              <a:ext cx="1018787" cy="265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68313" y="1887503"/>
            <a:ext cx="1598515" cy="24776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5500" b="1" dirty="0" smtClean="0">
                <a:solidFill>
                  <a:srgbClr val="FF8F8F"/>
                </a:solidFill>
                <a:latin typeface="+mn-lt"/>
              </a:rPr>
              <a:t>3</a:t>
            </a:r>
            <a:endParaRPr lang="es-ES" sz="15500" b="1" dirty="0">
              <a:solidFill>
                <a:srgbClr val="FF8F8F"/>
              </a:solidFill>
              <a:latin typeface="+mn-lt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115616" y="3401705"/>
            <a:ext cx="61206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8000" b="1" dirty="0" smtClean="0">
                <a:solidFill>
                  <a:srgbClr val="FF0000"/>
                </a:solidFill>
                <a:latin typeface="+mn-lt"/>
              </a:rPr>
              <a:t>Espacios</a:t>
            </a:r>
            <a:endParaRPr lang="es-ES" sz="80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7" y="2508813"/>
            <a:ext cx="2736305" cy="178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1268761"/>
            <a:ext cx="4968552" cy="3574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171338"/>
            <a:ext cx="5904656" cy="4515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124744"/>
            <a:ext cx="6120680" cy="4989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5863" y="260648"/>
            <a:ext cx="6772275" cy="629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1357298"/>
            <a:ext cx="6072230" cy="3934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4909" y="5862663"/>
            <a:ext cx="1327685" cy="923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3143240" y="114298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    </a:t>
            </a:r>
            <a:endParaRPr lang="es-ES" dirty="0"/>
          </a:p>
        </p:txBody>
      </p:sp>
      <p:sp>
        <p:nvSpPr>
          <p:cNvPr id="7" name="6 CuadroTexto"/>
          <p:cNvSpPr txBox="1"/>
          <p:nvPr/>
        </p:nvSpPr>
        <p:spPr>
          <a:xfrm>
            <a:off x="1403648" y="2094721"/>
            <a:ext cx="6912768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s-ES" sz="3600" b="1" dirty="0" smtClean="0">
                <a:solidFill>
                  <a:schemeClr val="bg1"/>
                </a:solidFill>
                <a:latin typeface="+mn-lt"/>
              </a:rPr>
              <a:t>Los terceros lugares</a:t>
            </a:r>
            <a:r>
              <a:rPr lang="es-ES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es-ES" b="1" dirty="0" smtClean="0">
                <a:solidFill>
                  <a:schemeClr val="bg1"/>
                </a:solidFill>
                <a:latin typeface="+mn-lt"/>
              </a:rPr>
            </a:br>
            <a:endParaRPr lang="es-ES_tradnl" dirty="0" smtClean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2105" y="0"/>
            <a:ext cx="449965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3143240" y="114298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    </a:t>
            </a:r>
            <a:endParaRPr lang="es-ES" dirty="0"/>
          </a:p>
        </p:txBody>
      </p:sp>
      <p:sp>
        <p:nvSpPr>
          <p:cNvPr id="7" name="6 CuadroTexto"/>
          <p:cNvSpPr txBox="1"/>
          <p:nvPr/>
        </p:nvSpPr>
        <p:spPr>
          <a:xfrm>
            <a:off x="1547664" y="908720"/>
            <a:ext cx="626469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chemeClr val="bg1"/>
                </a:solidFill>
                <a:latin typeface="+mn-lt"/>
              </a:rPr>
              <a:t>Terreno neutral</a:t>
            </a:r>
            <a:br>
              <a:rPr lang="es-ES" b="1" dirty="0" smtClean="0">
                <a:solidFill>
                  <a:schemeClr val="bg1"/>
                </a:solidFill>
                <a:latin typeface="+mn-lt"/>
              </a:rPr>
            </a:br>
            <a:r>
              <a:rPr lang="es-ES" dirty="0" smtClean="0">
                <a:solidFill>
                  <a:schemeClr val="bg1"/>
                </a:solidFill>
                <a:latin typeface="+mn-lt"/>
              </a:rPr>
              <a:t>(entrada libre)</a:t>
            </a:r>
          </a:p>
          <a:p>
            <a:pPr algn="ctr"/>
            <a:endParaRPr lang="es-ES" dirty="0" smtClean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s-ES" b="1" dirty="0" smtClean="0">
                <a:solidFill>
                  <a:schemeClr val="bg1"/>
                </a:solidFill>
                <a:latin typeface="+mn-lt"/>
              </a:rPr>
              <a:t>Nivelador</a:t>
            </a:r>
            <a:br>
              <a:rPr lang="es-ES" b="1" dirty="0" smtClean="0">
                <a:solidFill>
                  <a:schemeClr val="bg1"/>
                </a:solidFill>
                <a:latin typeface="+mn-lt"/>
              </a:rPr>
            </a:br>
            <a:r>
              <a:rPr lang="es-ES_tradnl" dirty="0" smtClean="0">
                <a:solidFill>
                  <a:schemeClr val="bg1"/>
                </a:solidFill>
                <a:latin typeface="+mn-lt"/>
              </a:rPr>
              <a:t>(sin requisitos de acceso, gratis o muy barato)</a:t>
            </a:r>
          </a:p>
          <a:p>
            <a:pPr algn="ctr"/>
            <a:endParaRPr lang="es-ES" dirty="0" smtClean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s-ES" b="1" dirty="0" smtClean="0">
                <a:solidFill>
                  <a:schemeClr val="bg1"/>
                </a:solidFill>
                <a:latin typeface="+mn-lt"/>
              </a:rPr>
              <a:t>Accesibilidad y acogida</a:t>
            </a:r>
            <a:br>
              <a:rPr lang="es-ES" b="1" dirty="0" smtClean="0">
                <a:solidFill>
                  <a:schemeClr val="bg1"/>
                </a:solidFill>
                <a:latin typeface="+mn-lt"/>
              </a:rPr>
            </a:br>
            <a:r>
              <a:rPr lang="es-ES" dirty="0" smtClean="0">
                <a:solidFill>
                  <a:schemeClr val="bg1"/>
                </a:solidFill>
                <a:latin typeface="+mn-lt"/>
              </a:rPr>
              <a:t>(necesidades resueltas)</a:t>
            </a:r>
          </a:p>
          <a:p>
            <a:pPr algn="ctr"/>
            <a:endParaRPr lang="es-ES" dirty="0" smtClean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s-ES" b="1" dirty="0" smtClean="0">
                <a:solidFill>
                  <a:schemeClr val="bg1"/>
                </a:solidFill>
                <a:latin typeface="+mn-lt"/>
              </a:rPr>
              <a:t>Los habituales</a:t>
            </a:r>
            <a:br>
              <a:rPr lang="es-ES" b="1" dirty="0" smtClean="0">
                <a:solidFill>
                  <a:schemeClr val="bg1"/>
                </a:solidFill>
                <a:latin typeface="+mn-lt"/>
              </a:rPr>
            </a:br>
            <a:r>
              <a:rPr lang="es-ES" dirty="0" smtClean="0">
                <a:solidFill>
                  <a:schemeClr val="bg1"/>
                </a:solidFill>
                <a:latin typeface="+mn-lt"/>
              </a:rPr>
              <a:t>(dan el tono y atraen a los nuevos)</a:t>
            </a:r>
          </a:p>
          <a:p>
            <a:pPr algn="ctr"/>
            <a:endParaRPr lang="es-ES" dirty="0" smtClean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s-ES_tradnl" b="1" dirty="0" smtClean="0">
                <a:solidFill>
                  <a:schemeClr val="bg1"/>
                </a:solidFill>
                <a:latin typeface="+mn-lt"/>
              </a:rPr>
              <a:t>Ambiente lúdico</a:t>
            </a:r>
          </a:p>
          <a:p>
            <a:pPr algn="ctr"/>
            <a:r>
              <a:rPr lang="es-ES_tradnl" dirty="0" smtClean="0">
                <a:solidFill>
                  <a:schemeClr val="bg1"/>
                </a:solidFill>
                <a:latin typeface="+mn-lt"/>
              </a:rPr>
              <a:t>(no tensión ni hostilidad)</a:t>
            </a:r>
          </a:p>
          <a:p>
            <a:pPr algn="ctr"/>
            <a:endParaRPr lang="es-ES" dirty="0" smtClean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s-ES_tradnl" b="1" dirty="0" smtClean="0">
                <a:solidFill>
                  <a:schemeClr val="bg1"/>
                </a:solidFill>
                <a:latin typeface="+mn-lt"/>
              </a:rPr>
              <a:t>Un hogar</a:t>
            </a:r>
          </a:p>
          <a:p>
            <a:pPr algn="ctr"/>
            <a:r>
              <a:rPr lang="es-ES_tradnl" dirty="0" smtClean="0">
                <a:solidFill>
                  <a:schemeClr val="bg1"/>
                </a:solidFill>
                <a:latin typeface="+mn-lt"/>
              </a:rPr>
              <a:t>(fuera del hogar)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2627784" y="6156593"/>
            <a:ext cx="4752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err="1" smtClean="0">
                <a:solidFill>
                  <a:schemeClr val="bg1"/>
                </a:solidFill>
                <a:latin typeface="+mn-lt"/>
              </a:rPr>
              <a:t>Ray</a:t>
            </a:r>
            <a:r>
              <a:rPr lang="es-ES" sz="14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s-ES" sz="1400" dirty="0" err="1" smtClean="0">
                <a:solidFill>
                  <a:schemeClr val="bg1"/>
                </a:solidFill>
                <a:latin typeface="+mn-lt"/>
              </a:rPr>
              <a:t>Oldenburg</a:t>
            </a:r>
            <a:r>
              <a:rPr lang="es-ES" sz="1400" dirty="0" smtClean="0">
                <a:solidFill>
                  <a:schemeClr val="bg1"/>
                </a:solidFill>
                <a:latin typeface="+mn-lt"/>
              </a:rPr>
              <a:t>, 1989 </a:t>
            </a:r>
            <a:r>
              <a:rPr lang="es-ES" sz="9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es-ES" sz="900" dirty="0" smtClean="0">
                <a:solidFill>
                  <a:schemeClr val="bg1"/>
                </a:solidFill>
                <a:latin typeface="+mn-lt"/>
              </a:rPr>
            </a:br>
            <a:r>
              <a:rPr lang="es-ES" sz="900" dirty="0" smtClean="0">
                <a:solidFill>
                  <a:schemeClr val="bg1"/>
                </a:solidFill>
                <a:latin typeface="+mn-lt"/>
                <a:hlinkClick r:id="rId3"/>
              </a:rPr>
              <a:t>https://www.youtube.com/watch?v=hd1_jNIn-qw</a:t>
            </a:r>
            <a:endParaRPr lang="es-ES" sz="900" dirty="0" smtClean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s-ES" sz="900" dirty="0" smtClean="0">
                <a:solidFill>
                  <a:schemeClr val="bg1"/>
                </a:solidFill>
                <a:latin typeface="+mn-lt"/>
                <a:hlinkClick r:id="rId4"/>
              </a:rPr>
              <a:t>http://walimemon.com/wp-content/uploads/2010/09/Olden-Burg.pdf</a:t>
            </a:r>
            <a:r>
              <a:rPr lang="es-ES" sz="900" dirty="0" smtClean="0">
                <a:solidFill>
                  <a:schemeClr val="bg1"/>
                </a:solidFill>
                <a:latin typeface="+mn-lt"/>
              </a:rPr>
              <a:t> </a:t>
            </a:r>
            <a:endParaRPr lang="es-ES" sz="9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4 Grupo"/>
          <p:cNvGrpSpPr/>
          <p:nvPr/>
        </p:nvGrpSpPr>
        <p:grpSpPr>
          <a:xfrm>
            <a:off x="1225704" y="109831"/>
            <a:ext cx="6686122" cy="6357122"/>
            <a:chOff x="2000232" y="571480"/>
            <a:chExt cx="5715040" cy="54338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050" name="Picture 2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00232" y="571480"/>
              <a:ext cx="5715040" cy="54338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" name="3 Rectángulo"/>
            <p:cNvSpPr/>
            <p:nvPr/>
          </p:nvSpPr>
          <p:spPr>
            <a:xfrm>
              <a:off x="5940152" y="571480"/>
              <a:ext cx="1775120" cy="5532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3143240" y="114298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    </a:t>
            </a:r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5100" y="1441450"/>
            <a:ext cx="6273800" cy="397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3143240" y="114298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    </a:t>
            </a:r>
            <a:endParaRPr lang="es-ES" dirty="0"/>
          </a:p>
        </p:txBody>
      </p:sp>
      <p:sp>
        <p:nvSpPr>
          <p:cNvPr id="7" name="6 CuadroTexto"/>
          <p:cNvSpPr txBox="1"/>
          <p:nvPr/>
        </p:nvSpPr>
        <p:spPr>
          <a:xfrm>
            <a:off x="1403648" y="502409"/>
            <a:ext cx="6912768" cy="5734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s-ES" sz="3600" b="1" dirty="0" smtClean="0">
                <a:solidFill>
                  <a:schemeClr val="bg1"/>
                </a:solidFill>
                <a:latin typeface="+mn-lt"/>
              </a:rPr>
              <a:t>Los terceros lugares</a:t>
            </a:r>
          </a:p>
          <a:p>
            <a:pPr algn="ctr">
              <a:lnSpc>
                <a:spcPts val="4000"/>
              </a:lnSpc>
            </a:pPr>
            <a:r>
              <a:rPr lang="es-ES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es-ES" b="1" dirty="0" smtClean="0">
                <a:solidFill>
                  <a:schemeClr val="bg1"/>
                </a:solidFill>
                <a:latin typeface="+mn-lt"/>
              </a:rPr>
            </a:br>
            <a:r>
              <a:rPr lang="es-ES" dirty="0" smtClean="0">
                <a:solidFill>
                  <a:schemeClr val="bg1"/>
                </a:solidFill>
                <a:latin typeface="+mn-lt"/>
              </a:rPr>
              <a:t>son lugares de reunión </a:t>
            </a:r>
            <a:r>
              <a:rPr lang="es-ES" sz="2400" b="1" dirty="0" smtClean="0">
                <a:solidFill>
                  <a:schemeClr val="bg1"/>
                </a:solidFill>
                <a:latin typeface="+mn-lt"/>
              </a:rPr>
              <a:t>informal</a:t>
            </a:r>
            <a:r>
              <a:rPr lang="es-ES" b="1" dirty="0" smtClean="0">
                <a:solidFill>
                  <a:schemeClr val="bg1"/>
                </a:solidFill>
                <a:latin typeface="+mn-lt"/>
              </a:rPr>
              <a:t>,</a:t>
            </a:r>
            <a:br>
              <a:rPr lang="es-ES" b="1" dirty="0" smtClean="0">
                <a:solidFill>
                  <a:schemeClr val="bg1"/>
                </a:solidFill>
                <a:latin typeface="+mn-lt"/>
              </a:rPr>
            </a:br>
            <a:r>
              <a:rPr lang="es-ES" dirty="0" smtClean="0">
                <a:solidFill>
                  <a:schemeClr val="bg1"/>
                </a:solidFill>
                <a:latin typeface="+mn-lt"/>
              </a:rPr>
              <a:t>permiten la interacción en la</a:t>
            </a:r>
            <a:r>
              <a:rPr lang="es-ES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s-ES" sz="2400" b="1" dirty="0" smtClean="0">
                <a:solidFill>
                  <a:schemeClr val="bg1"/>
                </a:solidFill>
                <a:latin typeface="+mn-lt"/>
              </a:rPr>
              <a:t>diversidad</a:t>
            </a:r>
            <a:r>
              <a:rPr lang="es-ES" b="1" dirty="0" smtClean="0">
                <a:solidFill>
                  <a:schemeClr val="bg1"/>
                </a:solidFill>
                <a:latin typeface="+mn-lt"/>
              </a:rPr>
              <a:t>,</a:t>
            </a:r>
            <a:br>
              <a:rPr lang="es-ES" b="1" dirty="0" smtClean="0">
                <a:solidFill>
                  <a:schemeClr val="bg1"/>
                </a:solidFill>
                <a:latin typeface="+mn-lt"/>
              </a:rPr>
            </a:br>
            <a:r>
              <a:rPr lang="es-ES" dirty="0" smtClean="0">
                <a:solidFill>
                  <a:schemeClr val="bg1"/>
                </a:solidFill>
                <a:latin typeface="+mn-lt"/>
              </a:rPr>
              <a:t>ayudan a crear sentido de pertenencia,</a:t>
            </a:r>
          </a:p>
          <a:p>
            <a:pPr algn="ctr">
              <a:lnSpc>
                <a:spcPts val="4000"/>
              </a:lnSpc>
            </a:pPr>
            <a:r>
              <a:rPr lang="es-ES" dirty="0" smtClean="0">
                <a:solidFill>
                  <a:schemeClr val="bg1"/>
                </a:solidFill>
                <a:latin typeface="+mn-lt"/>
              </a:rPr>
              <a:t>dan oportunidades para la </a:t>
            </a:r>
            <a:r>
              <a:rPr lang="es-ES" sz="2400" b="1" i="1" dirty="0" err="1" smtClean="0">
                <a:solidFill>
                  <a:schemeClr val="bg1"/>
                </a:solidFill>
                <a:latin typeface="+mn-lt"/>
              </a:rPr>
              <a:t>serendipia</a:t>
            </a:r>
            <a:r>
              <a:rPr lang="es-ES" b="1" dirty="0" smtClean="0">
                <a:solidFill>
                  <a:schemeClr val="bg1"/>
                </a:solidFill>
                <a:latin typeface="+mn-lt"/>
              </a:rPr>
              <a:t>,</a:t>
            </a:r>
            <a:br>
              <a:rPr lang="es-ES" b="1" dirty="0" smtClean="0">
                <a:solidFill>
                  <a:schemeClr val="bg1"/>
                </a:solidFill>
                <a:latin typeface="+mn-lt"/>
              </a:rPr>
            </a:br>
            <a:r>
              <a:rPr lang="es-ES" dirty="0" smtClean="0">
                <a:solidFill>
                  <a:schemeClr val="bg1"/>
                </a:solidFill>
                <a:latin typeface="+mn-lt"/>
              </a:rPr>
              <a:t>promueven el compañerismo,</a:t>
            </a:r>
          </a:p>
          <a:p>
            <a:pPr algn="ctr">
              <a:lnSpc>
                <a:spcPts val="4000"/>
              </a:lnSpc>
            </a:pPr>
            <a:r>
              <a:rPr lang="es-ES" dirty="0" smtClean="0">
                <a:solidFill>
                  <a:schemeClr val="bg1"/>
                </a:solidFill>
                <a:latin typeface="+mn-lt"/>
              </a:rPr>
              <a:t>son socialmente</a:t>
            </a:r>
            <a:r>
              <a:rPr lang="es-ES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s-ES" sz="2400" b="1" dirty="0" smtClean="0">
                <a:solidFill>
                  <a:schemeClr val="bg1"/>
                </a:solidFill>
                <a:latin typeface="+mn-lt"/>
              </a:rPr>
              <a:t>vinculantes</a:t>
            </a:r>
            <a:r>
              <a:rPr lang="es-ES" b="1" dirty="0" smtClean="0">
                <a:solidFill>
                  <a:schemeClr val="bg1"/>
                </a:solidFill>
                <a:latin typeface="+mn-lt"/>
              </a:rPr>
              <a:t>,</a:t>
            </a:r>
          </a:p>
          <a:p>
            <a:pPr algn="ctr">
              <a:lnSpc>
                <a:spcPts val="4000"/>
              </a:lnSpc>
            </a:pPr>
            <a:r>
              <a:rPr lang="es-ES" dirty="0" smtClean="0">
                <a:solidFill>
                  <a:schemeClr val="bg1"/>
                </a:solidFill>
                <a:latin typeface="+mn-lt"/>
              </a:rPr>
              <a:t>alientan la </a:t>
            </a:r>
            <a:r>
              <a:rPr lang="es-ES" sz="2400" b="1" dirty="0" smtClean="0">
                <a:solidFill>
                  <a:schemeClr val="bg1"/>
                </a:solidFill>
                <a:latin typeface="+mn-lt"/>
              </a:rPr>
              <a:t>sociabilidad</a:t>
            </a:r>
            <a:r>
              <a:rPr lang="es-ES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s-ES" dirty="0" smtClean="0">
                <a:solidFill>
                  <a:schemeClr val="bg1"/>
                </a:solidFill>
                <a:latin typeface="+mn-lt"/>
              </a:rPr>
              <a:t>en lugar del aislamiento,</a:t>
            </a:r>
          </a:p>
          <a:p>
            <a:pPr algn="ctr">
              <a:lnSpc>
                <a:spcPts val="4000"/>
              </a:lnSpc>
            </a:pPr>
            <a:r>
              <a:rPr lang="es-ES" dirty="0" smtClean="0">
                <a:solidFill>
                  <a:schemeClr val="bg1"/>
                </a:solidFill>
                <a:latin typeface="+mn-lt"/>
              </a:rPr>
              <a:t>enriquecen la vida pública</a:t>
            </a:r>
          </a:p>
          <a:p>
            <a:pPr algn="ctr">
              <a:lnSpc>
                <a:spcPts val="4000"/>
              </a:lnSpc>
            </a:pPr>
            <a:r>
              <a:rPr lang="es-ES" dirty="0" smtClean="0">
                <a:solidFill>
                  <a:schemeClr val="bg1"/>
                </a:solidFill>
                <a:latin typeface="+mn-lt"/>
              </a:rPr>
              <a:t>y la </a:t>
            </a:r>
            <a:r>
              <a:rPr lang="es-ES" sz="2400" b="1" dirty="0" smtClean="0">
                <a:solidFill>
                  <a:schemeClr val="bg1"/>
                </a:solidFill>
                <a:latin typeface="+mn-lt"/>
              </a:rPr>
              <a:t>democracia</a:t>
            </a:r>
            <a:r>
              <a:rPr lang="es-ES" dirty="0" smtClean="0">
                <a:solidFill>
                  <a:schemeClr val="bg1"/>
                </a:solidFill>
                <a:latin typeface="+mn-lt"/>
              </a:rPr>
              <a:t>.</a:t>
            </a:r>
            <a:endParaRPr lang="es-ES_tradnl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635896" y="6582544"/>
            <a:ext cx="25202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dirty="0" smtClean="0">
                <a:latin typeface="+mn-lt"/>
                <a:hlinkClick r:id="rId3"/>
              </a:rPr>
              <a:t>http://walimemon.com/2010/09/place/</a:t>
            </a:r>
            <a:r>
              <a:rPr lang="es-ES" sz="900" dirty="0" smtClean="0">
                <a:latin typeface="+mn-lt"/>
              </a:rPr>
              <a:t> </a:t>
            </a:r>
            <a:endParaRPr lang="es-ES" sz="900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3143240" y="114298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    </a:t>
            </a:r>
            <a:endParaRPr lang="es-E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954" y="620688"/>
            <a:ext cx="8972550" cy="467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CuadroTexto"/>
          <p:cNvSpPr txBox="1"/>
          <p:nvPr/>
        </p:nvSpPr>
        <p:spPr>
          <a:xfrm>
            <a:off x="611560" y="5589240"/>
            <a:ext cx="7797688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>
                <a:solidFill>
                  <a:schemeClr val="bg1"/>
                </a:solidFill>
                <a:latin typeface="+mn-lt"/>
              </a:rPr>
              <a:t>¿Qué tal si empezamos a pensar en nuestras bibliotecas</a:t>
            </a:r>
          </a:p>
          <a:p>
            <a:pPr algn="ctr"/>
            <a:r>
              <a:rPr lang="es-ES_tradnl" dirty="0" smtClean="0">
                <a:solidFill>
                  <a:schemeClr val="bg1"/>
                </a:solidFill>
                <a:latin typeface="+mn-lt"/>
              </a:rPr>
              <a:t>como terceros lugares?</a:t>
            </a:r>
            <a:endParaRPr lang="es-ES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107504" y="6510536"/>
            <a:ext cx="42049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 smtClean="0">
                <a:latin typeface="+mn-lt"/>
                <a:hlinkClick r:id="rId3"/>
              </a:rPr>
              <a:t> WALU MEMON http://walimemon.com/2010/09/place/</a:t>
            </a:r>
            <a:r>
              <a:rPr lang="es-ES" sz="900" dirty="0" smtClean="0">
                <a:latin typeface="+mn-lt"/>
              </a:rPr>
              <a:t> </a:t>
            </a:r>
            <a:endParaRPr lang="es-ES" sz="900" dirty="0"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5767" y="980729"/>
            <a:ext cx="6810609" cy="4866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-357214"/>
            <a:ext cx="2771782" cy="2476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8" name="7 Tabla"/>
          <p:cNvGraphicFramePr>
            <a:graphicFrameLocks noGrp="1"/>
          </p:cNvGraphicFramePr>
          <p:nvPr/>
        </p:nvGraphicFramePr>
        <p:xfrm>
          <a:off x="714348" y="2071678"/>
          <a:ext cx="7286676" cy="4424532"/>
        </p:xfrm>
        <a:graphic>
          <a:graphicData uri="http://schemas.openxmlformats.org/drawingml/2006/table">
            <a:tbl>
              <a:tblPr/>
              <a:tblGrid>
                <a:gridCol w="3686201"/>
                <a:gridCol w="3600475"/>
              </a:tblGrid>
              <a:tr h="381974">
                <a:tc>
                  <a:txBody>
                    <a:bodyPr/>
                    <a:lstStyle/>
                    <a:p>
                      <a:pPr marL="0" marR="0" lvl="0" indent="0" algn="ctr" defTabSz="1014413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Hoefler Text"/>
                        </a:rPr>
                        <a:t>centro de recursos</a:t>
                      </a:r>
                    </a:p>
                  </a:txBody>
                  <a:tcPr marL="18853" marR="18853" marT="64800" marB="64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4413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E4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Hoefler Text"/>
                        </a:rPr>
                        <a:t>taller / laboratorio</a:t>
                      </a:r>
                    </a:p>
                    <a:p>
                      <a:pPr marL="0" marR="0" lvl="0" indent="0" algn="ctr" defTabSz="1014413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E4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Hoefler Text"/>
                        </a:rPr>
                        <a:t>terceros lugares  </a:t>
                      </a:r>
                      <a:r>
                        <a:rPr kumimoji="0" lang="es-ES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8E4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Hoefler Text"/>
                        </a:rPr>
                        <a:t>learning</a:t>
                      </a:r>
                      <a:r>
                        <a:rPr kumimoji="0" lang="es-ES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E4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Hoefler Text"/>
                        </a:rPr>
                        <a:t> </a:t>
                      </a:r>
                      <a:r>
                        <a:rPr kumimoji="0" lang="es-ES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8E4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Hoefler Text"/>
                        </a:rPr>
                        <a:t>commons</a:t>
                      </a:r>
                      <a:r>
                        <a:rPr kumimoji="0" lang="es-ES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E4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Hoefler Text"/>
                        </a:rPr>
                        <a:t> </a:t>
                      </a:r>
                      <a:r>
                        <a:rPr kumimoji="0" lang="es-ES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8E4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Hoefler Text"/>
                        </a:rPr>
                        <a:t>hackerspaces</a:t>
                      </a:r>
                      <a:endParaRPr kumimoji="0" lang="es-ES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8E40"/>
                        </a:solidFill>
                        <a:effectLst/>
                        <a:latin typeface="Verdana" pitchFamily="34" charset="0"/>
                        <a:cs typeface="Times New Roman" pitchFamily="18" charset="0"/>
                        <a:sym typeface="Hoefler Text"/>
                      </a:endParaRPr>
                    </a:p>
                  </a:txBody>
                  <a:tcPr marL="18853" marR="18853" marT="64800" marB="64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974">
                <a:tc>
                  <a:txBody>
                    <a:bodyPr/>
                    <a:lstStyle/>
                    <a:p>
                      <a:pPr marL="0" marR="0" lvl="0" indent="0" algn="ctr" defTabSz="1014413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Hoefler Text"/>
                        </a:rPr>
                        <a:t>usuario de información</a:t>
                      </a: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  <a:cs typeface="Times New Roman" pitchFamily="18" charset="0"/>
                        <a:sym typeface="Hoefler Text"/>
                      </a:endParaRPr>
                    </a:p>
                  </a:txBody>
                  <a:tcPr marL="18853" marR="18853" marT="64800" marB="648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4413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8E4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Hoefler Text"/>
                        </a:rPr>
                        <a:t>prosumidor</a:t>
                      </a: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E40"/>
                        </a:solidFill>
                        <a:effectLst/>
                        <a:latin typeface="Verdana" pitchFamily="34" charset="0"/>
                        <a:cs typeface="Times New Roman" pitchFamily="18" charset="0"/>
                        <a:sym typeface="Hoefler Text"/>
                      </a:endParaRPr>
                    </a:p>
                  </a:txBody>
                  <a:tcPr marL="18853" marR="18853" marT="64800" marB="648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1974">
                <a:tc>
                  <a:txBody>
                    <a:bodyPr/>
                    <a:lstStyle/>
                    <a:p>
                      <a:pPr marL="0" marR="0" lvl="0" indent="0" algn="ctr" defTabSz="1014413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Hoefler Text"/>
                        </a:rPr>
                        <a:t>encontrar / utilizar recursos</a:t>
                      </a:r>
                    </a:p>
                  </a:txBody>
                  <a:tcPr marL="18853" marR="18853" marT="64800" marB="648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4413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E4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Hoefler Text"/>
                        </a:rPr>
                        <a:t>construir </a:t>
                      </a: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E4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Hoefler Text"/>
                        </a:rPr>
                        <a:t>conocimiento</a:t>
                      </a:r>
                    </a:p>
                  </a:txBody>
                  <a:tcPr marL="18853" marR="18853" marT="64800" marB="648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974">
                <a:tc>
                  <a:txBody>
                    <a:bodyPr/>
                    <a:lstStyle/>
                    <a:p>
                      <a:pPr marL="0" marR="0" lvl="0" indent="0" algn="ctr" defTabSz="1014413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Hoefler Text"/>
                        </a:rPr>
                        <a:t>herramientas / destrezas</a:t>
                      </a:r>
                    </a:p>
                  </a:txBody>
                  <a:tcPr marL="18853" marR="18853" marT="64800" marB="648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4413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E4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Hoefler Text"/>
                        </a:rPr>
                        <a:t>cómo funcionan información y conocimiento</a:t>
                      </a:r>
                    </a:p>
                    <a:p>
                      <a:pPr marL="0" marR="0" lvl="0" indent="0" algn="ctr" defTabSz="1014413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E4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Hoefler Text"/>
                        </a:rPr>
                        <a:t>contexto moral, económico y político en el que creamos y compartimos ideas</a:t>
                      </a:r>
                    </a:p>
                  </a:txBody>
                  <a:tcPr marL="18853" marR="18853" marT="64800" marB="648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1974">
                <a:tc>
                  <a:txBody>
                    <a:bodyPr/>
                    <a:lstStyle/>
                    <a:p>
                      <a:pPr marL="0" marR="0" lvl="0" indent="0" algn="ctr" defTabSz="1014413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Hoefler Text"/>
                        </a:rPr>
                        <a:t>colección</a:t>
                      </a:r>
                    </a:p>
                  </a:txBody>
                  <a:tcPr marL="18853" marR="18853" marT="64800" marB="648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4413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E4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Hoefler Text"/>
                        </a:rPr>
                        <a:t>nueva ecuación del contenido</a:t>
                      </a:r>
                    </a:p>
                    <a:p>
                      <a:pPr marL="0" marR="0" lvl="0" indent="0" algn="ctr" defTabSz="1014413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E4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Hoefler Text"/>
                        </a:rPr>
                        <a:t>creadores + </a:t>
                      </a:r>
                      <a:r>
                        <a:rPr kumimoji="0" lang="es-E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8E4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Hoefler Text"/>
                        </a:rPr>
                        <a:t>agregadores</a:t>
                      </a:r>
                      <a:r>
                        <a:rPr kumimoji="0" 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E4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Hoefler Text"/>
                        </a:rPr>
                        <a:t> + curadores</a:t>
                      </a:r>
                    </a:p>
                  </a:txBody>
                  <a:tcPr marL="18853" marR="18853" marT="64800" marB="648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974">
                <a:tc>
                  <a:txBody>
                    <a:bodyPr/>
                    <a:lstStyle/>
                    <a:p>
                      <a:pPr marL="0" marR="0" lvl="0" indent="0" algn="ctr" defTabSz="1014413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Hoefler Text"/>
                        </a:rPr>
                        <a:t>éxito individual</a:t>
                      </a:r>
                    </a:p>
                  </a:txBody>
                  <a:tcPr marL="18853" marR="18853" marT="64800" marB="648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4413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E4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Hoefler Text"/>
                        </a:rPr>
                        <a:t>comunidades de aprendizaje</a:t>
                      </a:r>
                    </a:p>
                  </a:txBody>
                  <a:tcPr marL="18853" marR="18853" marT="64800" marB="648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08760" y="1577340"/>
            <a:ext cx="7200900" cy="4509135"/>
          </a:xfrm>
          <a:noFill/>
        </p:spPr>
        <p:txBody>
          <a:bodyPr/>
          <a:lstStyle/>
          <a:p>
            <a:pPr>
              <a:spcBef>
                <a:spcPts val="540"/>
              </a:spcBef>
            </a:pPr>
            <a:endParaRPr lang="es-ES" sz="2200" dirty="0">
              <a:solidFill>
                <a:srgbClr val="CCCCCC"/>
              </a:solidFill>
              <a:sym typeface="Verdana" pitchFamily="34" charset="0"/>
            </a:endParaRPr>
          </a:p>
          <a:p>
            <a:pPr>
              <a:spcBef>
                <a:spcPts val="540"/>
              </a:spcBef>
            </a:pPr>
            <a:endParaRPr lang="es-ES" sz="2200" dirty="0">
              <a:solidFill>
                <a:srgbClr val="CCCCCC"/>
              </a:solidFill>
              <a:sym typeface="Verdana" pitchFamily="34" charset="0"/>
            </a:endParaRPr>
          </a:p>
          <a:p>
            <a:pPr>
              <a:spcBef>
                <a:spcPts val="540"/>
              </a:spcBef>
            </a:pPr>
            <a:endParaRPr lang="es-ES" sz="2200" dirty="0">
              <a:solidFill>
                <a:srgbClr val="CCCCCC"/>
              </a:solidFill>
              <a:sym typeface="Verdana" pitchFamily="34" charset="0"/>
            </a:endParaRPr>
          </a:p>
          <a:p>
            <a:pPr>
              <a:spcBef>
                <a:spcPts val="540"/>
              </a:spcBef>
            </a:pPr>
            <a:endParaRPr lang="es-ES" sz="2200" dirty="0">
              <a:solidFill>
                <a:srgbClr val="CCCCCC"/>
              </a:solidFill>
              <a:sym typeface="Verdana" pitchFamily="34" charset="0"/>
            </a:endParaRPr>
          </a:p>
          <a:p>
            <a:pPr>
              <a:spcBef>
                <a:spcPts val="540"/>
              </a:spcBef>
            </a:pPr>
            <a:endParaRPr lang="es-ES" sz="2200" dirty="0">
              <a:solidFill>
                <a:srgbClr val="CCCCCC"/>
              </a:solidFill>
              <a:sym typeface="Verdana" pitchFamily="34" charset="0"/>
            </a:endParaRPr>
          </a:p>
          <a:p>
            <a:pPr>
              <a:spcBef>
                <a:spcPts val="540"/>
              </a:spcBef>
            </a:pPr>
            <a:endParaRPr lang="es-ES" sz="2200" dirty="0">
              <a:solidFill>
                <a:srgbClr val="CCCCCC"/>
              </a:solidFill>
              <a:sym typeface="Verdana" pitchFamily="34" charset="0"/>
            </a:endParaRPr>
          </a:p>
          <a:p>
            <a:pPr>
              <a:spcBef>
                <a:spcPts val="540"/>
              </a:spcBef>
            </a:pPr>
            <a:endParaRPr lang="es-ES" sz="2200" dirty="0">
              <a:solidFill>
                <a:srgbClr val="CCCCCC"/>
              </a:solidFill>
              <a:sym typeface="Verdana" pitchFamily="34" charset="0"/>
            </a:endParaRPr>
          </a:p>
          <a:p>
            <a:pPr>
              <a:spcBef>
                <a:spcPts val="540"/>
              </a:spcBef>
            </a:pPr>
            <a:endParaRPr lang="es-ES" sz="3200" dirty="0">
              <a:solidFill>
                <a:srgbClr val="FF6600"/>
              </a:solidFill>
              <a:sym typeface="Verdana" pitchFamily="34" charset="0"/>
            </a:endParaRPr>
          </a:p>
          <a:p>
            <a:pPr>
              <a:spcBef>
                <a:spcPts val="540"/>
              </a:spcBef>
            </a:pPr>
            <a:endParaRPr lang="es-ES" sz="3200" dirty="0">
              <a:solidFill>
                <a:srgbClr val="FF6600"/>
              </a:solidFill>
              <a:sym typeface="Verdana" pitchFamily="34" charset="0"/>
            </a:endParaRPr>
          </a:p>
        </p:txBody>
      </p:sp>
      <p:sp>
        <p:nvSpPr>
          <p:cNvPr id="478213" name="Rectangle 5"/>
          <p:cNvSpPr>
            <a:spLocks noChangeArrowheads="1"/>
          </p:cNvSpPr>
          <p:nvPr/>
        </p:nvSpPr>
        <p:spPr bwMode="auto">
          <a:xfrm>
            <a:off x="985838" y="1773238"/>
            <a:ext cx="7636426" cy="47521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1148" tIns="0" rIns="41148" bIns="0"/>
          <a:lstStyle/>
          <a:p>
            <a:pPr>
              <a:lnSpc>
                <a:spcPct val="120000"/>
              </a:lnSpc>
              <a:spcBef>
                <a:spcPts val="720"/>
              </a:spcBef>
              <a:buClr>
                <a:srgbClr val="FFFFFF"/>
              </a:buClr>
              <a:buSzPct val="171000"/>
            </a:pPr>
            <a:r>
              <a:rPr lang="es-ES" sz="5400" dirty="0" smtClean="0">
                <a:solidFill>
                  <a:srgbClr val="3B5795"/>
                </a:solidFill>
                <a:latin typeface="+mn-lt"/>
                <a:sym typeface="Gill Sans" pitchFamily="34" charset="0"/>
              </a:rPr>
              <a:t>“Piensa en grande </a:t>
            </a:r>
            <a:br>
              <a:rPr lang="es-ES" sz="5400" dirty="0" smtClean="0">
                <a:solidFill>
                  <a:srgbClr val="3B5795"/>
                </a:solidFill>
                <a:latin typeface="+mn-lt"/>
                <a:sym typeface="Gill Sans" pitchFamily="34" charset="0"/>
              </a:rPr>
            </a:br>
            <a:r>
              <a:rPr lang="es-ES" sz="5400" dirty="0" smtClean="0">
                <a:solidFill>
                  <a:srgbClr val="3B5795"/>
                </a:solidFill>
                <a:latin typeface="+mn-lt"/>
                <a:sym typeface="Gill Sans" pitchFamily="34" charset="0"/>
              </a:rPr>
              <a:t>y comienza </a:t>
            </a:r>
            <a:br>
              <a:rPr lang="es-ES" sz="5400" dirty="0" smtClean="0">
                <a:solidFill>
                  <a:srgbClr val="3B5795"/>
                </a:solidFill>
                <a:latin typeface="+mn-lt"/>
                <a:sym typeface="Gill Sans" pitchFamily="34" charset="0"/>
              </a:rPr>
            </a:br>
            <a:r>
              <a:rPr lang="es-ES" sz="5400" dirty="0" smtClean="0">
                <a:solidFill>
                  <a:srgbClr val="3B5795"/>
                </a:solidFill>
                <a:latin typeface="+mn-lt"/>
                <a:sym typeface="Gill Sans" pitchFamily="34" charset="0"/>
              </a:rPr>
              <a:t>en pequeño”</a:t>
            </a:r>
          </a:p>
          <a:p>
            <a:pPr algn="r">
              <a:lnSpc>
                <a:spcPct val="120000"/>
              </a:lnSpc>
              <a:spcBef>
                <a:spcPts val="720"/>
              </a:spcBef>
              <a:buClr>
                <a:srgbClr val="FFFFFF"/>
              </a:buClr>
              <a:buSzPct val="171000"/>
            </a:pPr>
            <a:r>
              <a:rPr lang="es-ES_tradnl" sz="3200" dirty="0" smtClean="0">
                <a:solidFill>
                  <a:srgbClr val="FF0000"/>
                </a:solidFill>
                <a:latin typeface="+mn-lt"/>
                <a:sym typeface="Gill Sans" pitchFamily="34" charset="0"/>
              </a:rPr>
              <a:t>Robert </a:t>
            </a:r>
            <a:r>
              <a:rPr lang="es-ES_tradnl" sz="3200" dirty="0" err="1" smtClean="0">
                <a:solidFill>
                  <a:srgbClr val="FF0000"/>
                </a:solidFill>
                <a:latin typeface="+mn-lt"/>
                <a:sym typeface="Gill Sans" pitchFamily="34" charset="0"/>
              </a:rPr>
              <a:t>Darnton</a:t>
            </a:r>
            <a:r>
              <a:rPr lang="es-ES_tradnl" sz="3200" dirty="0" smtClean="0">
                <a:solidFill>
                  <a:srgbClr val="FF0000"/>
                </a:solidFill>
                <a:latin typeface="+mn-lt"/>
                <a:sym typeface="Gill Sans" pitchFamily="34" charset="0"/>
              </a:rPr>
              <a:t> </a:t>
            </a:r>
            <a:r>
              <a:rPr lang="es-ES_tradnl" dirty="0" smtClean="0">
                <a:solidFill>
                  <a:srgbClr val="FF0000"/>
                </a:solidFill>
                <a:latin typeface="+mn-lt"/>
                <a:sym typeface="Gill Sans" pitchFamily="34" charset="0"/>
              </a:rPr>
              <a:t>(DPLA)</a:t>
            </a:r>
            <a:endParaRPr lang="es-ES" dirty="0">
              <a:solidFill>
                <a:srgbClr val="FF0000"/>
              </a:solidFill>
              <a:latin typeface="+mn-lt"/>
              <a:sym typeface="Gill Sans" pitchFamily="34" charset="0"/>
            </a:endParaRPr>
          </a:p>
          <a:p>
            <a:pPr>
              <a:buClr>
                <a:srgbClr val="FFFFFF"/>
              </a:buClr>
              <a:buSzPct val="171000"/>
            </a:pPr>
            <a:endParaRPr lang="es-ES" dirty="0">
              <a:solidFill>
                <a:srgbClr val="3B5795"/>
              </a:solidFill>
              <a:latin typeface="+mn-lt"/>
              <a:sym typeface="Verdana" pitchFamily="34" charset="0"/>
            </a:endParaRPr>
          </a:p>
          <a:p>
            <a:pPr>
              <a:lnSpc>
                <a:spcPct val="120000"/>
              </a:lnSpc>
              <a:spcBef>
                <a:spcPts val="720"/>
              </a:spcBef>
              <a:buClr>
                <a:srgbClr val="FFFFFF"/>
              </a:buClr>
              <a:buSzPct val="171000"/>
            </a:pPr>
            <a:endParaRPr lang="es-ES" dirty="0" smtClean="0">
              <a:solidFill>
                <a:srgbClr val="3B5795"/>
              </a:solidFill>
              <a:latin typeface="+mn-lt"/>
              <a:sym typeface="Verdana" pitchFamily="34" charset="0"/>
            </a:endParaRPr>
          </a:p>
          <a:p>
            <a:pPr>
              <a:lnSpc>
                <a:spcPct val="120000"/>
              </a:lnSpc>
              <a:spcBef>
                <a:spcPts val="720"/>
              </a:spcBef>
              <a:buClr>
                <a:srgbClr val="FFFFFF"/>
              </a:buClr>
              <a:buSzPct val="171000"/>
            </a:pPr>
            <a:endParaRPr lang="es-ES" dirty="0" smtClean="0">
              <a:solidFill>
                <a:srgbClr val="3B5795"/>
              </a:solidFill>
              <a:latin typeface="+mn-lt"/>
              <a:sym typeface="Verdana" pitchFamily="34" charset="0"/>
            </a:endParaRPr>
          </a:p>
          <a:p>
            <a:pPr>
              <a:lnSpc>
                <a:spcPct val="120000"/>
              </a:lnSpc>
              <a:spcBef>
                <a:spcPts val="720"/>
              </a:spcBef>
              <a:buClr>
                <a:srgbClr val="FFFFFF"/>
              </a:buClr>
              <a:buSzPct val="171000"/>
            </a:pPr>
            <a:endParaRPr lang="es-ES" dirty="0" smtClean="0">
              <a:solidFill>
                <a:srgbClr val="3B5795"/>
              </a:solidFill>
              <a:latin typeface="+mn-lt"/>
              <a:sym typeface="Verdana" pitchFamily="34" charset="0"/>
            </a:endParaRPr>
          </a:p>
          <a:p>
            <a:pPr>
              <a:lnSpc>
                <a:spcPct val="120000"/>
              </a:lnSpc>
              <a:spcBef>
                <a:spcPts val="720"/>
              </a:spcBef>
              <a:buClr>
                <a:srgbClr val="FFFFFF"/>
              </a:buClr>
              <a:buSzPct val="171000"/>
            </a:pPr>
            <a:endParaRPr lang="es-ES" dirty="0" smtClean="0">
              <a:solidFill>
                <a:srgbClr val="3B5795"/>
              </a:solidFill>
              <a:latin typeface="+mn-lt"/>
              <a:sym typeface="Verdana" pitchFamily="34" charset="0"/>
            </a:endParaRPr>
          </a:p>
          <a:p>
            <a:pPr>
              <a:lnSpc>
                <a:spcPct val="120000"/>
              </a:lnSpc>
              <a:spcBef>
                <a:spcPts val="720"/>
              </a:spcBef>
              <a:buClr>
                <a:srgbClr val="FFFFFF"/>
              </a:buClr>
              <a:buSzPct val="171000"/>
            </a:pPr>
            <a:endParaRPr lang="es-ES_tradnl" dirty="0" smtClean="0">
              <a:solidFill>
                <a:srgbClr val="3B5795"/>
              </a:solidFill>
              <a:latin typeface="+mn-lt"/>
              <a:sym typeface="Verdana" pitchFamily="34" charset="0"/>
            </a:endParaRPr>
          </a:p>
          <a:p>
            <a:pPr>
              <a:lnSpc>
                <a:spcPct val="120000"/>
              </a:lnSpc>
              <a:spcBef>
                <a:spcPts val="720"/>
              </a:spcBef>
              <a:buClr>
                <a:srgbClr val="FFFFFF"/>
              </a:buClr>
              <a:buSzPct val="171000"/>
            </a:pPr>
            <a:endParaRPr lang="es-ES_tradnl" dirty="0" smtClean="0">
              <a:solidFill>
                <a:srgbClr val="3B5795"/>
              </a:solidFill>
              <a:latin typeface="+mn-lt"/>
              <a:sym typeface="Verdana" pitchFamily="34" charset="0"/>
            </a:endParaRPr>
          </a:p>
          <a:p>
            <a:pPr>
              <a:lnSpc>
                <a:spcPct val="120000"/>
              </a:lnSpc>
              <a:spcBef>
                <a:spcPts val="720"/>
              </a:spcBef>
              <a:buClr>
                <a:srgbClr val="FFFFFF"/>
              </a:buClr>
              <a:buSzPct val="171000"/>
            </a:pPr>
            <a:endParaRPr lang="es-ES" dirty="0" smtClean="0">
              <a:solidFill>
                <a:srgbClr val="3B5795"/>
              </a:solidFill>
              <a:latin typeface="+mn-lt"/>
              <a:sym typeface="Verdana" pitchFamily="34" charset="0"/>
            </a:endParaRPr>
          </a:p>
          <a:p>
            <a:pPr>
              <a:lnSpc>
                <a:spcPct val="120000"/>
              </a:lnSpc>
              <a:spcBef>
                <a:spcPts val="720"/>
              </a:spcBef>
              <a:buClr>
                <a:srgbClr val="FFFFFF"/>
              </a:buClr>
              <a:buSzPct val="171000"/>
            </a:pPr>
            <a:endParaRPr lang="es-ES" dirty="0" smtClean="0">
              <a:solidFill>
                <a:srgbClr val="3B5795"/>
              </a:solidFill>
              <a:latin typeface="+mn-lt"/>
              <a:sym typeface="Verdana" pitchFamily="34" charset="0"/>
            </a:endParaRPr>
          </a:p>
          <a:p>
            <a:pPr>
              <a:lnSpc>
                <a:spcPct val="120000"/>
              </a:lnSpc>
              <a:spcBef>
                <a:spcPts val="720"/>
              </a:spcBef>
              <a:buClr>
                <a:srgbClr val="FFFFFF"/>
              </a:buClr>
              <a:buSzPct val="171000"/>
            </a:pPr>
            <a:endParaRPr lang="es-ES" dirty="0" smtClean="0">
              <a:solidFill>
                <a:srgbClr val="3B5795"/>
              </a:solidFill>
              <a:latin typeface="+mn-lt"/>
              <a:sym typeface="Verdana" pitchFamily="34" charset="0"/>
            </a:endParaRPr>
          </a:p>
          <a:p>
            <a:pPr>
              <a:lnSpc>
                <a:spcPct val="120000"/>
              </a:lnSpc>
              <a:spcBef>
                <a:spcPts val="720"/>
              </a:spcBef>
              <a:buClr>
                <a:srgbClr val="FFFFFF"/>
              </a:buClr>
              <a:buSzPct val="171000"/>
            </a:pPr>
            <a:endParaRPr lang="es-ES" dirty="0" smtClean="0">
              <a:solidFill>
                <a:srgbClr val="3B5795"/>
              </a:solidFill>
              <a:latin typeface="+mn-lt"/>
              <a:sym typeface="Verdana" pitchFamily="34" charset="0"/>
            </a:endParaRPr>
          </a:p>
          <a:p>
            <a:pPr>
              <a:lnSpc>
                <a:spcPct val="120000"/>
              </a:lnSpc>
              <a:spcBef>
                <a:spcPts val="720"/>
              </a:spcBef>
              <a:buClr>
                <a:srgbClr val="FFFFFF"/>
              </a:buClr>
              <a:buSzPct val="171000"/>
            </a:pPr>
            <a:r>
              <a:rPr lang="es-ES" sz="1200" dirty="0" smtClean="0">
                <a:solidFill>
                  <a:srgbClr val="3B5795"/>
                </a:solidFill>
                <a:latin typeface="+mn-lt"/>
                <a:sym typeface="Verdana" pitchFamily="34" charset="0"/>
              </a:rPr>
              <a:t>Robert </a:t>
            </a:r>
            <a:r>
              <a:rPr lang="es-ES" sz="1200" dirty="0" err="1" smtClean="0">
                <a:solidFill>
                  <a:srgbClr val="3B5795"/>
                </a:solidFill>
                <a:latin typeface="+mn-lt"/>
                <a:sym typeface="Verdana" pitchFamily="34" charset="0"/>
              </a:rPr>
              <a:t>Darnton</a:t>
            </a:r>
            <a:r>
              <a:rPr lang="es-ES" sz="1200" dirty="0" smtClean="0">
                <a:solidFill>
                  <a:srgbClr val="3B5795"/>
                </a:solidFill>
                <a:latin typeface="+mn-lt"/>
                <a:sym typeface="Verdana" pitchFamily="34" charset="0"/>
              </a:rPr>
              <a:t>, </a:t>
            </a:r>
            <a:r>
              <a:rPr lang="es-ES" sz="1200" dirty="0" err="1" smtClean="0">
                <a:solidFill>
                  <a:srgbClr val="3B5795"/>
                </a:solidFill>
                <a:latin typeface="+mn-lt"/>
                <a:sym typeface="Verdana" pitchFamily="34" charset="0"/>
              </a:rPr>
              <a:t>The</a:t>
            </a:r>
            <a:r>
              <a:rPr lang="es-ES" sz="1200" dirty="0" smtClean="0">
                <a:solidFill>
                  <a:srgbClr val="3B5795"/>
                </a:solidFill>
                <a:latin typeface="+mn-lt"/>
                <a:sym typeface="Verdana" pitchFamily="34" charset="0"/>
              </a:rPr>
              <a:t> </a:t>
            </a:r>
            <a:r>
              <a:rPr lang="es-ES" sz="1200" dirty="0" err="1" smtClean="0">
                <a:solidFill>
                  <a:srgbClr val="3B5795"/>
                </a:solidFill>
                <a:latin typeface="+mn-lt"/>
                <a:sym typeface="Verdana" pitchFamily="34" charset="0"/>
              </a:rPr>
              <a:t>National</a:t>
            </a:r>
            <a:r>
              <a:rPr lang="es-ES" sz="1200" dirty="0" smtClean="0">
                <a:solidFill>
                  <a:srgbClr val="3B5795"/>
                </a:solidFill>
                <a:latin typeface="+mn-lt"/>
                <a:sym typeface="Verdana" pitchFamily="34" charset="0"/>
              </a:rPr>
              <a:t> </a:t>
            </a:r>
            <a:r>
              <a:rPr lang="es-ES" sz="1200" dirty="0" err="1" smtClean="0">
                <a:solidFill>
                  <a:srgbClr val="3B5795"/>
                </a:solidFill>
                <a:latin typeface="+mn-lt"/>
                <a:sym typeface="Verdana" pitchFamily="34" charset="0"/>
              </a:rPr>
              <a:t>Public</a:t>
            </a:r>
            <a:r>
              <a:rPr lang="es-ES" sz="1200" dirty="0" smtClean="0">
                <a:solidFill>
                  <a:srgbClr val="3B5795"/>
                </a:solidFill>
                <a:latin typeface="+mn-lt"/>
                <a:sym typeface="Verdana" pitchFamily="34" charset="0"/>
              </a:rPr>
              <a:t> Library </a:t>
            </a:r>
            <a:r>
              <a:rPr lang="es-ES" sz="1200" dirty="0" err="1" smtClean="0">
                <a:solidFill>
                  <a:srgbClr val="3B5795"/>
                </a:solidFill>
                <a:latin typeface="+mn-lt"/>
                <a:sym typeface="Verdana" pitchFamily="34" charset="0"/>
              </a:rPr>
              <a:t>is</a:t>
            </a:r>
            <a:r>
              <a:rPr lang="es-ES" sz="1200" dirty="0" smtClean="0">
                <a:solidFill>
                  <a:srgbClr val="3B5795"/>
                </a:solidFill>
                <a:latin typeface="+mn-lt"/>
                <a:sym typeface="Verdana" pitchFamily="34" charset="0"/>
              </a:rPr>
              <a:t> </a:t>
            </a:r>
            <a:r>
              <a:rPr lang="es-ES" sz="1200" dirty="0" err="1" smtClean="0">
                <a:solidFill>
                  <a:srgbClr val="3B5795"/>
                </a:solidFill>
                <a:latin typeface="+mn-lt"/>
                <a:sym typeface="Verdana" pitchFamily="34" charset="0"/>
              </a:rPr>
              <a:t>Launched</a:t>
            </a:r>
            <a:r>
              <a:rPr lang="es-ES" sz="1200" dirty="0" smtClean="0">
                <a:solidFill>
                  <a:srgbClr val="3B5795"/>
                </a:solidFill>
                <a:latin typeface="+mn-lt"/>
                <a:sym typeface="Verdana" pitchFamily="34" charset="0"/>
              </a:rPr>
              <a:t> (NYT) </a:t>
            </a:r>
            <a:r>
              <a:rPr lang="es-ES" sz="1200" dirty="0" smtClean="0">
                <a:solidFill>
                  <a:srgbClr val="3B5795"/>
                </a:solidFill>
                <a:latin typeface="+mn-lt"/>
                <a:hlinkClick r:id="rId3"/>
              </a:rPr>
              <a:t>http://www.nybooks.com/articles/archives/2013/apr/25/national-digital-public-library-launched/</a:t>
            </a:r>
            <a:endParaRPr lang="es-ES" sz="1200" b="1" dirty="0">
              <a:solidFill>
                <a:srgbClr val="3B5795"/>
              </a:solidFill>
              <a:latin typeface="+mn-lt"/>
              <a:sym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95606"/>
            <a:ext cx="9169593" cy="3877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1228860" y="260648"/>
            <a:ext cx="6686280" cy="64428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5" name="4 Grupo"/>
          <p:cNvGrpSpPr/>
          <p:nvPr/>
        </p:nvGrpSpPr>
        <p:grpSpPr>
          <a:xfrm>
            <a:off x="1228860" y="115888"/>
            <a:ext cx="6686280" cy="6442852"/>
            <a:chOff x="2082492" y="71414"/>
            <a:chExt cx="4979017" cy="4797746"/>
          </a:xfrm>
        </p:grpSpPr>
        <p:pic>
          <p:nvPicPr>
            <p:cNvPr id="3074" name="Picture 2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b="90748"/>
            <a:stretch>
              <a:fillRect/>
            </a:stretch>
          </p:blipFill>
          <p:spPr bwMode="auto">
            <a:xfrm>
              <a:off x="2082492" y="71414"/>
              <a:ext cx="4979017" cy="621282"/>
            </a:xfrm>
            <a:prstGeom prst="rect">
              <a:avLst/>
            </a:prstGeom>
            <a:noFill/>
            <a:ln w="9525">
              <a:noFill/>
              <a:prstDash val="solid"/>
              <a:miter lim="800000"/>
              <a:headEnd/>
              <a:tailEnd/>
            </a:ln>
            <a:effectLst/>
          </p:spPr>
        </p:pic>
        <p:pic>
          <p:nvPicPr>
            <p:cNvPr id="3" name="Picture 2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t="25005" b="33174"/>
            <a:stretch>
              <a:fillRect/>
            </a:stretch>
          </p:blipFill>
          <p:spPr bwMode="auto">
            <a:xfrm>
              <a:off x="2082492" y="800708"/>
              <a:ext cx="4979017" cy="2808312"/>
            </a:xfrm>
            <a:prstGeom prst="rect">
              <a:avLst/>
            </a:prstGeom>
            <a:noFill/>
            <a:ln w="9525">
              <a:noFill/>
              <a:prstDash val="solid"/>
              <a:miter lim="800000"/>
              <a:headEnd/>
              <a:tailEnd/>
            </a:ln>
            <a:effectLst/>
          </p:spPr>
        </p:pic>
        <p:pic>
          <p:nvPicPr>
            <p:cNvPr id="4" name="Picture 2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t="81713" b="1130"/>
            <a:stretch>
              <a:fillRect/>
            </a:stretch>
          </p:blipFill>
          <p:spPr bwMode="auto">
            <a:xfrm>
              <a:off x="2082492" y="3717032"/>
              <a:ext cx="4979017" cy="1152128"/>
            </a:xfrm>
            <a:prstGeom prst="rect">
              <a:avLst/>
            </a:prstGeom>
            <a:noFill/>
            <a:ln w="9525">
              <a:noFill/>
              <a:prstDash val="solid"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468312" y="6453188"/>
            <a:ext cx="8747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Library </a:t>
            </a:r>
            <a:r>
              <a:rPr lang="es-ES" sz="9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Services</a:t>
            </a:r>
            <a:r>
              <a:rPr lang="es-ES" sz="9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in </a:t>
            </a:r>
            <a:r>
              <a:rPr lang="es-ES" sz="9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the</a:t>
            </a:r>
            <a:r>
              <a:rPr lang="es-ES" sz="9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Digital </a:t>
            </a:r>
            <a:r>
              <a:rPr lang="es-ES" sz="9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Age</a:t>
            </a:r>
            <a:r>
              <a:rPr lang="es-E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</a:t>
            </a:r>
            <a:r>
              <a:rPr lang="es-ES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Pew</a:t>
            </a:r>
            <a:r>
              <a:rPr lang="es-E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Internet (</a:t>
            </a:r>
            <a:r>
              <a:rPr lang="es-ES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Pew</a:t>
            </a:r>
            <a:r>
              <a:rPr lang="es-E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s-ES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Research</a:t>
            </a:r>
            <a:r>
              <a:rPr lang="es-E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Center), 2012.</a:t>
            </a:r>
            <a:br>
              <a:rPr lang="es-E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r>
              <a:rPr lang="es-E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2"/>
              </a:rPr>
              <a:t>http://libraries.pewinternet.org/2013/01/22/library-services/</a:t>
            </a:r>
            <a:r>
              <a:rPr lang="es-E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2.252 usuarios por teléfono; 2.000 bibliotecarios </a:t>
            </a:r>
            <a:r>
              <a:rPr lang="es-ES" sz="9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online </a:t>
            </a:r>
            <a:r>
              <a:rPr lang="es-ES" sz="9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canvassing</a:t>
            </a:r>
            <a:r>
              <a:rPr lang="es-E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; </a:t>
            </a:r>
            <a:r>
              <a:rPr lang="es-ES" sz="9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focus</a:t>
            </a:r>
            <a:r>
              <a:rPr lang="es-ES" sz="9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s-ES" sz="9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groups</a:t>
            </a:r>
            <a:endParaRPr lang="es-ES" sz="900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graphicFrame>
        <p:nvGraphicFramePr>
          <p:cNvPr id="8" name="7 Tabla"/>
          <p:cNvGraphicFramePr>
            <a:graphicFrameLocks noGrp="1"/>
          </p:cNvGraphicFramePr>
          <p:nvPr/>
        </p:nvGraphicFramePr>
        <p:xfrm>
          <a:off x="1257335" y="1412875"/>
          <a:ext cx="6600813" cy="1946180"/>
        </p:xfrm>
        <a:graphic>
          <a:graphicData uri="http://schemas.openxmlformats.org/drawingml/2006/table">
            <a:tbl>
              <a:tblPr/>
              <a:tblGrid>
                <a:gridCol w="5151950"/>
                <a:gridCol w="743540"/>
                <a:gridCol w="705323"/>
              </a:tblGrid>
              <a:tr h="389236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600" b="1" cap="small" dirty="0" smtClean="0">
                          <a:solidFill>
                            <a:srgbClr val="FF3300"/>
                          </a:solidFill>
                          <a:latin typeface="+mn-lt"/>
                          <a:ea typeface="Times"/>
                          <a:cs typeface="Times New Roman"/>
                        </a:rPr>
                        <a:t>Qué hicieron </a:t>
                      </a:r>
                      <a:r>
                        <a:rPr lang="es-ES" sz="1600" b="1" u="sng" cap="small" dirty="0" smtClean="0">
                          <a:solidFill>
                            <a:srgbClr val="FF3300"/>
                          </a:solidFill>
                          <a:latin typeface="+mn-lt"/>
                          <a:ea typeface="Times"/>
                          <a:cs typeface="Times New Roman"/>
                        </a:rPr>
                        <a:t>en el último año</a:t>
                      </a:r>
                      <a:r>
                        <a:rPr lang="es-ES" sz="1600" b="1" cap="small" dirty="0" smtClean="0">
                          <a:solidFill>
                            <a:srgbClr val="FF3300"/>
                          </a:solidFill>
                          <a:latin typeface="+mn-lt"/>
                          <a:ea typeface="Times"/>
                          <a:cs typeface="Times New Roman"/>
                        </a:rPr>
                        <a:t>...</a:t>
                      </a:r>
                      <a:endParaRPr lang="es-ES" sz="1600" b="1" dirty="0">
                        <a:solidFill>
                          <a:srgbClr val="FF3300"/>
                        </a:solidFill>
                        <a:latin typeface="+mn-lt"/>
                        <a:ea typeface="Times"/>
                        <a:cs typeface="Times New Roman"/>
                      </a:endParaRPr>
                    </a:p>
                  </a:txBody>
                  <a:tcPr marL="74740" marR="74740" marT="37370" marB="373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400" cap="small" dirty="0">
                          <a:solidFill>
                            <a:srgbClr val="3B5795"/>
                          </a:solidFill>
                          <a:latin typeface="+mn-lt"/>
                          <a:ea typeface="Times"/>
                          <a:cs typeface="Times New Roman"/>
                        </a:rPr>
                        <a:t>16-29</a:t>
                      </a:r>
                      <a:endParaRPr lang="es-ES" sz="800" dirty="0">
                        <a:solidFill>
                          <a:srgbClr val="3B5795"/>
                        </a:solidFill>
                        <a:latin typeface="+mn-lt"/>
                        <a:ea typeface="Times"/>
                        <a:cs typeface="Times New Roman"/>
                      </a:endParaRPr>
                    </a:p>
                  </a:txBody>
                  <a:tcPr marL="74740" marR="74740" marT="37370" marB="373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400" cap="small" dirty="0">
                          <a:solidFill>
                            <a:srgbClr val="3B5795"/>
                          </a:solidFill>
                          <a:latin typeface="+mn-lt"/>
                          <a:ea typeface="Times"/>
                          <a:cs typeface="Times New Roman"/>
                        </a:rPr>
                        <a:t>≥ 30</a:t>
                      </a:r>
                      <a:endParaRPr lang="es-ES" sz="800" dirty="0">
                        <a:solidFill>
                          <a:srgbClr val="3B5795"/>
                        </a:solidFill>
                        <a:latin typeface="+mn-lt"/>
                        <a:ea typeface="Times"/>
                        <a:cs typeface="Times New Roman"/>
                      </a:endParaRPr>
                    </a:p>
                  </a:txBody>
                  <a:tcPr marL="74740" marR="74740" marT="37370" marB="373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9236">
                <a:tc>
                  <a:txBody>
                    <a:bodyPr/>
                    <a:lstStyle/>
                    <a:p>
                      <a:pPr algn="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3B5795"/>
                          </a:solidFill>
                          <a:latin typeface="+mn-lt"/>
                          <a:ea typeface="Times"/>
                          <a:cs typeface="Times New Roman"/>
                        </a:rPr>
                        <a:t>Visitaron la </a:t>
                      </a:r>
                      <a:r>
                        <a:rPr lang="es-ES" sz="1400" dirty="0" smtClean="0">
                          <a:solidFill>
                            <a:srgbClr val="3B5795"/>
                          </a:solidFill>
                          <a:latin typeface="+mn-lt"/>
                          <a:ea typeface="Times"/>
                          <a:cs typeface="Times New Roman"/>
                        </a:rPr>
                        <a:t>biblioteca</a:t>
                      </a:r>
                      <a:endParaRPr lang="es-ES" sz="1400" dirty="0">
                        <a:solidFill>
                          <a:srgbClr val="3B5795"/>
                        </a:solidFill>
                        <a:latin typeface="+mn-lt"/>
                        <a:ea typeface="Times"/>
                        <a:cs typeface="Times New Roman"/>
                      </a:endParaRPr>
                    </a:p>
                  </a:txBody>
                  <a:tcPr marL="74740" marR="74740" marT="37370" marB="3737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3B5795"/>
                          </a:solidFill>
                          <a:latin typeface="+mn-lt"/>
                          <a:ea typeface="Times"/>
                          <a:cs typeface="Times New Roman"/>
                        </a:rPr>
                        <a:t>67% </a:t>
                      </a:r>
                      <a:r>
                        <a:rPr lang="es-ES" sz="1400" b="1" dirty="0">
                          <a:solidFill>
                            <a:srgbClr val="3B5795"/>
                          </a:solidFill>
                          <a:latin typeface="+mn-lt"/>
                          <a:ea typeface="Times"/>
                          <a:cs typeface="Times New Roman"/>
                        </a:rPr>
                        <a:t>↑</a:t>
                      </a:r>
                    </a:p>
                  </a:txBody>
                  <a:tcPr marL="74740" marR="74740" marT="37370" marB="3737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3B5795"/>
                          </a:solidFill>
                          <a:latin typeface="+mn-lt"/>
                          <a:ea typeface="Times"/>
                          <a:cs typeface="Times New Roman"/>
                        </a:rPr>
                        <a:t>62%</a:t>
                      </a:r>
                    </a:p>
                  </a:txBody>
                  <a:tcPr marL="74740" marR="74740" marT="37370" marB="3737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9236">
                <a:tc>
                  <a:txBody>
                    <a:bodyPr/>
                    <a:lstStyle/>
                    <a:p>
                      <a:pPr algn="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3B5795"/>
                          </a:solidFill>
                          <a:latin typeface="+mn-lt"/>
                          <a:ea typeface="Times"/>
                          <a:cs typeface="Times New Roman"/>
                        </a:rPr>
                        <a:t>Fueron a estudiar, leer, ver vídeos, escuchar audios... </a:t>
                      </a:r>
                    </a:p>
                  </a:txBody>
                  <a:tcPr marL="74740" marR="74740" marT="37370" marB="3737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3B5795"/>
                          </a:solidFill>
                          <a:latin typeface="+mn-lt"/>
                          <a:ea typeface="Times"/>
                          <a:cs typeface="Times New Roman"/>
                        </a:rPr>
                        <a:t>60% </a:t>
                      </a:r>
                      <a:r>
                        <a:rPr lang="es-ES" sz="1400" b="1" dirty="0">
                          <a:solidFill>
                            <a:srgbClr val="3B5795"/>
                          </a:solidFill>
                          <a:latin typeface="+mn-lt"/>
                          <a:ea typeface="Times"/>
                          <a:cs typeface="Times New Roman"/>
                        </a:rPr>
                        <a:t>↑</a:t>
                      </a:r>
                    </a:p>
                  </a:txBody>
                  <a:tcPr marL="74740" marR="74740" marT="37370" marB="3737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3B5795"/>
                          </a:solidFill>
                          <a:latin typeface="+mn-lt"/>
                          <a:ea typeface="Times"/>
                          <a:cs typeface="Times New Roman"/>
                        </a:rPr>
                        <a:t>45%</a:t>
                      </a:r>
                    </a:p>
                  </a:txBody>
                  <a:tcPr marL="74740" marR="74740" marT="37370" marB="3737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9236">
                <a:tc>
                  <a:txBody>
                    <a:bodyPr/>
                    <a:lstStyle/>
                    <a:p>
                      <a:pPr algn="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3B5795"/>
                          </a:solidFill>
                          <a:latin typeface="+mn-lt"/>
                          <a:ea typeface="Times"/>
                          <a:cs typeface="Times New Roman"/>
                        </a:rPr>
                        <a:t>Usaron los ordenadores de la biblioteca </a:t>
                      </a:r>
                    </a:p>
                  </a:txBody>
                  <a:tcPr marL="74740" marR="74740" marT="37370" marB="3737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3B5795"/>
                          </a:solidFill>
                          <a:latin typeface="+mn-lt"/>
                          <a:ea typeface="Times"/>
                          <a:cs typeface="Times New Roman"/>
                        </a:rPr>
                        <a:t>38% </a:t>
                      </a:r>
                      <a:r>
                        <a:rPr lang="es-ES" sz="1400" b="1" dirty="0">
                          <a:solidFill>
                            <a:srgbClr val="3B5795"/>
                          </a:solidFill>
                          <a:latin typeface="+mn-lt"/>
                          <a:ea typeface="Times"/>
                          <a:cs typeface="Times New Roman"/>
                        </a:rPr>
                        <a:t>↑</a:t>
                      </a:r>
                    </a:p>
                  </a:txBody>
                  <a:tcPr marL="74740" marR="74740" marT="37370" marB="3737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3B5795"/>
                          </a:solidFill>
                          <a:latin typeface="+mn-lt"/>
                          <a:ea typeface="Times"/>
                          <a:cs typeface="Times New Roman"/>
                        </a:rPr>
                        <a:t>22%</a:t>
                      </a:r>
                    </a:p>
                  </a:txBody>
                  <a:tcPr marL="74740" marR="74740" marT="37370" marB="3737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9236">
                <a:tc>
                  <a:txBody>
                    <a:bodyPr/>
                    <a:lstStyle/>
                    <a:p>
                      <a:pPr algn="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3B5795"/>
                          </a:solidFill>
                          <a:latin typeface="+mn-lt"/>
                          <a:ea typeface="Times"/>
                          <a:cs typeface="Times New Roman"/>
                        </a:rPr>
                        <a:t>Visitaron el </a:t>
                      </a:r>
                      <a:r>
                        <a:rPr lang="es-ES" sz="1400" i="1" dirty="0">
                          <a:solidFill>
                            <a:srgbClr val="3B5795"/>
                          </a:solidFill>
                          <a:latin typeface="+mn-lt"/>
                          <a:ea typeface="Times"/>
                          <a:cs typeface="Times New Roman"/>
                        </a:rPr>
                        <a:t>web</a:t>
                      </a:r>
                      <a:r>
                        <a:rPr lang="es-ES" sz="1400" dirty="0">
                          <a:solidFill>
                            <a:srgbClr val="3B5795"/>
                          </a:solidFill>
                          <a:latin typeface="+mn-lt"/>
                          <a:ea typeface="Times"/>
                          <a:cs typeface="Times New Roman"/>
                        </a:rPr>
                        <a:t> de la biblioteca </a:t>
                      </a:r>
                    </a:p>
                  </a:txBody>
                  <a:tcPr marL="74740" marR="74740" marT="37370" marB="3737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3B5795"/>
                          </a:solidFill>
                          <a:latin typeface="+mn-lt"/>
                          <a:ea typeface="Times"/>
                          <a:cs typeface="Times New Roman"/>
                        </a:rPr>
                        <a:t>48% </a:t>
                      </a:r>
                      <a:r>
                        <a:rPr lang="es-ES" sz="1400" b="1" dirty="0">
                          <a:solidFill>
                            <a:srgbClr val="3B5795"/>
                          </a:solidFill>
                          <a:latin typeface="+mn-lt"/>
                          <a:ea typeface="Times"/>
                          <a:cs typeface="Times New Roman"/>
                        </a:rPr>
                        <a:t>↑</a:t>
                      </a:r>
                    </a:p>
                  </a:txBody>
                  <a:tcPr marL="74740" marR="74740" marT="37370" marB="3737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3B5795"/>
                          </a:solidFill>
                          <a:latin typeface="+mn-lt"/>
                          <a:ea typeface="Times"/>
                          <a:cs typeface="Times New Roman"/>
                        </a:rPr>
                        <a:t>36%</a:t>
                      </a:r>
                    </a:p>
                  </a:txBody>
                  <a:tcPr marL="74740" marR="74740" marT="37370" marB="3737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" name="15 Título"/>
          <p:cNvSpPr>
            <a:spLocks noGrp="1"/>
          </p:cNvSpPr>
          <p:nvPr>
            <p:ph type="title"/>
          </p:nvPr>
        </p:nvSpPr>
        <p:spPr>
          <a:xfrm>
            <a:off x="444500" y="0"/>
            <a:ext cx="8229600" cy="1412875"/>
          </a:xfrm>
        </p:spPr>
        <p:txBody>
          <a:bodyPr anchor="ctr" anchorCtr="0"/>
          <a:lstStyle/>
          <a:p>
            <a:r>
              <a:rPr lang="es-ES" sz="1200" b="0" dirty="0" smtClean="0">
                <a:solidFill>
                  <a:srgbClr val="FF0000"/>
                </a:solidFill>
              </a:rPr>
              <a:t>        </a:t>
            </a:r>
            <a:r>
              <a:rPr lang="es-ES" i="1" dirty="0" smtClean="0">
                <a:solidFill>
                  <a:srgbClr val="FF0000"/>
                </a:solidFill>
              </a:rPr>
              <a:t>Net </a:t>
            </a:r>
            <a:r>
              <a:rPr lang="es-ES" i="1" dirty="0" err="1" smtClean="0">
                <a:solidFill>
                  <a:srgbClr val="FF0000"/>
                </a:solidFill>
              </a:rPr>
              <a:t>generation</a:t>
            </a:r>
            <a:r>
              <a:rPr lang="es-ES" i="1" dirty="0" smtClean="0">
                <a:solidFill>
                  <a:srgbClr val="FF0000"/>
                </a:solidFill>
              </a:rPr>
              <a:t> </a:t>
            </a:r>
            <a:r>
              <a:rPr lang="es-ES" sz="1200" b="0" dirty="0" smtClean="0">
                <a:solidFill>
                  <a:srgbClr val="FF0000"/>
                </a:solidFill>
              </a:rPr>
              <a:t>(1/2)</a:t>
            </a:r>
            <a:endParaRPr lang="es-E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Título"/>
          <p:cNvSpPr>
            <a:spLocks noGrp="1"/>
          </p:cNvSpPr>
          <p:nvPr>
            <p:ph type="title"/>
          </p:nvPr>
        </p:nvSpPr>
        <p:spPr>
          <a:xfrm>
            <a:off x="444500" y="0"/>
            <a:ext cx="8229600" cy="1412875"/>
          </a:xfrm>
        </p:spPr>
        <p:txBody>
          <a:bodyPr anchor="ctr" anchorCtr="0"/>
          <a:lstStyle/>
          <a:p>
            <a:r>
              <a:rPr lang="es-ES" b="0" dirty="0" smtClean="0">
                <a:solidFill>
                  <a:srgbClr val="FF0000"/>
                </a:solidFill>
              </a:rPr>
              <a:t>   </a:t>
            </a:r>
            <a:r>
              <a:rPr lang="es-ES" i="1" dirty="0" smtClean="0">
                <a:solidFill>
                  <a:srgbClr val="FF0000"/>
                </a:solidFill>
              </a:rPr>
              <a:t>Net </a:t>
            </a:r>
            <a:r>
              <a:rPr lang="es-ES" i="1" dirty="0" err="1" smtClean="0">
                <a:solidFill>
                  <a:srgbClr val="FF0000"/>
                </a:solidFill>
              </a:rPr>
              <a:t>generation</a:t>
            </a:r>
            <a:r>
              <a:rPr lang="es-ES" i="1" dirty="0" smtClean="0">
                <a:solidFill>
                  <a:srgbClr val="FF0000"/>
                </a:solidFill>
              </a:rPr>
              <a:t> </a:t>
            </a:r>
            <a:r>
              <a:rPr lang="es-ES" sz="1200" b="0" dirty="0" smtClean="0">
                <a:solidFill>
                  <a:srgbClr val="FF0000"/>
                </a:solidFill>
              </a:rPr>
              <a:t>(2/2)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44500" y="6453188"/>
            <a:ext cx="8770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Library </a:t>
            </a:r>
            <a:r>
              <a:rPr lang="es-ES" sz="9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Services</a:t>
            </a:r>
            <a:r>
              <a:rPr lang="es-ES" sz="9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in </a:t>
            </a:r>
            <a:r>
              <a:rPr lang="es-ES" sz="9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the</a:t>
            </a:r>
            <a:r>
              <a:rPr lang="es-ES" sz="9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Digital </a:t>
            </a:r>
            <a:r>
              <a:rPr lang="es-ES" sz="9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Age</a:t>
            </a:r>
            <a:r>
              <a:rPr lang="es-E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</a:t>
            </a:r>
            <a:r>
              <a:rPr lang="es-ES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Pew</a:t>
            </a:r>
            <a:r>
              <a:rPr lang="es-E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Internet (</a:t>
            </a:r>
            <a:r>
              <a:rPr lang="es-ES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Pew</a:t>
            </a:r>
            <a:r>
              <a:rPr lang="es-E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s-ES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Research</a:t>
            </a:r>
            <a:r>
              <a:rPr lang="es-E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Center), 2012.</a:t>
            </a:r>
            <a:br>
              <a:rPr lang="es-E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r>
              <a:rPr lang="es-E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2"/>
              </a:rPr>
              <a:t>http://libraries.pewinternet.org/2013/01/22/library-services/</a:t>
            </a:r>
            <a:r>
              <a:rPr lang="es-E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2.252 usuarios por teléfono; 2.000 bibliotecarios </a:t>
            </a:r>
            <a:r>
              <a:rPr lang="es-ES" sz="9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online </a:t>
            </a:r>
            <a:r>
              <a:rPr lang="es-ES" sz="9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canvassing</a:t>
            </a:r>
            <a:r>
              <a:rPr lang="es-E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; </a:t>
            </a:r>
            <a:r>
              <a:rPr lang="es-ES" sz="9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focus</a:t>
            </a:r>
            <a:r>
              <a:rPr lang="es-ES" sz="9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s-ES" sz="9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groups</a:t>
            </a:r>
            <a:endParaRPr lang="es-ES" sz="900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graphicFrame>
        <p:nvGraphicFramePr>
          <p:cNvPr id="19" name="18 Tabla"/>
          <p:cNvGraphicFramePr>
            <a:graphicFrameLocks noGrp="1"/>
          </p:cNvGraphicFramePr>
          <p:nvPr/>
        </p:nvGraphicFramePr>
        <p:xfrm>
          <a:off x="1476364" y="1412875"/>
          <a:ext cx="6096000" cy="1656185"/>
        </p:xfrm>
        <a:graphic>
          <a:graphicData uri="http://schemas.openxmlformats.org/drawingml/2006/table">
            <a:tbl>
              <a:tblPr/>
              <a:tblGrid>
                <a:gridCol w="4508639"/>
                <a:gridCol w="1587361"/>
              </a:tblGrid>
              <a:tr h="331237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600" b="1" cap="small" baseline="0" dirty="0" smtClean="0">
                          <a:solidFill>
                            <a:srgbClr val="FF3300"/>
                          </a:solidFill>
                          <a:latin typeface="Verdana"/>
                          <a:ea typeface="Times"/>
                          <a:cs typeface="Times New Roman"/>
                        </a:rPr>
                        <a:t>“Es muy </a:t>
                      </a:r>
                      <a:r>
                        <a:rPr lang="es-ES" sz="1600" b="1" cap="small" baseline="0" dirty="0">
                          <a:solidFill>
                            <a:srgbClr val="FF3300"/>
                          </a:solidFill>
                          <a:latin typeface="Verdana"/>
                          <a:ea typeface="Times"/>
                          <a:cs typeface="Times New Roman"/>
                        </a:rPr>
                        <a:t>importante”</a:t>
                      </a:r>
                    </a:p>
                  </a:txBody>
                  <a:tcPr marL="74740" marR="74740" marT="37370" marB="373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400" b="0" cap="small" baseline="0" dirty="0">
                          <a:solidFill>
                            <a:srgbClr val="5A79BE"/>
                          </a:solidFill>
                          <a:latin typeface="Verdana"/>
                          <a:ea typeface="Times"/>
                          <a:cs typeface="Times New Roman"/>
                        </a:rPr>
                        <a:t>16-29</a:t>
                      </a:r>
                      <a:endParaRPr lang="es-ES" sz="800" b="0" cap="small" baseline="0" dirty="0">
                        <a:solidFill>
                          <a:srgbClr val="5A79BE"/>
                        </a:solidFill>
                        <a:latin typeface="Verdana"/>
                        <a:ea typeface="Times"/>
                        <a:cs typeface="Times New Roman"/>
                      </a:endParaRPr>
                    </a:p>
                  </a:txBody>
                  <a:tcPr marL="74740" marR="74740" marT="37370" marB="373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31237">
                <a:tc>
                  <a:txBody>
                    <a:bodyPr/>
                    <a:lstStyle/>
                    <a:p>
                      <a:pPr algn="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3B5795"/>
                          </a:solidFill>
                          <a:latin typeface="Verdana"/>
                          <a:ea typeface="Times"/>
                          <a:cs typeface="Times New Roman"/>
                        </a:rPr>
                        <a:t>Bibliotecario </a:t>
                      </a:r>
                    </a:p>
                  </a:txBody>
                  <a:tcPr marL="74740" marR="74740" marT="37370" marB="3737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3B5795"/>
                          </a:solidFill>
                          <a:latin typeface="Verdana"/>
                          <a:ea typeface="Times"/>
                          <a:cs typeface="Times New Roman"/>
                        </a:rPr>
                        <a:t>80%</a:t>
                      </a:r>
                    </a:p>
                  </a:txBody>
                  <a:tcPr marL="74740" marR="74740" marT="37370" marB="3737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237">
                <a:tc>
                  <a:txBody>
                    <a:bodyPr/>
                    <a:lstStyle/>
                    <a:p>
                      <a:pPr algn="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3B5795"/>
                          </a:solidFill>
                          <a:latin typeface="Verdana"/>
                          <a:ea typeface="Times"/>
                          <a:cs typeface="Times New Roman"/>
                        </a:rPr>
                        <a:t>Recursos para investigar (gratuitos) </a:t>
                      </a:r>
                    </a:p>
                  </a:txBody>
                  <a:tcPr marL="74740" marR="74740" marT="37370" marB="3737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3B5795"/>
                          </a:solidFill>
                          <a:latin typeface="Verdana"/>
                          <a:ea typeface="Times"/>
                          <a:cs typeface="Times New Roman"/>
                        </a:rPr>
                        <a:t>75%</a:t>
                      </a:r>
                    </a:p>
                  </a:txBody>
                  <a:tcPr marL="74740" marR="74740" marT="37370" marB="3737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237">
                <a:tc>
                  <a:txBody>
                    <a:bodyPr/>
                    <a:lstStyle/>
                    <a:p>
                      <a:pPr algn="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3B5795"/>
                          </a:solidFill>
                          <a:latin typeface="Verdana"/>
                          <a:ea typeface="Times"/>
                          <a:cs typeface="Times New Roman"/>
                        </a:rPr>
                        <a:t>Espacio silencioso </a:t>
                      </a:r>
                    </a:p>
                  </a:txBody>
                  <a:tcPr marL="74740" marR="74740" marT="37370" marB="3737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3B5795"/>
                          </a:solidFill>
                          <a:latin typeface="Verdana"/>
                          <a:ea typeface="Times"/>
                          <a:cs typeface="Times New Roman"/>
                        </a:rPr>
                        <a:t>72%</a:t>
                      </a:r>
                    </a:p>
                  </a:txBody>
                  <a:tcPr marL="74740" marR="74740" marT="37370" marB="3737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237">
                <a:tc>
                  <a:txBody>
                    <a:bodyPr/>
                    <a:lstStyle/>
                    <a:p>
                      <a:pPr algn="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3B5795"/>
                          </a:solidFill>
                          <a:latin typeface="Verdana"/>
                          <a:ea typeface="Times"/>
                          <a:cs typeface="Times New Roman"/>
                        </a:rPr>
                        <a:t>Programas y actividades </a:t>
                      </a:r>
                    </a:p>
                  </a:txBody>
                  <a:tcPr marL="74740" marR="74740" marT="37370" marB="3737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3B5795"/>
                          </a:solidFill>
                          <a:latin typeface="Verdana"/>
                          <a:ea typeface="Times"/>
                          <a:cs typeface="Times New Roman"/>
                        </a:rPr>
                        <a:t>72%</a:t>
                      </a:r>
                    </a:p>
                  </a:txBody>
                  <a:tcPr marL="74740" marR="74740" marT="37370" marB="3737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9 Tabla"/>
          <p:cNvGraphicFramePr>
            <a:graphicFrameLocks noGrp="1"/>
          </p:cNvGraphicFramePr>
          <p:nvPr/>
        </p:nvGraphicFramePr>
        <p:xfrm>
          <a:off x="1628764" y="3857628"/>
          <a:ext cx="6096000" cy="1656185"/>
        </p:xfrm>
        <a:graphic>
          <a:graphicData uri="http://schemas.openxmlformats.org/drawingml/2006/table">
            <a:tbl>
              <a:tblPr/>
              <a:tblGrid>
                <a:gridCol w="4508639"/>
                <a:gridCol w="1587361"/>
              </a:tblGrid>
              <a:tr h="331237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600" b="1" cap="small" baseline="0" dirty="0" smtClean="0">
                          <a:solidFill>
                            <a:srgbClr val="FF3300"/>
                          </a:solidFill>
                          <a:latin typeface="Verdana"/>
                          <a:ea typeface="Times"/>
                          <a:cs typeface="Times New Roman"/>
                        </a:rPr>
                        <a:t>¿Qué deben hacer?</a:t>
                      </a:r>
                      <a:endParaRPr lang="es-ES" sz="1600" b="1" cap="small" baseline="0" dirty="0">
                        <a:solidFill>
                          <a:srgbClr val="FF3300"/>
                        </a:solidFill>
                        <a:latin typeface="Verdana"/>
                        <a:ea typeface="Times"/>
                        <a:cs typeface="Times New Roman"/>
                      </a:endParaRPr>
                    </a:p>
                  </a:txBody>
                  <a:tcPr marL="74740" marR="74740" marT="37370" marB="373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400" b="0" cap="small" baseline="0" dirty="0">
                          <a:solidFill>
                            <a:srgbClr val="3B5795"/>
                          </a:solidFill>
                          <a:latin typeface="Verdana"/>
                          <a:ea typeface="Times"/>
                          <a:cs typeface="Times New Roman"/>
                        </a:rPr>
                        <a:t>16-29</a:t>
                      </a:r>
                      <a:endParaRPr lang="es-ES" sz="800" b="0" cap="small" baseline="0" dirty="0">
                        <a:solidFill>
                          <a:srgbClr val="3B5795"/>
                        </a:solidFill>
                        <a:latin typeface="Verdana"/>
                        <a:ea typeface="Times"/>
                        <a:cs typeface="Times New Roman"/>
                      </a:endParaRPr>
                    </a:p>
                  </a:txBody>
                  <a:tcPr marL="74740" marR="74740" marT="37370" marB="373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31237">
                <a:tc>
                  <a:txBody>
                    <a:bodyPr/>
                    <a:lstStyle/>
                    <a:p>
                      <a:pPr algn="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solidFill>
                            <a:srgbClr val="3B5795"/>
                          </a:solidFill>
                          <a:latin typeface="Verdana"/>
                          <a:ea typeface="Times"/>
                          <a:cs typeface="Times New Roman"/>
                        </a:rPr>
                        <a:t>Coordinarse con las escuelas</a:t>
                      </a:r>
                      <a:endParaRPr lang="es-ES" sz="1400" dirty="0">
                        <a:solidFill>
                          <a:srgbClr val="3B5795"/>
                        </a:solidFill>
                        <a:latin typeface="Verdana"/>
                        <a:ea typeface="Times"/>
                        <a:cs typeface="Times New Roman"/>
                      </a:endParaRPr>
                    </a:p>
                  </a:txBody>
                  <a:tcPr marL="74740" marR="74740" marT="37370" marB="3737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solidFill>
                            <a:srgbClr val="3B5795"/>
                          </a:solidFill>
                          <a:latin typeface="Verdana"/>
                          <a:ea typeface="Times"/>
                          <a:cs typeface="Times New Roman"/>
                        </a:rPr>
                        <a:t>87%</a:t>
                      </a:r>
                      <a:endParaRPr lang="es-ES" sz="1400" dirty="0">
                        <a:solidFill>
                          <a:srgbClr val="3B5795"/>
                        </a:solidFill>
                        <a:latin typeface="Verdana"/>
                        <a:ea typeface="Times"/>
                        <a:cs typeface="Times New Roman"/>
                      </a:endParaRPr>
                    </a:p>
                  </a:txBody>
                  <a:tcPr marL="74740" marR="74740" marT="37370" marB="3737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237">
                <a:tc>
                  <a:txBody>
                    <a:bodyPr/>
                    <a:lstStyle/>
                    <a:p>
                      <a:pPr algn="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solidFill>
                            <a:srgbClr val="3B5795"/>
                          </a:solidFill>
                          <a:latin typeface="Verdana"/>
                          <a:ea typeface="Times"/>
                          <a:cs typeface="Times New Roman"/>
                        </a:rPr>
                        <a:t>Programas</a:t>
                      </a:r>
                      <a:r>
                        <a:rPr lang="es-ES" sz="1400" baseline="0" dirty="0" smtClean="0">
                          <a:solidFill>
                            <a:srgbClr val="3B5795"/>
                          </a:solidFill>
                          <a:latin typeface="Verdana"/>
                          <a:ea typeface="Times"/>
                          <a:cs typeface="Times New Roman"/>
                        </a:rPr>
                        <a:t> de alfabetización gratuitos</a:t>
                      </a:r>
                      <a:endParaRPr lang="es-ES" sz="1400" dirty="0">
                        <a:solidFill>
                          <a:srgbClr val="3B5795"/>
                        </a:solidFill>
                        <a:latin typeface="Verdana"/>
                        <a:ea typeface="Times"/>
                        <a:cs typeface="Times New Roman"/>
                      </a:endParaRPr>
                    </a:p>
                  </a:txBody>
                  <a:tcPr marL="74740" marR="74740" marT="37370" marB="3737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solidFill>
                            <a:srgbClr val="3B5795"/>
                          </a:solidFill>
                          <a:latin typeface="Verdana"/>
                          <a:ea typeface="Times"/>
                          <a:cs typeface="Times New Roman"/>
                        </a:rPr>
                        <a:t>87%</a:t>
                      </a:r>
                      <a:endParaRPr lang="es-ES" sz="1400" dirty="0">
                        <a:solidFill>
                          <a:srgbClr val="3B5795"/>
                        </a:solidFill>
                        <a:latin typeface="Verdana"/>
                        <a:ea typeface="Times"/>
                        <a:cs typeface="Times New Roman"/>
                      </a:endParaRPr>
                    </a:p>
                  </a:txBody>
                  <a:tcPr marL="74740" marR="74740" marT="37370" marB="3737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237">
                <a:tc>
                  <a:txBody>
                    <a:bodyPr/>
                    <a:lstStyle/>
                    <a:p>
                      <a:pPr algn="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solidFill>
                            <a:srgbClr val="3B5795"/>
                          </a:solidFill>
                          <a:latin typeface="Verdana"/>
                          <a:ea typeface="Times"/>
                          <a:cs typeface="Times New Roman"/>
                        </a:rPr>
                        <a:t>Sección de e-</a:t>
                      </a:r>
                      <a:r>
                        <a:rPr lang="es-ES" sz="1400" dirty="0" err="1" smtClean="0">
                          <a:solidFill>
                            <a:srgbClr val="3B5795"/>
                          </a:solidFill>
                          <a:latin typeface="Verdana"/>
                          <a:ea typeface="Times"/>
                          <a:cs typeface="Times New Roman"/>
                        </a:rPr>
                        <a:t>books</a:t>
                      </a:r>
                      <a:endParaRPr lang="es-ES" sz="1400" dirty="0">
                        <a:solidFill>
                          <a:srgbClr val="3B5795"/>
                        </a:solidFill>
                        <a:latin typeface="Verdana"/>
                        <a:ea typeface="Times"/>
                        <a:cs typeface="Times New Roman"/>
                      </a:endParaRPr>
                    </a:p>
                  </a:txBody>
                  <a:tcPr marL="74740" marR="74740" marT="37370" marB="3737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solidFill>
                            <a:srgbClr val="3B5795"/>
                          </a:solidFill>
                          <a:latin typeface="Verdana"/>
                          <a:ea typeface="Times"/>
                          <a:cs typeface="Times New Roman"/>
                        </a:rPr>
                        <a:t>54%</a:t>
                      </a:r>
                      <a:endParaRPr lang="es-ES" sz="1400" dirty="0">
                        <a:solidFill>
                          <a:srgbClr val="3B5795"/>
                        </a:solidFill>
                        <a:latin typeface="Verdana"/>
                        <a:ea typeface="Times"/>
                        <a:cs typeface="Times New Roman"/>
                      </a:endParaRPr>
                    </a:p>
                  </a:txBody>
                  <a:tcPr marL="74740" marR="74740" marT="37370" marB="3737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237">
                <a:tc>
                  <a:txBody>
                    <a:bodyPr/>
                    <a:lstStyle/>
                    <a:p>
                      <a:pPr algn="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solidFill>
                            <a:srgbClr val="3B5795"/>
                          </a:solidFill>
                          <a:latin typeface="Verdana"/>
                          <a:ea typeface="Times"/>
                          <a:cs typeface="Times New Roman"/>
                        </a:rPr>
                        <a:t>Experiencias interactivas de aprendizaje</a:t>
                      </a:r>
                      <a:endParaRPr lang="es-ES" sz="1400" dirty="0">
                        <a:solidFill>
                          <a:srgbClr val="3B5795"/>
                        </a:solidFill>
                        <a:latin typeface="Verdana"/>
                        <a:ea typeface="Times"/>
                        <a:cs typeface="Times New Roman"/>
                      </a:endParaRPr>
                    </a:p>
                  </a:txBody>
                  <a:tcPr marL="74740" marR="74740" marT="37370" marB="3737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solidFill>
                            <a:srgbClr val="3B5795"/>
                          </a:solidFill>
                          <a:latin typeface="Verdana"/>
                          <a:ea typeface="Times"/>
                          <a:cs typeface="Times New Roman"/>
                        </a:rPr>
                        <a:t>53%</a:t>
                      </a:r>
                      <a:endParaRPr lang="es-ES" sz="1400" dirty="0">
                        <a:solidFill>
                          <a:srgbClr val="3B5795"/>
                        </a:solidFill>
                        <a:latin typeface="Verdana"/>
                        <a:ea typeface="Times"/>
                        <a:cs typeface="Times New Roman"/>
                      </a:endParaRPr>
                    </a:p>
                  </a:txBody>
                  <a:tcPr marL="74740" marR="74740" marT="37370" marB="3737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6C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Jaula.bmp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-55010" y="0"/>
            <a:ext cx="9199010" cy="597039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5970390"/>
            <a:ext cx="9144000" cy="887610"/>
          </a:xfrm>
          <a:prstGeom prst="rect">
            <a:avLst/>
          </a:prstGeom>
          <a:solidFill>
            <a:schemeClr val="tx1"/>
          </a:solidFill>
        </p:spPr>
        <p:txBody>
          <a:bodyPr anchor="ctr" anchorCtr="0"/>
          <a:lstStyle/>
          <a:p>
            <a:pPr marL="342900" marR="0" lvl="0" indent="-342900" algn="ctr" defTabSz="914400" rtl="0" eaLnBrk="0" fontAlgn="base" latinLnBrk="0" hangingPunct="0">
              <a:lnSpc>
                <a:spcPct val="12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s-E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Verdana" pitchFamily="34" charset="0"/>
              </a:rPr>
              <a:t>«</a:t>
            </a:r>
            <a:r>
              <a:rPr lang="es-ES" sz="2800" b="1" kern="0" dirty="0" smtClean="0">
                <a:solidFill>
                  <a:schemeClr val="bg1">
                    <a:lumMod val="85000"/>
                  </a:schemeClr>
                </a:solidFill>
                <a:latin typeface="+mn-lt"/>
                <a:sym typeface="Verdana" pitchFamily="34" charset="0"/>
              </a:rPr>
              <a:t>la</a:t>
            </a:r>
            <a:r>
              <a:rPr kumimoji="0" lang="es-E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Verdana" pitchFamily="34" charset="0"/>
              </a:rPr>
              <a:t> biblioteca es un espacio</a:t>
            </a:r>
            <a:r>
              <a:rPr kumimoji="0" lang="es-ES" sz="2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Verdana" pitchFamily="34" charset="0"/>
              </a:rPr>
              <a:t> en conflicto</a:t>
            </a:r>
            <a:r>
              <a:rPr kumimoji="0" lang="es-E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Verdana" pitchFamily="34" charset="0"/>
              </a:rPr>
              <a:t>»</a:t>
            </a:r>
            <a:endParaRPr kumimoji="0" lang="es-ES" sz="1600" b="1" i="0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+mn-lt"/>
              <a:sym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98aac6dfb21e1dab802c3bfee39be8a1ed3af3"/>
</p:tagLst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12318</TotalTime>
  <Words>1043</Words>
  <Application>Microsoft Office PowerPoint</Application>
  <PresentationFormat>Presentación en pantalla (4:3)</PresentationFormat>
  <Paragraphs>260</Paragraphs>
  <Slides>56</Slides>
  <Notes>48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56</vt:i4>
      </vt:variant>
    </vt:vector>
  </HeadingPairs>
  <TitlesOfParts>
    <vt:vector size="57" baseType="lpstr">
      <vt:lpstr>Diseño predeterminado</vt:lpstr>
      <vt:lpstr>Diapositiva 1</vt:lpstr>
      <vt:lpstr>Diapositiva 2</vt:lpstr>
      <vt:lpstr>Diapositiva 3</vt:lpstr>
      <vt:lpstr>Diapositiva 4</vt:lpstr>
      <vt:lpstr>Diapositiva 5</vt:lpstr>
      <vt:lpstr>Diapositiva 6</vt:lpstr>
      <vt:lpstr>        Net generation (1/2)</vt:lpstr>
      <vt:lpstr>   Net generation (2/2)</vt:lpstr>
      <vt:lpstr>Diapositiva 9</vt:lpstr>
      <vt:lpstr>Diapositiva 10</vt:lpstr>
      <vt:lpstr>Diapositiva 11</vt:lpstr>
      <vt:lpstr>Diapositiva 12</vt:lpstr>
      <vt:lpstr>Diapositiva 13</vt:lpstr>
      <vt:lpstr>Diapositiva 14</vt:lpstr>
      <vt:lpstr>Recursos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Habilidades de lectura en línea</vt:lpstr>
      <vt:lpstr>Diapositiva 24</vt:lpstr>
      <vt:lpstr>El comportamiento informativo del investigador del futuro </vt:lpstr>
      <vt:lpstr>Diapositiva 26</vt:lpstr>
      <vt:lpstr>Credibilidad  Respuesta compleja y (a veces) contradictoria</vt:lpstr>
      <vt:lpstr>Diapositiva 28</vt:lpstr>
      <vt:lpstr>Hábitos de información (D. White) 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Vivir y aprender con los nuevos medios Mizuko Ito y cols., 2008.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</vt:vector>
  </TitlesOfParts>
  <Company>Neturity SL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Evaluar las bibliotecas escolares.  Qué, quién, cómo, cuándo</dc:title>
  <dc:creator>Neturity SL.</dc:creator>
  <cp:lastModifiedBy>Usuario</cp:lastModifiedBy>
  <cp:revision>1287</cp:revision>
  <dcterms:created xsi:type="dcterms:W3CDTF">2009-05-22T12:06:42Z</dcterms:created>
  <dcterms:modified xsi:type="dcterms:W3CDTF">2014-03-27T11:06:59Z</dcterms:modified>
</cp:coreProperties>
</file>