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300" r:id="rId2"/>
    <p:sldId id="299" r:id="rId3"/>
    <p:sldId id="257" r:id="rId4"/>
    <p:sldId id="258" r:id="rId5"/>
    <p:sldId id="259" r:id="rId6"/>
    <p:sldId id="260" r:id="rId7"/>
    <p:sldId id="286" r:id="rId8"/>
    <p:sldId id="302" r:id="rId9"/>
    <p:sldId id="280" r:id="rId10"/>
    <p:sldId id="282" r:id="rId11"/>
    <p:sldId id="281" r:id="rId12"/>
    <p:sldId id="298" r:id="rId13"/>
    <p:sldId id="293" r:id="rId14"/>
    <p:sldId id="290" r:id="rId15"/>
    <p:sldId id="263" r:id="rId16"/>
    <p:sldId id="278" r:id="rId17"/>
    <p:sldId id="268" r:id="rId18"/>
    <p:sldId id="284" r:id="rId19"/>
    <p:sldId id="296" r:id="rId20"/>
    <p:sldId id="287" r:id="rId21"/>
    <p:sldId id="283" r:id="rId22"/>
    <p:sldId id="276" r:id="rId23"/>
    <p:sldId id="288" r:id="rId24"/>
    <p:sldId id="271" r:id="rId25"/>
    <p:sldId id="289" r:id="rId26"/>
    <p:sldId id="291" r:id="rId27"/>
    <p:sldId id="292" r:id="rId28"/>
    <p:sldId id="267" r:id="rId29"/>
    <p:sldId id="301" r:id="rId30"/>
  </p:sldIdLst>
  <p:sldSz cx="9144000" cy="6858000" type="screen4x3"/>
  <p:notesSz cx="7104063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BFF"/>
    <a:srgbClr val="EAE4F2"/>
    <a:srgbClr val="D7C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197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3999723-6C1D-4F67-B887-A27143F3C65E}" type="datetimeFigureOut">
              <a:rPr lang="es-ES" smtClean="0"/>
              <a:t>10/03/2015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CA479F1-3494-4376-B83D-66BD76F22D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2566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FDFCE8D9-4F4A-4B9C-8376-17ADDB6E4EC5}" type="datetimeFigureOut">
              <a:rPr lang="es-ES" smtClean="0"/>
              <a:t>10/03/2015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10/03/2015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10/03/2015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10/03/2015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10/03/2015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10/03/2015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10/03/2015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10/03/2015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10/03/2015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10/03/2015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E8D9-4F4A-4B9C-8376-17ADDB6E4EC5}" type="datetimeFigureOut">
              <a:rPr lang="es-ES" smtClean="0"/>
              <a:t>10/03/2015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FDFCE8D9-4F4A-4B9C-8376-17ADDB6E4EC5}" type="datetimeFigureOut">
              <a:rPr lang="es-ES" smtClean="0"/>
              <a:t>10/03/2015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8FB30514-4B62-4D9B-B4BA-D451C547E39D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9" y="861172"/>
            <a:ext cx="4424491" cy="59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280" y="44625"/>
            <a:ext cx="8041440" cy="720079"/>
          </a:xfrm>
        </p:spPr>
        <p:txBody>
          <a:bodyPr/>
          <a:lstStyle/>
          <a:p>
            <a:r>
              <a:rPr lang="gl-ES" dirty="0" smtClean="0">
                <a:solidFill>
                  <a:schemeClr val="bg1"/>
                </a:solidFill>
              </a:rPr>
              <a:t>O lector máis curioso</a:t>
            </a:r>
            <a:endParaRPr lang="gl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7620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22763" cy="3236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985">
            <a:off x="4644008" y="172115"/>
            <a:ext cx="4272000" cy="32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07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11560" y="404665"/>
            <a:ext cx="7776864" cy="1006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dirty="0" smtClean="0"/>
              <a:t>Cl</a:t>
            </a:r>
            <a:r>
              <a:rPr lang="es-ES" sz="4000" u="sng" dirty="0" smtClean="0"/>
              <a:t>ub </a:t>
            </a:r>
            <a:r>
              <a:rPr lang="es-ES" sz="4000" u="sng" dirty="0"/>
              <a:t>de </a:t>
            </a:r>
            <a:r>
              <a:rPr lang="gl-ES" sz="4000" u="sng" dirty="0" smtClean="0"/>
              <a:t>lectura   </a:t>
            </a:r>
            <a:r>
              <a:rPr lang="gl-ES" sz="40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Nós tamén </a:t>
            </a:r>
            <a:r>
              <a:rPr lang="gl-ES" sz="4000" dirty="0" smtClean="0"/>
              <a:t> PCPI </a:t>
            </a:r>
            <a:endParaRPr lang="gl-ES" sz="40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gl-ES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43300" lvl="7" indent="-342900">
              <a:buFont typeface="Wingdings" panose="05000000000000000000" pitchFamily="2" charset="2"/>
              <a:buChar char="q"/>
            </a:pPr>
            <a:endParaRPr lang="gl-ES" dirty="0" smtClean="0"/>
          </a:p>
          <a:p>
            <a:pPr lvl="7"/>
            <a:endParaRPr lang="gl-ES" dirty="0" smtClean="0"/>
          </a:p>
          <a:p>
            <a:pPr marL="3543300" lvl="7" indent="-342900">
              <a:buFont typeface="Wingdings" panose="05000000000000000000" pitchFamily="2" charset="2"/>
              <a:buChar char="q"/>
            </a:pPr>
            <a:endParaRPr lang="gl-ES" dirty="0" smtClean="0"/>
          </a:p>
          <a:p>
            <a:pPr marL="3543300" lvl="7" indent="-342900">
              <a:buFont typeface="Wingdings" panose="05000000000000000000" pitchFamily="2" charset="2"/>
              <a:buChar char="q"/>
            </a:pPr>
            <a:r>
              <a:rPr lang="gl-ES" sz="2400" dirty="0" smtClean="0"/>
              <a:t>Alumnos que na maioría dos casos non leron nunca un libro</a:t>
            </a:r>
          </a:p>
          <a:p>
            <a:pPr marL="3543300" lvl="7" indent="-342900">
              <a:buFont typeface="Wingdings" panose="05000000000000000000" pitchFamily="2" charset="2"/>
              <a:buChar char="q"/>
            </a:pPr>
            <a:r>
              <a:rPr lang="gl-ES" sz="2400" dirty="0" smtClean="0"/>
              <a:t>Que non saben que a lectura pode ser pracenteira</a:t>
            </a:r>
          </a:p>
          <a:p>
            <a:pPr marL="3543300" lvl="7" indent="-342900">
              <a:buFont typeface="Wingdings" panose="05000000000000000000" pitchFamily="2" charset="2"/>
              <a:buChar char="q"/>
            </a:pPr>
            <a:r>
              <a:rPr lang="gl-ES" sz="2400" dirty="0" smtClean="0"/>
              <a:t>Que non saben que son capaces de conseguir aquilo que se propoñan</a:t>
            </a:r>
          </a:p>
          <a:p>
            <a:pPr marL="3543300" lvl="7" indent="-342900" algn="just">
              <a:buFont typeface="Wingdings" panose="05000000000000000000" pitchFamily="2" charset="2"/>
              <a:buChar char="q"/>
            </a:pPr>
            <a:r>
              <a:rPr lang="gl-ES" sz="2400" dirty="0" smtClean="0"/>
              <a:t>Que lles costa dar o paso do esforzo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endParaRPr lang="es-ES" sz="1200" dirty="0"/>
          </a:p>
          <a:p>
            <a:pPr algn="just"/>
            <a:endParaRPr lang="es-ES" sz="2000" dirty="0"/>
          </a:p>
          <a:p>
            <a:pPr algn="ctr"/>
            <a:endParaRPr lang="es-ES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s-ES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17224"/>
            <a:ext cx="3503514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54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97603" y="260648"/>
            <a:ext cx="828092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/>
            <a:r>
              <a:rPr lang="gl-ES" sz="3600" dirty="0" smtClean="0"/>
              <a:t>Cl</a:t>
            </a:r>
            <a:r>
              <a:rPr lang="gl-ES" sz="3600" u="sng" dirty="0" smtClean="0"/>
              <a:t>ub de lectura   </a:t>
            </a:r>
            <a:r>
              <a:rPr lang="gl-ES" sz="36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Nós tamén </a:t>
            </a:r>
            <a:r>
              <a:rPr lang="gl-ES" sz="3600" dirty="0" smtClean="0"/>
              <a:t> PCPI </a:t>
            </a:r>
            <a:endParaRPr lang="gl-ES" sz="3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2" indent="-342900" algn="just">
              <a:buFont typeface="Wingdings" panose="05000000000000000000" pitchFamily="2" charset="2"/>
              <a:buChar char="ü"/>
            </a:pPr>
            <a:endParaRPr lang="gl-ES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57300" lvl="2" indent="-342900" algn="just">
              <a:buFont typeface="Wingdings" panose="05000000000000000000" pitchFamily="2" charset="2"/>
              <a:buChar char="ü"/>
            </a:pPr>
            <a:r>
              <a:rPr lang="gl-E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Logros:</a:t>
            </a:r>
          </a:p>
          <a:p>
            <a:pPr lvl="2" algn="just"/>
            <a:endParaRPr lang="gl-ES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0" lvl="3" indent="-342900" algn="just">
              <a:buFont typeface="Wingdings" panose="05000000000000000000" pitchFamily="2" charset="2"/>
              <a:buChar char="ü"/>
            </a:pPr>
            <a:r>
              <a:rPr lang="gl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ata a data leran varios libros (na clase e na casa)</a:t>
            </a:r>
          </a:p>
          <a:p>
            <a:pPr marL="1714500" lvl="3" indent="-342900" algn="just">
              <a:buFont typeface="Wingdings" panose="05000000000000000000" pitchFamily="2" charset="2"/>
              <a:buChar char="ü"/>
            </a:pPr>
            <a:r>
              <a:rPr lang="gl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foran quen de falar del, de resumilo e de criticalo</a:t>
            </a:r>
          </a:p>
          <a:p>
            <a:pPr marL="1714500" lvl="3" indent="-342900" algn="just">
              <a:buFont typeface="Wingdings" panose="05000000000000000000" pitchFamily="2" charset="2"/>
              <a:buChar char="ü"/>
            </a:pPr>
            <a:r>
              <a:rPr lang="gl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elaboraran un libro co lema </a:t>
            </a:r>
            <a:r>
              <a:rPr lang="gl-E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les, avanzas</a:t>
            </a:r>
            <a:r>
              <a:rPr lang="gl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onde reflexionan sobre o contido e fan a súa propia crítica</a:t>
            </a:r>
          </a:p>
          <a:p>
            <a:pPr marL="1714500" lvl="3" indent="-342900" algn="just">
              <a:buFont typeface="Wingdings" panose="05000000000000000000" pitchFamily="2" charset="2"/>
              <a:buChar char="ü"/>
            </a:pPr>
            <a:r>
              <a:rPr lang="gl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nalgúns casos gozaran do libro (non todos nin a todos lles gustaron, o que é positivo)</a:t>
            </a:r>
          </a:p>
          <a:p>
            <a:pPr marL="1714500" lvl="3" indent="-342900" algn="just">
              <a:buFont typeface="Wingdings" panose="05000000000000000000" pitchFamily="2" charset="2"/>
              <a:buChar char="ü"/>
            </a:pPr>
            <a:r>
              <a:rPr lang="gl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se entusiasmaran ante a posibilidade de falar coa autora de dous libros que leron</a:t>
            </a:r>
          </a:p>
          <a:p>
            <a:pPr marL="1714500" lvl="3" indent="-342900" algn="just">
              <a:buFont typeface="Wingdings" panose="05000000000000000000" pitchFamily="2" charset="2"/>
              <a:buChar char="ü"/>
            </a:pPr>
            <a:r>
              <a:rPr lang="gl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non se </a:t>
            </a:r>
            <a:r>
              <a:rPr lang="gl-E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acomplexen</a:t>
            </a:r>
            <a:r>
              <a:rPr lang="gl-E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cando comparten espazo escolar con alumnos aos que ven superiores</a:t>
            </a:r>
          </a:p>
          <a:p>
            <a:pPr marL="1714500" lvl="3" indent="-342900" algn="just">
              <a:buFont typeface="Wingdings" panose="05000000000000000000" pitchFamily="2" charset="2"/>
              <a:buChar char="ü"/>
            </a:pP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53275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5508104" y="333375"/>
            <a:ext cx="3384376" cy="4391025"/>
          </a:xfrm>
        </p:spPr>
        <p:txBody>
          <a:bodyPr/>
          <a:lstStyle/>
          <a:p>
            <a:r>
              <a:rPr lang="es-ES" sz="1600" b="1" u="sng" dirty="0"/>
              <a:t>TÍTULO: SI TÚ QUIERES </a:t>
            </a:r>
            <a:br>
              <a:rPr lang="es-ES" sz="1600" b="1" u="sng" dirty="0"/>
            </a:br>
            <a:r>
              <a:rPr lang="es-ES" sz="1600" b="1" u="sng" dirty="0"/>
              <a:t>AUTOR/A: SONIA MIRÓ </a:t>
            </a:r>
            <a:br>
              <a:rPr lang="es-ES" sz="1600" b="1" u="sng" dirty="0"/>
            </a:br>
            <a:r>
              <a:rPr lang="es-ES" sz="1600" b="1" u="sng" dirty="0" smtClean="0"/>
              <a:t/>
            </a:r>
            <a:br>
              <a:rPr lang="es-ES" sz="1600" b="1" u="sng" dirty="0" smtClean="0"/>
            </a:br>
            <a:r>
              <a:rPr lang="es-ES" sz="1200" dirty="0" smtClean="0"/>
              <a:t>A </a:t>
            </a:r>
            <a:r>
              <a:rPr lang="es-ES" sz="1200" dirty="0"/>
              <a:t>novela relata a vida de Dani, un adolescente con problemas nos </a:t>
            </a:r>
            <a:r>
              <a:rPr lang="es-ES" sz="1200" dirty="0" err="1"/>
              <a:t>estudos</a:t>
            </a:r>
            <a:r>
              <a:rPr lang="es-ES" sz="1200" dirty="0"/>
              <a:t>, de difícil relación </a:t>
            </a:r>
            <a:r>
              <a:rPr lang="es-ES" sz="1200" dirty="0" err="1"/>
              <a:t>cos</a:t>
            </a:r>
            <a:r>
              <a:rPr lang="es-ES" sz="1200" dirty="0"/>
              <a:t> </a:t>
            </a:r>
            <a:r>
              <a:rPr lang="es-ES" sz="1200" dirty="0" err="1"/>
              <a:t>compañeiros</a:t>
            </a:r>
            <a:r>
              <a:rPr lang="es-ES" sz="1200" dirty="0"/>
              <a:t>, especialmente con un chamado Borja, e coa </a:t>
            </a:r>
            <a:r>
              <a:rPr lang="es-ES" sz="1200" dirty="0" err="1"/>
              <a:t>súa</a:t>
            </a:r>
            <a:r>
              <a:rPr lang="es-ES" sz="1200" dirty="0"/>
              <a:t> </a:t>
            </a:r>
            <a:r>
              <a:rPr lang="es-ES" sz="1200" dirty="0" err="1"/>
              <a:t>nai</a:t>
            </a:r>
            <a:r>
              <a:rPr lang="es-ES" sz="1200" dirty="0"/>
              <a:t>. </a:t>
            </a:r>
            <a:r>
              <a:rPr lang="es-ES" sz="1200" dirty="0" err="1"/>
              <a:t>Grazas</a:t>
            </a:r>
            <a:r>
              <a:rPr lang="es-ES" sz="1200" dirty="0"/>
              <a:t> á </a:t>
            </a:r>
            <a:r>
              <a:rPr lang="es-ES" sz="1200" dirty="0" err="1"/>
              <a:t>amizade</a:t>
            </a:r>
            <a:r>
              <a:rPr lang="es-ES" sz="1200" dirty="0"/>
              <a:t> que entabla </a:t>
            </a:r>
            <a:r>
              <a:rPr lang="es-ES" sz="1200" dirty="0" err="1"/>
              <a:t>co</a:t>
            </a:r>
            <a:r>
              <a:rPr lang="es-ES" sz="1200" dirty="0"/>
              <a:t> </a:t>
            </a:r>
            <a:r>
              <a:rPr lang="es-ES" sz="1200" dirty="0" err="1"/>
              <a:t>conserxe</a:t>
            </a:r>
            <a:r>
              <a:rPr lang="es-ES" sz="1200" dirty="0"/>
              <a:t> do instituto, don Andrés, Dani cambia a </a:t>
            </a:r>
            <a:r>
              <a:rPr lang="es-ES" sz="1200" dirty="0" err="1"/>
              <a:t>súa</a:t>
            </a:r>
            <a:r>
              <a:rPr lang="es-ES" sz="1200" dirty="0"/>
              <a:t> forma de ser e </a:t>
            </a:r>
            <a:r>
              <a:rPr lang="es-ES" sz="1200" dirty="0" err="1"/>
              <a:t>consegue</a:t>
            </a:r>
            <a:r>
              <a:rPr lang="es-ES" sz="1200" dirty="0"/>
              <a:t> o que consideraba un imposible: </a:t>
            </a:r>
            <a:r>
              <a:rPr lang="es-ES" sz="1200" dirty="0" err="1"/>
              <a:t>saír</a:t>
            </a:r>
            <a:r>
              <a:rPr lang="es-ES" sz="1200" dirty="0"/>
              <a:t> con Sara. </a:t>
            </a:r>
            <a:r>
              <a:rPr lang="es-ES" sz="1200" dirty="0" smtClean="0"/>
              <a:t/>
            </a:r>
            <a:br>
              <a:rPr lang="es-ES" sz="1200" dirty="0" smtClean="0"/>
            </a:br>
            <a:r>
              <a:rPr lang="es-ES" sz="1200" dirty="0"/>
              <a:t/>
            </a:r>
            <a:br>
              <a:rPr lang="es-ES" sz="1200" dirty="0"/>
            </a:br>
            <a:r>
              <a:rPr lang="es-ES" sz="1200" dirty="0"/>
              <a:t/>
            </a:r>
            <a:br>
              <a:rPr lang="es-ES" sz="1200" dirty="0"/>
            </a:br>
            <a:r>
              <a:rPr lang="es-ES" sz="1200" dirty="0"/>
              <a:t>La novela relata la vida de Dani, un adolescente con problemas en los estudios, de difícil relación con sus compañeros, especialmente con uno llamado Borja, y con su madre. Gracias a la amistad que entabla con el bedel del instituto, don Andrés, Dani cambia su forma de ser y consigue lo que él considera un imposible: salir con Sara.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r="11536"/>
          <a:stretch>
            <a:fillRect/>
          </a:stretch>
        </p:blipFill>
        <p:spPr bwMode="auto">
          <a:xfrm rot="-60000">
            <a:off x="198483" y="449263"/>
            <a:ext cx="5132388" cy="3851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4294967295"/>
          </p:nvPr>
        </p:nvSpPr>
        <p:spPr>
          <a:xfrm>
            <a:off x="0" y="5416550"/>
            <a:ext cx="8748464" cy="6032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4000" dirty="0" smtClean="0">
                <a:latin typeface="Stencil" panose="040409050D0802020404" pitchFamily="82" charset="0"/>
              </a:rPr>
              <a:t>SE LES, AVANZAS</a:t>
            </a:r>
            <a:endParaRPr lang="es-ES" sz="4000" dirty="0">
              <a:latin typeface="Stencil" panose="040409050D0802020404" pitchFamily="82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131840" y="3573016"/>
            <a:ext cx="2232248" cy="69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es-ES" sz="3600" dirty="0" smtClean="0">
                <a:latin typeface="Stencil"/>
                <a:ea typeface="Times New Roman"/>
                <a:cs typeface="Times New Roman"/>
              </a:rPr>
              <a:t> AVANZAS</a:t>
            </a:r>
            <a:endParaRPr lang="es-ES" sz="12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3" y="620688"/>
            <a:ext cx="6912769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55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fbcdn-sphotos-b-a.akamaihd.net/hphotos-ak-xpf1/t31.0-8/s960x960/10993456_761453137283791_53562586020003168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44624"/>
            <a:ext cx="2928188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352" y="3936503"/>
            <a:ext cx="4322763" cy="3236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280" y="332657"/>
            <a:ext cx="4524776" cy="1080120"/>
          </a:xfrm>
        </p:spPr>
        <p:txBody>
          <a:bodyPr/>
          <a:lstStyle/>
          <a:p>
            <a:pPr algn="ctr"/>
            <a:r>
              <a:rPr lang="gl-ES" sz="2800" u="sng" dirty="0" smtClean="0"/>
              <a:t>Sesións especiais- Club de Lectura: 50 sombras de </a:t>
            </a:r>
            <a:r>
              <a:rPr lang="gl-ES" sz="2800" u="sng" dirty="0" err="1" smtClean="0"/>
              <a:t>Grey</a:t>
            </a:r>
            <a:endParaRPr lang="gl-ES" sz="2800" u="sng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1280" y="1484784"/>
            <a:ext cx="4147072" cy="5112568"/>
          </a:xfrm>
        </p:spPr>
        <p:txBody>
          <a:bodyPr>
            <a:normAutofit fontScale="62500" lnSpcReduction="20000"/>
          </a:bodyPr>
          <a:lstStyle/>
          <a:p>
            <a:endParaRPr lang="gl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gl-ES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Motivos: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2300" dirty="0" smtClean="0"/>
              <a:t>A pesar de non mandalo ler e do escabroso que pode resultar,  foi o libro que máis alumnos leron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2300" dirty="0" smtClean="0"/>
              <a:t>Foi o tema que máis veces sacaron a relucir ao finalizar as distintas sesións do club de lectura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2300" dirty="0" smtClean="0"/>
              <a:t>Aproveitamos para relacionar a temática da triloxía con aspectos transversais, como o machismo, a dominación e o control do home sobre a </a:t>
            </a:r>
            <a:r>
              <a:rPr lang="gl-ES" sz="2300" dirty="0" err="1" smtClean="0"/>
              <a:t>muller…</a:t>
            </a:r>
            <a:endParaRPr lang="gl-ES" sz="23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2300" dirty="0" smtClean="0"/>
              <a:t>Imprimimos varios artigos relacionados con iso e falamos do que cada un cre sobre as relacións de parella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2300" dirty="0" smtClean="0"/>
              <a:t>Sabiamos que a opinión das alumnas (adolescentes e adultas) ía facernos pensar sobre a involución que estamos a sufrir no terreo do que a mocidade considera amor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2300" dirty="0" smtClean="0"/>
              <a:t>Foron as sesións onde todos (ou case todos) quixeron falar</a:t>
            </a:r>
          </a:p>
          <a:p>
            <a:endParaRPr lang="gl-ES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gl-ES" sz="2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gl-ES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gl-ES" sz="2300" dirty="0" smtClean="0"/>
              <a:t>Mereceu realmente a pena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gl-ES" sz="2000" dirty="0"/>
          </a:p>
        </p:txBody>
      </p:sp>
    </p:spTree>
    <p:extLst>
      <p:ext uri="{BB962C8B-B14F-4D97-AF65-F5344CB8AC3E}">
        <p14:creationId xmlns:p14="http://schemas.microsoft.com/office/powerpoint/2010/main" val="26766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3666"/>
            <a:ext cx="2835000" cy="37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539750" y="461963"/>
            <a:ext cx="8604250" cy="5832475"/>
          </a:xfrm>
        </p:spPr>
        <p:txBody>
          <a:bodyPr>
            <a:normAutofit/>
          </a:bodyPr>
          <a:lstStyle/>
          <a:p>
            <a:pPr marL="2286000" lvl="8" indent="0">
              <a:buNone/>
            </a:pPr>
            <a:r>
              <a:rPr lang="gl-ES" sz="4000" u="sng" dirty="0" err="1"/>
              <a:t>Cine-clube</a:t>
            </a:r>
            <a:r>
              <a:rPr lang="gl-ES" sz="4000" u="sng" dirty="0"/>
              <a:t> </a:t>
            </a:r>
            <a:r>
              <a:rPr lang="gl-ES" sz="5400" u="sng" dirty="0" smtClean="0">
                <a:solidFill>
                  <a:srgbClr val="C00000"/>
                </a:solidFill>
                <a:latin typeface="Colonna MT" pitchFamily="82" charset="0"/>
              </a:rPr>
              <a:t>H</a:t>
            </a:r>
            <a:r>
              <a:rPr lang="gl-ES" sz="5400" u="sng" baseline="30000" dirty="0" smtClean="0">
                <a:solidFill>
                  <a:srgbClr val="C00000"/>
                </a:solidFill>
                <a:latin typeface="Colonna MT" pitchFamily="82" charset="0"/>
              </a:rPr>
              <a:t>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gl-ES" dirty="0" smtClean="0"/>
              <a:t>Películas </a:t>
            </a:r>
            <a:r>
              <a:rPr lang="gl-ES" dirty="0"/>
              <a:t>de contido </a:t>
            </a:r>
            <a:r>
              <a:rPr lang="gl-ES" dirty="0" err="1" smtClean="0"/>
              <a:t>histórico-literario</a:t>
            </a:r>
            <a:r>
              <a:rPr lang="gl-ES" dirty="0" smtClean="0"/>
              <a:t>:                                     	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gl-ES" dirty="0" smtClean="0"/>
              <a:t>Adaptacións </a:t>
            </a:r>
            <a:r>
              <a:rPr lang="gl-ES" dirty="0"/>
              <a:t>ó cine de obras literarias </a:t>
            </a:r>
            <a:r>
              <a:rPr lang="gl-ES" dirty="0" smtClean="0"/>
              <a:t>con                                         </a:t>
            </a:r>
            <a:r>
              <a:rPr lang="gl-ES" dirty="0"/>
              <a:t>temática ou ambientación </a:t>
            </a:r>
            <a:r>
              <a:rPr lang="gl-ES" dirty="0" smtClean="0"/>
              <a:t>histórica</a:t>
            </a:r>
          </a:p>
          <a:p>
            <a:pPr lvl="2" algn="ctr">
              <a:buFont typeface="Wingdings" panose="05000000000000000000" pitchFamily="2" charset="2"/>
              <a:buChar char="ü"/>
            </a:pPr>
            <a:r>
              <a:rPr lang="gl-ES" dirty="0"/>
              <a:t>A</a:t>
            </a:r>
            <a:r>
              <a:rPr lang="gl-ES" dirty="0" smtClean="0"/>
              <a:t>daptacións ó cine de obras literarias lidas na clase: </a:t>
            </a:r>
            <a:r>
              <a:rPr lang="gl-ES" dirty="0" err="1" smtClean="0"/>
              <a:t>Hamlet</a:t>
            </a:r>
            <a:r>
              <a:rPr lang="gl-ES" dirty="0" smtClean="0"/>
              <a:t>; </a:t>
            </a:r>
            <a:r>
              <a:rPr lang="gl-ES" dirty="0" err="1" smtClean="0"/>
              <a:t>Frankestein</a:t>
            </a:r>
            <a:r>
              <a:rPr lang="gl-ES" dirty="0" smtClean="0"/>
              <a:t> ou o Moderno </a:t>
            </a:r>
            <a:r>
              <a:rPr lang="gl-ES" dirty="0" err="1" smtClean="0"/>
              <a:t>Prometeo</a:t>
            </a:r>
            <a:r>
              <a:rPr lang="gl-ES" dirty="0" smtClean="0"/>
              <a:t>...</a:t>
            </a:r>
          </a:p>
          <a:p>
            <a:pPr marL="914400" lvl="3" indent="0" algn="r">
              <a:buNone/>
            </a:pPr>
            <a:r>
              <a:rPr lang="gl-ES" dirty="0" smtClean="0"/>
              <a:t>                                 </a:t>
            </a:r>
          </a:p>
          <a:p>
            <a:pPr marL="914400" lvl="3" indent="0" algn="r">
              <a:buNone/>
            </a:pPr>
            <a:r>
              <a:rPr lang="gl-ES" dirty="0" smtClean="0"/>
              <a:t>                 </a:t>
            </a:r>
            <a:r>
              <a:rPr lang="gl-ES" sz="1800" dirty="0" smtClean="0"/>
              <a:t>Comentario ou debate posterior ó redor dunha </a:t>
            </a:r>
            <a:r>
              <a:rPr lang="gl-ES" sz="1800" dirty="0" err="1" smtClean="0"/>
              <a:t>taza</a:t>
            </a:r>
            <a:r>
              <a:rPr lang="gl-ES" sz="1800" dirty="0" smtClean="0"/>
              <a:t> de té</a:t>
            </a:r>
          </a:p>
          <a:p>
            <a:pPr marL="914400" lvl="3" indent="0" algn="ctr">
              <a:buNone/>
            </a:pPr>
            <a:r>
              <a:rPr lang="gl-ES" sz="1800" dirty="0" smtClean="0"/>
              <a:t> e doces</a:t>
            </a:r>
            <a:endParaRPr lang="gl-ES" dirty="0" smtClean="0"/>
          </a:p>
          <a:p>
            <a:pPr marL="2286000" lvl="8" indent="0">
              <a:buNone/>
            </a:pPr>
            <a:r>
              <a:rPr lang="gl-ES" sz="3200" dirty="0" smtClean="0"/>
              <a:t>          </a:t>
            </a:r>
            <a:endParaRPr lang="gl-E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128">
            <a:off x="5795580" y="3884109"/>
            <a:ext cx="2831998" cy="212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5" name="14 Grupo"/>
          <p:cNvGrpSpPr/>
          <p:nvPr/>
        </p:nvGrpSpPr>
        <p:grpSpPr>
          <a:xfrm rot="785857">
            <a:off x="6504670" y="127662"/>
            <a:ext cx="2118518" cy="2124000"/>
            <a:chOff x="6453806" y="3791950"/>
            <a:chExt cx="2016000" cy="2016000"/>
          </a:xfrm>
        </p:grpSpPr>
        <p:sp>
          <p:nvSpPr>
            <p:cNvPr id="16" name="15 Elipse"/>
            <p:cNvSpPr/>
            <p:nvPr/>
          </p:nvSpPr>
          <p:spPr>
            <a:xfrm>
              <a:off x="6453806" y="3791950"/>
              <a:ext cx="2016000" cy="20160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  <p:sp>
          <p:nvSpPr>
            <p:cNvPr id="17" name="1 Título"/>
            <p:cNvSpPr txBox="1">
              <a:spLocks/>
            </p:cNvSpPr>
            <p:nvPr/>
          </p:nvSpPr>
          <p:spPr>
            <a:xfrm>
              <a:off x="6804248" y="3930625"/>
              <a:ext cx="1404000" cy="11545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gl-ES" sz="3300" dirty="0" err="1" smtClean="0">
                  <a:solidFill>
                    <a:schemeClr val="bg1"/>
                  </a:solidFill>
                </a:rPr>
                <a:t>Clube</a:t>
              </a:r>
              <a:endParaRPr lang="gl-ES" sz="3300" dirty="0">
                <a:solidFill>
                  <a:schemeClr val="bg1"/>
                </a:solidFill>
              </a:endParaRPr>
            </a:p>
          </p:txBody>
        </p:sp>
        <p:sp>
          <p:nvSpPr>
            <p:cNvPr id="18" name="1 Título"/>
            <p:cNvSpPr txBox="1">
              <a:spLocks/>
            </p:cNvSpPr>
            <p:nvPr/>
          </p:nvSpPr>
          <p:spPr>
            <a:xfrm rot="5400000">
              <a:off x="6461072" y="4417817"/>
              <a:ext cx="1404000" cy="115455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gl-ES" sz="3300" dirty="0" smtClean="0">
                  <a:solidFill>
                    <a:schemeClr val="bg1"/>
                  </a:solidFill>
                </a:rPr>
                <a:t>ine</a:t>
              </a:r>
              <a:endParaRPr lang="gl-ES" sz="3300" dirty="0">
                <a:solidFill>
                  <a:schemeClr val="bg1"/>
                </a:solidFill>
              </a:endParaRPr>
            </a:p>
          </p:txBody>
        </p:sp>
        <p:sp>
          <p:nvSpPr>
            <p:cNvPr id="19" name="1 Título"/>
            <p:cNvSpPr txBox="1">
              <a:spLocks/>
            </p:cNvSpPr>
            <p:nvPr/>
          </p:nvSpPr>
          <p:spPr>
            <a:xfrm>
              <a:off x="7029871" y="4509120"/>
              <a:ext cx="1286545" cy="10801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gl-ES" sz="6000" dirty="0" smtClean="0">
                  <a:solidFill>
                    <a:srgbClr val="C00000"/>
                  </a:solidFill>
                  <a:latin typeface="Colonna MT" pitchFamily="82" charset="0"/>
                </a:rPr>
                <a:t>H</a:t>
              </a:r>
              <a:r>
                <a:rPr lang="gl-ES" sz="6000" baseline="30000" dirty="0" smtClean="0">
                  <a:solidFill>
                    <a:srgbClr val="C00000"/>
                  </a:solidFill>
                  <a:latin typeface="Colonna MT" pitchFamily="82" charset="0"/>
                </a:rPr>
                <a:t>L</a:t>
              </a:r>
              <a:endParaRPr lang="gl-ES" sz="6000" baseline="30000" dirty="0">
                <a:solidFill>
                  <a:srgbClr val="C00000"/>
                </a:solidFill>
                <a:latin typeface="Colonna MT" pitchFamily="82" charset="0"/>
              </a:endParaRPr>
            </a:p>
          </p:txBody>
        </p:sp>
        <p:sp>
          <p:nvSpPr>
            <p:cNvPr id="20" name="19 Anillo"/>
            <p:cNvSpPr/>
            <p:nvPr/>
          </p:nvSpPr>
          <p:spPr>
            <a:xfrm>
              <a:off x="6768400" y="4113232"/>
              <a:ext cx="1404000" cy="1404000"/>
            </a:xfrm>
            <a:prstGeom prst="donut">
              <a:avLst>
                <a:gd name="adj" fmla="val 4105"/>
              </a:avLst>
            </a:prstGeom>
            <a:solidFill>
              <a:srgbClr val="00B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101725" y="4221163"/>
            <a:ext cx="8042275" cy="720725"/>
          </a:xfrm>
        </p:spPr>
        <p:txBody>
          <a:bodyPr/>
          <a:lstStyle/>
          <a:p>
            <a:r>
              <a:rPr lang="es-ES" u="sng" dirty="0" smtClean="0"/>
              <a:t>A </a:t>
            </a:r>
            <a:r>
              <a:rPr lang="es-ES" u="sng" dirty="0" err="1" smtClean="0"/>
              <a:t>nosa</a:t>
            </a:r>
            <a:r>
              <a:rPr lang="es-ES" u="sng" dirty="0" smtClean="0"/>
              <a:t> biblioteca. A </a:t>
            </a:r>
            <a:r>
              <a:rPr lang="es-ES" u="sng" dirty="0" err="1" smtClean="0"/>
              <a:t>nosa</a:t>
            </a:r>
            <a:r>
              <a:rPr lang="es-ES" u="sng" dirty="0" smtClean="0"/>
              <a:t> opinión</a:t>
            </a:r>
            <a:endParaRPr lang="es-ES" u="sng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>
            <a:fillRect/>
          </a:stretch>
        </p:blipFill>
        <p:spPr bwMode="auto">
          <a:xfrm rot="-60000">
            <a:off x="530925" y="158882"/>
            <a:ext cx="4873625" cy="3657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Marcador de texto"/>
          <p:cNvSpPr>
            <a:spLocks noGrp="1"/>
          </p:cNvSpPr>
          <p:nvPr>
            <p:ph type="body" sz="half" idx="4294967295"/>
          </p:nvPr>
        </p:nvSpPr>
        <p:spPr>
          <a:xfrm>
            <a:off x="323528" y="5013324"/>
            <a:ext cx="8820472" cy="158402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gl-ES" sz="2000" dirty="0"/>
          </a:p>
          <a:p>
            <a:pPr marL="0" indent="0">
              <a:buNone/>
            </a:pPr>
            <a:r>
              <a:rPr lang="gl-ES" sz="2000" dirty="0" smtClean="0"/>
              <a:t>Unha maneira de asesorar nas lecturas ós usuarios da biblioteca é precisamente a súa propia opinión. Así que elaboramos seleccións de títulos nos que son eles quen dan un porqué da elección dun determinado libro. </a:t>
            </a:r>
            <a:endParaRPr lang="gl-ES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1569">
            <a:off x="5148064" y="706474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615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51280" y="0"/>
            <a:ext cx="7621120" cy="1412776"/>
          </a:xfrm>
        </p:spPr>
        <p:txBody>
          <a:bodyPr/>
          <a:lstStyle/>
          <a:p>
            <a:pPr algn="ctr"/>
            <a:r>
              <a:rPr lang="es-ES" sz="3200" u="sng" dirty="0"/>
              <a:t/>
            </a:r>
            <a:br>
              <a:rPr lang="es-ES" sz="3200" u="sng" dirty="0"/>
            </a:br>
            <a:r>
              <a:rPr lang="en-US" sz="4000" u="sng" dirty="0" smtClean="0"/>
              <a:t>“Shopping  day”</a:t>
            </a:r>
            <a:r>
              <a:rPr lang="es-ES" sz="4000" u="sng" dirty="0"/>
              <a:t/>
            </a:r>
            <a:br>
              <a:rPr lang="es-ES" sz="4000" u="sng" dirty="0"/>
            </a:br>
            <a:endParaRPr lang="es-ES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88620" indent="-342900" algn="just">
              <a:buFont typeface="Wingdings" panose="05000000000000000000" pitchFamily="2" charset="2"/>
              <a:buChar char="q"/>
            </a:pPr>
            <a:endParaRPr lang="gl-ES" sz="2400" dirty="0" smtClean="0"/>
          </a:p>
          <a:p>
            <a:pPr marL="388620" indent="-342900">
              <a:buFont typeface="Wingdings" panose="05000000000000000000" pitchFamily="2" charset="2"/>
              <a:buChar char="q"/>
            </a:pPr>
            <a:r>
              <a:rPr lang="gl-ES" sz="2400" dirty="0" smtClean="0"/>
              <a:t>Actividade coa dona da librería </a:t>
            </a:r>
            <a:r>
              <a:rPr lang="gl-ES" sz="2400" dirty="0" err="1" smtClean="0"/>
              <a:t>Aenea</a:t>
            </a:r>
            <a:r>
              <a:rPr lang="gl-ES" sz="2400" dirty="0" smtClean="0"/>
              <a:t> de Santiago de Compostela</a:t>
            </a:r>
          </a:p>
          <a:p>
            <a:pPr marL="388620" indent="-342900">
              <a:buFont typeface="Wingdings" panose="05000000000000000000" pitchFamily="2" charset="2"/>
              <a:buChar char="q"/>
            </a:pPr>
            <a:r>
              <a:rPr lang="gl-ES" dirty="0" smtClean="0"/>
              <a:t>Exposición de libros de temática variada na biblioteca. </a:t>
            </a:r>
          </a:p>
          <a:p>
            <a:pPr marL="388620" indent="-342900">
              <a:buFont typeface="Wingdings" panose="05000000000000000000" pitchFamily="2" charset="2"/>
              <a:buChar char="q"/>
            </a:pPr>
            <a:r>
              <a:rPr lang="gl-ES" sz="2400" dirty="0" smtClean="0"/>
              <a:t>Percorrido libre do alumnado arredor das mesas vendo e lendo aqueles libros que lles interesaba</a:t>
            </a:r>
          </a:p>
          <a:p>
            <a:pPr marL="388620" indent="-342900">
              <a:buFont typeface="Wingdings" panose="05000000000000000000" pitchFamily="2" charset="2"/>
              <a:buChar char="q"/>
            </a:pPr>
            <a:r>
              <a:rPr lang="gl-ES" dirty="0" smtClean="0"/>
              <a:t>Escolla dun libro por cada un dos alumnos</a:t>
            </a:r>
          </a:p>
          <a:p>
            <a:pPr marL="388620" indent="-342900">
              <a:buFont typeface="Wingdings" panose="05000000000000000000" pitchFamily="2" charset="2"/>
              <a:buChar char="q"/>
            </a:pPr>
            <a:r>
              <a:rPr lang="gl-ES" dirty="0" smtClean="0"/>
              <a:t>Posterior debate entre o alumnado e </a:t>
            </a:r>
            <a:r>
              <a:rPr lang="gl-ES" dirty="0" smtClean="0"/>
              <a:t>a libreira </a:t>
            </a:r>
            <a:r>
              <a:rPr lang="gl-ES" dirty="0" smtClean="0"/>
              <a:t>sobre as características de cada elección</a:t>
            </a:r>
          </a:p>
          <a:p>
            <a:pPr marL="388620" indent="-342900">
              <a:buFont typeface="Wingdings" panose="05000000000000000000" pitchFamily="2" charset="2"/>
              <a:buChar char="q"/>
            </a:pPr>
            <a:r>
              <a:rPr lang="gl-ES" sz="2400" dirty="0" smtClean="0"/>
              <a:t>Compra dos libros escollidos polo alumnado</a:t>
            </a:r>
            <a:endParaRPr lang="gl-ES" sz="2400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sz="half" idx="2"/>
          </p:nvPr>
        </p:nvSpPr>
        <p:spPr>
          <a:xfrm>
            <a:off x="551280" y="980728"/>
            <a:ext cx="3008313" cy="4346783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462900" cy="48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7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696000" cy="27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832" y="261048"/>
            <a:ext cx="2700000" cy="3600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893" y="3501008"/>
            <a:ext cx="384213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03849" y="1196753"/>
            <a:ext cx="2088232" cy="648071"/>
          </a:xfrm>
        </p:spPr>
        <p:txBody>
          <a:bodyPr/>
          <a:lstStyle/>
          <a:p>
            <a:r>
              <a:rPr lang="es-ES" sz="1800" dirty="0" smtClean="0"/>
              <a:t>                                  </a:t>
            </a:r>
            <a:r>
              <a:rPr lang="es-ES" sz="1600" dirty="0" smtClean="0"/>
              <a:t>EXPOSICIÓN E SELECCIÓN DE LIBROS</a:t>
            </a:r>
            <a:endParaRPr lang="es-ES" sz="16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3568" y="4941008"/>
            <a:ext cx="2627991" cy="72024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tx1"/>
                </a:solidFill>
              </a:rPr>
              <a:t>CHARLA E DEBATE COA LIBREIRA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7" name="6 Flecha izquierda y derecha"/>
          <p:cNvSpPr/>
          <p:nvPr/>
        </p:nvSpPr>
        <p:spPr>
          <a:xfrm>
            <a:off x="3531876" y="2033341"/>
            <a:ext cx="1328156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60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GESTIÓN E ACTIVIDADESBIBLIOTECA\ACTIVIDADES DE BIBLIOTECA\_Imaxes a lectura no LOIS\O meu lib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03" y="2060848"/>
            <a:ext cx="5184000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51280" y="1"/>
            <a:ext cx="8041440" cy="764704"/>
          </a:xfrm>
        </p:spPr>
        <p:txBody>
          <a:bodyPr/>
          <a:lstStyle/>
          <a:p>
            <a:r>
              <a:rPr lang="es-ES" dirty="0" smtClean="0"/>
              <a:t>Porque </a:t>
            </a:r>
            <a:r>
              <a:rPr lang="es-ES" dirty="0" err="1" smtClean="0"/>
              <a:t>eu</a:t>
            </a:r>
            <a:r>
              <a:rPr lang="es-ES" dirty="0" smtClean="0"/>
              <a:t> me chamo Iván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295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8" t="35453" r="10958" b="-1"/>
          <a:stretch/>
        </p:blipFill>
        <p:spPr bwMode="auto">
          <a:xfrm rot="21416615">
            <a:off x="3241167" y="2654647"/>
            <a:ext cx="1331852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gl-ES" sz="6000" dirty="0" smtClean="0"/>
              <a:t>      </a:t>
            </a:r>
            <a:r>
              <a:rPr lang="gl-ES" sz="5400" dirty="0" smtClean="0"/>
              <a:t>Nós tamén!</a:t>
            </a:r>
            <a:endParaRPr lang="gl-ES" sz="6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gl-ES" dirty="0" smtClean="0"/>
              <a:t>Biblioteca Lois </a:t>
            </a:r>
            <a:r>
              <a:rPr lang="gl-ES" dirty="0" err="1" smtClean="0"/>
              <a:t>Peña</a:t>
            </a:r>
            <a:r>
              <a:rPr lang="gl-ES" dirty="0" smtClean="0"/>
              <a:t> Novo,</a:t>
            </a:r>
          </a:p>
          <a:p>
            <a:r>
              <a:rPr lang="gl-ES" dirty="0" smtClean="0"/>
              <a:t>“punto de encontro”</a:t>
            </a:r>
            <a:endParaRPr lang="gl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53136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6432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981198"/>
            <a:ext cx="8041439" cy="611597"/>
          </a:xfrm>
        </p:spPr>
        <p:txBody>
          <a:bodyPr/>
          <a:lstStyle/>
          <a:p>
            <a:pPr algn="l"/>
            <a:r>
              <a:rPr lang="es-ES" sz="2000" dirty="0" smtClean="0"/>
              <a:t>                                                      Teatralización dos escenarios</a:t>
            </a:r>
            <a:endParaRPr lang="es-ES" sz="20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99592" y="116632"/>
            <a:ext cx="7467601" cy="648072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“</a:t>
            </a:r>
            <a:r>
              <a:rPr lang="en-US" sz="2800" u="sng" dirty="0">
                <a:solidFill>
                  <a:schemeClr val="tx1"/>
                </a:solidFill>
              </a:rPr>
              <a:t>Shopping  </a:t>
            </a:r>
            <a:r>
              <a:rPr lang="en-US" sz="2800" u="sng" dirty="0" smtClean="0">
                <a:solidFill>
                  <a:schemeClr val="tx1"/>
                </a:solidFill>
              </a:rPr>
              <a:t>day</a:t>
            </a:r>
            <a:r>
              <a:rPr lang="en-US" sz="2800" dirty="0" smtClean="0">
                <a:solidFill>
                  <a:schemeClr val="tx1"/>
                </a:solidFill>
              </a:rPr>
              <a:t>”:  </a:t>
            </a:r>
            <a:r>
              <a:rPr lang="es-ES" sz="2800" dirty="0" smtClean="0">
                <a:solidFill>
                  <a:schemeClr val="tx1"/>
                </a:solidFill>
              </a:rPr>
              <a:t>A </a:t>
            </a:r>
            <a:r>
              <a:rPr lang="es-ES" sz="2800" dirty="0" err="1">
                <a:solidFill>
                  <a:schemeClr val="tx1"/>
                </a:solidFill>
              </a:rPr>
              <a:t>túa</a:t>
            </a:r>
            <a:r>
              <a:rPr lang="es-ES" sz="2800" dirty="0">
                <a:solidFill>
                  <a:schemeClr val="tx1"/>
                </a:solidFill>
              </a:rPr>
              <a:t> escolla, o </a:t>
            </a:r>
            <a:r>
              <a:rPr lang="es-ES" sz="2800" dirty="0" err="1">
                <a:solidFill>
                  <a:schemeClr val="tx1"/>
                </a:solidFill>
              </a:rPr>
              <a:t>mellor</a:t>
            </a:r>
            <a:r>
              <a:rPr lang="es-ES" sz="2800" dirty="0">
                <a:solidFill>
                  <a:schemeClr val="tx1"/>
                </a:solidFill>
              </a:rPr>
              <a:t> </a:t>
            </a:r>
            <a:r>
              <a:rPr lang="es-ES" sz="2800" dirty="0" err="1">
                <a:solidFill>
                  <a:schemeClr val="tx1"/>
                </a:solidFill>
              </a:rPr>
              <a:t>agasallo</a:t>
            </a:r>
            <a:r>
              <a:rPr lang="es-ES" sz="2800" dirty="0">
                <a:solidFill>
                  <a:schemeClr val="tx1"/>
                </a:solidFill>
              </a:rPr>
              <a:t/>
            </a:r>
            <a:br>
              <a:rPr lang="es-ES" sz="2800" dirty="0">
                <a:solidFill>
                  <a:schemeClr val="tx1"/>
                </a:solidFill>
              </a:rPr>
            </a:br>
            <a:r>
              <a:rPr lang="es-ES" sz="2800" dirty="0">
                <a:solidFill>
                  <a:schemeClr val="tx1"/>
                </a:solidFill>
              </a:rPr>
              <a:t/>
            </a:r>
            <a:br>
              <a:rPr lang="es-ES" sz="2800" dirty="0">
                <a:solidFill>
                  <a:schemeClr val="tx1"/>
                </a:solidFill>
              </a:rPr>
            </a:br>
            <a:endParaRPr lang="es-ES" sz="280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5267325" cy="3951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lecha curvada hacia la derecha"/>
          <p:cNvSpPr/>
          <p:nvPr/>
        </p:nvSpPr>
        <p:spPr>
          <a:xfrm rot="20229239">
            <a:off x="2915535" y="971886"/>
            <a:ext cx="508118" cy="6840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7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048221"/>
          </a:xfrm>
        </p:spPr>
        <p:txBody>
          <a:bodyPr/>
          <a:lstStyle/>
          <a:p>
            <a:r>
              <a:rPr lang="es-ES" sz="3200" u="sng" dirty="0" smtClean="0"/>
              <a:t>As </a:t>
            </a:r>
            <a:r>
              <a:rPr lang="es-ES" sz="3200" u="sng" dirty="0" err="1" smtClean="0"/>
              <a:t>árbores</a:t>
            </a:r>
            <a:r>
              <a:rPr lang="es-ES" sz="3200" u="sng" dirty="0" smtClean="0"/>
              <a:t> no </a:t>
            </a:r>
            <a:r>
              <a:rPr lang="es-ES" sz="3200" u="sng" dirty="0" err="1" smtClean="0"/>
              <a:t>outono</a:t>
            </a:r>
            <a:r>
              <a:rPr lang="es-ES" sz="3200" u="sng" dirty="0" smtClean="0"/>
              <a:t>, as </a:t>
            </a:r>
            <a:r>
              <a:rPr lang="es-ES" sz="3200" u="sng" dirty="0" err="1" smtClean="0"/>
              <a:t>árbores</a:t>
            </a:r>
            <a:r>
              <a:rPr lang="es-ES" sz="3200" u="sng" dirty="0" smtClean="0"/>
              <a:t> nos libros</a:t>
            </a:r>
            <a:endParaRPr lang="es-ES" sz="3200" u="sng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484784"/>
            <a:ext cx="7467600" cy="4504941"/>
          </a:xfrm>
        </p:spPr>
        <p:txBody>
          <a:bodyPr/>
          <a:lstStyle/>
          <a:p>
            <a:pPr marL="0" indent="0" algn="ctr">
              <a:buNone/>
            </a:pPr>
            <a:r>
              <a:rPr lang="gl-ES" sz="2000" dirty="0" smtClean="0"/>
              <a:t>Co gallo da celebración do magosto e da entrada do outono, propuxemos un concurso de identificación de árbores galegas, sacamos os libros a pasear e </a:t>
            </a:r>
            <a:r>
              <a:rPr lang="gl-ES" sz="2000" dirty="0" err="1" smtClean="0"/>
              <a:t>teatralizamos</a:t>
            </a:r>
            <a:r>
              <a:rPr lang="gl-ES" sz="2000" dirty="0" smtClean="0"/>
              <a:t> de novo o espazo.</a:t>
            </a:r>
          </a:p>
          <a:p>
            <a:pPr marL="0" indent="0" algn="ctr">
              <a:buNone/>
            </a:pPr>
            <a:endParaRPr lang="es-ES" sz="2000" dirty="0"/>
          </a:p>
          <a:p>
            <a:endParaRPr lang="es-E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" y="2348880"/>
            <a:ext cx="4512000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2708920"/>
            <a:ext cx="4843257" cy="32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89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760189"/>
          </a:xfrm>
        </p:spPr>
        <p:txBody>
          <a:bodyPr/>
          <a:lstStyle/>
          <a:p>
            <a:r>
              <a:rPr lang="gl-ES" sz="3200" u="sng" dirty="0" smtClean="0"/>
              <a:t/>
            </a:r>
            <a:br>
              <a:rPr lang="gl-ES" sz="3200" u="sng" dirty="0" smtClean="0"/>
            </a:br>
            <a:r>
              <a:rPr lang="gl-ES" sz="3200" u="sng" dirty="0"/>
              <a:t/>
            </a:r>
            <a:br>
              <a:rPr lang="gl-ES" sz="3200" u="sng" dirty="0"/>
            </a:br>
            <a:r>
              <a:rPr lang="gl-ES" sz="3200" u="sng" dirty="0" smtClean="0"/>
              <a:t>As </a:t>
            </a:r>
            <a:r>
              <a:rPr lang="gl-ES" sz="3200" u="sng" dirty="0"/>
              <a:t>árbores no outono. As árbores nos </a:t>
            </a:r>
            <a:r>
              <a:rPr lang="gl-ES" sz="3200" u="sng" dirty="0" smtClean="0"/>
              <a:t>libros</a:t>
            </a:r>
            <a:br>
              <a:rPr lang="gl-ES" sz="3200" u="sng" dirty="0" smtClean="0"/>
            </a:br>
            <a:r>
              <a:rPr lang="gl-ES" sz="3200" u="sng" dirty="0" smtClean="0"/>
              <a:t/>
            </a:r>
            <a:br>
              <a:rPr lang="gl-ES" sz="3200" u="sng" dirty="0" smtClean="0"/>
            </a:br>
            <a:r>
              <a:rPr lang="gl-ES" sz="3200" u="sng" dirty="0" smtClean="0"/>
              <a:t/>
            </a:r>
            <a:br>
              <a:rPr lang="gl-ES" sz="3200" u="sng" dirty="0" smtClean="0"/>
            </a:b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692696"/>
            <a:ext cx="7467600" cy="529702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gl-ES" dirty="0" smtClean="0"/>
          </a:p>
          <a:p>
            <a:pPr marL="0" indent="0" algn="ctr">
              <a:buNone/>
            </a:pPr>
            <a:r>
              <a:rPr lang="gl-ES" dirty="0" smtClean="0"/>
              <a:t> e </a:t>
            </a:r>
          </a:p>
          <a:p>
            <a:pPr marL="0" indent="0">
              <a:buNone/>
            </a:pPr>
            <a:r>
              <a:rPr lang="gl-ES" u="sng" dirty="0" smtClean="0"/>
              <a:t>O Tesouro </a:t>
            </a:r>
            <a:r>
              <a:rPr lang="gl-ES" u="sng" dirty="0"/>
              <a:t>informatizado da lingua galega (</a:t>
            </a:r>
            <a:r>
              <a:rPr lang="gl-ES" u="sng" dirty="0" err="1"/>
              <a:t>Tilg</a:t>
            </a:r>
            <a:r>
              <a:rPr lang="gl-ES" u="sng" dirty="0" smtClean="0"/>
              <a:t>)</a:t>
            </a:r>
          </a:p>
          <a:p>
            <a:pPr marL="0" indent="0" algn="ctr">
              <a:buNone/>
            </a:pPr>
            <a:endParaRPr lang="es-ES" sz="2800" dirty="0"/>
          </a:p>
          <a:p>
            <a:pPr marL="457200" indent="-457200">
              <a:buFont typeface="+mj-lt"/>
              <a:buAutoNum type="arabicPeriod"/>
            </a:pPr>
            <a:r>
              <a:rPr lang="es-ES" dirty="0" err="1" smtClean="0"/>
              <a:t>Traballamos</a:t>
            </a:r>
            <a:r>
              <a:rPr lang="es-ES" dirty="0" smtClean="0"/>
              <a:t> </a:t>
            </a:r>
            <a:r>
              <a:rPr lang="es-ES" dirty="0" err="1" smtClean="0"/>
              <a:t>co</a:t>
            </a:r>
            <a:r>
              <a:rPr lang="es-ES" dirty="0" smtClean="0"/>
              <a:t> alumnado de PCPI-II e 2º                     de </a:t>
            </a:r>
            <a:r>
              <a:rPr lang="es-ES" dirty="0" err="1" smtClean="0"/>
              <a:t>bacharelato</a:t>
            </a:r>
            <a:r>
              <a:rPr lang="es-ES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 err="1" smtClean="0"/>
              <a:t>Ensinámoslles</a:t>
            </a:r>
            <a:r>
              <a:rPr lang="es-ES" dirty="0" smtClean="0"/>
              <a:t> o que é o </a:t>
            </a:r>
            <a:r>
              <a:rPr lang="es-ES" dirty="0" err="1" smtClean="0"/>
              <a:t>Tilg</a:t>
            </a:r>
            <a:r>
              <a:rPr lang="es-ES" dirty="0" smtClean="0"/>
              <a:t>: </a:t>
            </a:r>
            <a:r>
              <a:rPr lang="pt-BR" dirty="0"/>
              <a:t>é </a:t>
            </a:r>
            <a:r>
              <a:rPr lang="pt-BR" dirty="0" err="1"/>
              <a:t>un</a:t>
            </a:r>
            <a:r>
              <a:rPr lang="pt-BR" dirty="0"/>
              <a:t> corpus do </a:t>
            </a:r>
            <a:r>
              <a:rPr lang="pt-BR" dirty="0" smtClean="0"/>
              <a:t>                 galego </a:t>
            </a:r>
            <a:r>
              <a:rPr lang="pt-BR" dirty="0"/>
              <a:t>moderno, lematizado e etiquetado gramaticalmente, desenvolvido no Instituto da </a:t>
            </a:r>
            <a:r>
              <a:rPr lang="pt-BR" dirty="0" err="1"/>
              <a:t>Lingua</a:t>
            </a:r>
            <a:r>
              <a:rPr lang="pt-BR" dirty="0"/>
              <a:t> Galega</a:t>
            </a:r>
            <a:endParaRPr lang="es-ES" dirty="0" smtClean="0"/>
          </a:p>
          <a:p>
            <a:pPr marL="457200" indent="-457200">
              <a:buFont typeface="+mj-lt"/>
              <a:buAutoNum type="arabicPeriod"/>
            </a:pPr>
            <a:r>
              <a:rPr lang="es-ES" dirty="0" smtClean="0"/>
              <a:t>Buscamos textos literarios </a:t>
            </a:r>
            <a:r>
              <a:rPr lang="es-ES" dirty="0" err="1" smtClean="0"/>
              <a:t>onde</a:t>
            </a:r>
            <a:r>
              <a:rPr lang="es-ES" dirty="0" smtClean="0"/>
              <a:t> aparecen os </a:t>
            </a:r>
            <a:r>
              <a:rPr lang="es-ES" dirty="0" err="1" smtClean="0"/>
              <a:t>nomes</a:t>
            </a:r>
            <a:r>
              <a:rPr lang="es-ES" dirty="0" smtClean="0"/>
              <a:t> das </a:t>
            </a:r>
            <a:r>
              <a:rPr lang="es-ES" dirty="0" err="1" smtClean="0"/>
              <a:t>árbores</a:t>
            </a:r>
            <a:r>
              <a:rPr lang="es-ES" dirty="0" smtClean="0"/>
              <a:t> resultantes da identificación de follas.</a:t>
            </a:r>
          </a:p>
          <a:p>
            <a:pPr marL="457200" indent="-457200">
              <a:buFont typeface="+mj-lt"/>
              <a:buAutoNum type="arabicPeriod"/>
            </a:pPr>
            <a:r>
              <a:rPr lang="es-ES" dirty="0" smtClean="0"/>
              <a:t>Elaboramos un libro que </a:t>
            </a:r>
            <a:r>
              <a:rPr lang="es-ES" dirty="0" err="1" smtClean="0"/>
              <a:t>recolle</a:t>
            </a:r>
            <a:r>
              <a:rPr lang="es-ES" dirty="0" smtClean="0"/>
              <a:t> a </a:t>
            </a:r>
            <a:r>
              <a:rPr lang="es-ES" dirty="0" err="1" smtClean="0"/>
              <a:t>escolma</a:t>
            </a:r>
            <a:r>
              <a:rPr lang="es-ES" dirty="0" smtClean="0"/>
              <a:t> de textos </a:t>
            </a:r>
            <a:r>
              <a:rPr lang="es-ES" dirty="0" err="1" smtClean="0"/>
              <a:t>baixo</a:t>
            </a:r>
            <a:r>
              <a:rPr lang="es-ES" dirty="0" smtClean="0"/>
              <a:t> o título </a:t>
            </a:r>
            <a:r>
              <a:rPr lang="es-ES" i="1" dirty="0" smtClean="0"/>
              <a:t>As </a:t>
            </a:r>
            <a:r>
              <a:rPr lang="es-ES" i="1" dirty="0" err="1" smtClean="0"/>
              <a:t>árbores</a:t>
            </a:r>
            <a:r>
              <a:rPr lang="es-ES" i="1" dirty="0" smtClean="0"/>
              <a:t> do </a:t>
            </a:r>
            <a:r>
              <a:rPr lang="es-ES" i="1" dirty="0" err="1" smtClean="0"/>
              <a:t>outono</a:t>
            </a:r>
            <a:r>
              <a:rPr lang="es-ES" i="1" dirty="0" smtClean="0"/>
              <a:t> nos libros.</a:t>
            </a:r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80" y="908720"/>
            <a:ext cx="1674000" cy="223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684" y="3573016"/>
            <a:ext cx="4128000" cy="3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2862000" cy="381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4774"/>
            <a:ext cx="7416824" cy="187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763688" y="764704"/>
            <a:ext cx="5400600" cy="1224136"/>
          </a:xfrm>
        </p:spPr>
        <p:txBody>
          <a:bodyPr/>
          <a:lstStyle/>
          <a:p>
            <a:pPr algn="ctr"/>
            <a:r>
              <a:rPr lang="es-ES" sz="4000" u="sng" dirty="0" err="1" smtClean="0">
                <a:solidFill>
                  <a:schemeClr val="bg1">
                    <a:lumMod val="95000"/>
                  </a:schemeClr>
                </a:solidFill>
              </a:rPr>
              <a:t>Movies</a:t>
            </a:r>
            <a:r>
              <a:rPr lang="es-ES" sz="4000" u="sng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4000" u="sng" dirty="0" err="1" smtClean="0">
                <a:solidFill>
                  <a:schemeClr val="bg1">
                    <a:lumMod val="95000"/>
                  </a:schemeClr>
                </a:solidFill>
              </a:rPr>
              <a:t>for</a:t>
            </a:r>
            <a:r>
              <a:rPr lang="es-ES" sz="4000" u="sng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" sz="4000" u="sng" dirty="0" err="1" smtClean="0">
                <a:solidFill>
                  <a:schemeClr val="bg1">
                    <a:lumMod val="95000"/>
                  </a:schemeClr>
                </a:solidFill>
              </a:rPr>
              <a:t>people</a:t>
            </a:r>
            <a:r>
              <a:rPr lang="es-ES" sz="4000" u="sng" dirty="0" smtClean="0">
                <a:solidFill>
                  <a:schemeClr val="bg1">
                    <a:lumMod val="95000"/>
                  </a:schemeClr>
                </a:solidFill>
              </a:rPr>
              <a:t> in a </a:t>
            </a:r>
            <a:r>
              <a:rPr lang="es-ES" sz="4000" u="sng" dirty="0" err="1" smtClean="0">
                <a:solidFill>
                  <a:schemeClr val="bg1">
                    <a:lumMod val="95000"/>
                  </a:schemeClr>
                </a:solidFill>
              </a:rPr>
              <a:t>hurry</a:t>
            </a:r>
            <a:endParaRPr lang="es-ES" sz="4000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5020098" y="2060848"/>
            <a:ext cx="3584350" cy="19442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endParaRPr lang="es-ES" sz="1800" dirty="0" smtClean="0"/>
          </a:p>
          <a:p>
            <a:r>
              <a:rPr lang="es-ES" sz="1800" dirty="0" smtClean="0"/>
              <a:t>Selección de viñetas escritas en inglés sobre películas clásicas famosas </a:t>
            </a:r>
          </a:p>
          <a:p>
            <a:r>
              <a:rPr lang="es-ES" sz="1800" dirty="0" smtClean="0"/>
              <a:t>Lectura dos fragmentos</a:t>
            </a:r>
          </a:p>
          <a:p>
            <a:r>
              <a:rPr lang="es-ES" sz="1800" dirty="0" smtClean="0"/>
              <a:t>Concurso de identificación dos títulos</a:t>
            </a:r>
          </a:p>
          <a:p>
            <a:r>
              <a:rPr lang="es-ES" sz="1800" dirty="0" smtClean="0"/>
              <a:t>Exposición de cómics de temática variada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515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9800"/>
            <a:ext cx="2644428" cy="18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177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4 Título"/>
          <p:cNvSpPr>
            <a:spLocks noGrp="1"/>
          </p:cNvSpPr>
          <p:nvPr>
            <p:ph type="title" idx="4294967295"/>
          </p:nvPr>
        </p:nvSpPr>
        <p:spPr>
          <a:xfrm>
            <a:off x="0" y="436563"/>
            <a:ext cx="8042275" cy="1443037"/>
          </a:xfrm>
        </p:spPr>
        <p:txBody>
          <a:bodyPr/>
          <a:lstStyle/>
          <a:p>
            <a:pPr algn="r"/>
            <a:r>
              <a:rPr lang="gl-ES" sz="2800" u="sng" dirty="0" smtClean="0"/>
              <a:t/>
            </a:r>
            <a:br>
              <a:rPr lang="gl-ES" sz="2800" u="sng" dirty="0" smtClean="0"/>
            </a:br>
            <a:r>
              <a:rPr lang="gl-ES" sz="2800" dirty="0" smtClean="0"/>
              <a:t>                            </a:t>
            </a:r>
            <a:endParaRPr lang="es-ES" sz="2800" u="sng" dirty="0"/>
          </a:p>
        </p:txBody>
      </p:sp>
      <p:sp>
        <p:nvSpPr>
          <p:cNvPr id="8" name="7 Marcador de texto"/>
          <p:cNvSpPr>
            <a:spLocks noGrp="1"/>
          </p:cNvSpPr>
          <p:nvPr>
            <p:ph type="body" idx="4294967295"/>
          </p:nvPr>
        </p:nvSpPr>
        <p:spPr>
          <a:xfrm>
            <a:off x="0" y="1076325"/>
            <a:ext cx="2735263" cy="1273175"/>
          </a:xfrm>
        </p:spPr>
        <p:txBody>
          <a:bodyPr>
            <a:normAutofit fontScale="40000" lnSpcReduction="20000"/>
          </a:bodyPr>
          <a:lstStyle/>
          <a:p>
            <a:pPr marL="357120" lvl="2">
              <a:spcBef>
                <a:spcPts val="0"/>
              </a:spcBef>
            </a:pPr>
            <a:endParaRPr lang="gl-E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4240" lvl="2" indent="0">
              <a:spcBef>
                <a:spcPts val="0"/>
              </a:spcBef>
              <a:buNone/>
            </a:pPr>
            <a:r>
              <a:rPr lang="gl-ES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Pretensións</a:t>
            </a:r>
            <a:r>
              <a:rPr lang="gl-ES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528570" lvl="2" indent="-1714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gl-ES" sz="2900" dirty="0"/>
              <a:t>Buscar información nos libros sobre a  creación e caracterización dun personaxe ou cadro da historia da arte. </a:t>
            </a:r>
          </a:p>
          <a:p>
            <a:pPr marL="528570" lvl="2" indent="-1714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gl-ES" sz="2900" dirty="0"/>
              <a:t>Asesorar desde a biblioteca.</a:t>
            </a:r>
          </a:p>
          <a:p>
            <a:pPr marL="357120" lvl="2">
              <a:spcBef>
                <a:spcPts val="0"/>
              </a:spcBef>
            </a:pPr>
            <a:endParaRPr lang="gl-E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s-ES" sz="1050" dirty="0"/>
          </a:p>
          <a:p>
            <a:pPr marL="357120" lvl="2">
              <a:spcBef>
                <a:spcPts val="0"/>
              </a:spcBef>
            </a:pPr>
            <a:endParaRPr lang="gl-E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57120" lvl="2">
              <a:spcBef>
                <a:spcPts val="0"/>
              </a:spcBef>
            </a:pPr>
            <a:endParaRPr lang="gl-E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s-E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6129338" y="2038350"/>
            <a:ext cx="3014662" cy="1535113"/>
          </a:xfrm>
        </p:spPr>
        <p:txBody>
          <a:bodyPr/>
          <a:lstStyle/>
          <a:p>
            <a:endParaRPr lang="es-ES" sz="1200" dirty="0"/>
          </a:p>
          <a:p>
            <a:endParaRPr lang="es-ES" dirty="0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4294967295"/>
          </p:nvPr>
        </p:nvSpPr>
        <p:spPr>
          <a:xfrm>
            <a:off x="6027738" y="1196975"/>
            <a:ext cx="3116262" cy="1655763"/>
          </a:xfrm>
        </p:spPr>
        <p:txBody>
          <a:bodyPr>
            <a:normAutofit fontScale="62500" lnSpcReduction="20000"/>
          </a:bodyPr>
          <a:lstStyle/>
          <a:p>
            <a:pPr marL="174240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gl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Consecucións</a:t>
            </a:r>
            <a:r>
              <a:rPr lang="gl-ES" dirty="0"/>
              <a:t>: </a:t>
            </a:r>
            <a:r>
              <a:rPr lang="gl-ES" sz="2300" dirty="0"/>
              <a:t>q</a:t>
            </a:r>
            <a:r>
              <a:rPr lang="gl-ES" dirty="0"/>
              <a:t>ue por arte da arte apareceran A Mona Lisa,  </a:t>
            </a:r>
            <a:r>
              <a:rPr lang="gl-ES" dirty="0" smtClean="0"/>
              <a:t>a </a:t>
            </a:r>
            <a:r>
              <a:rPr lang="gl-ES" dirty="0" err="1"/>
              <a:t>Xove</a:t>
            </a:r>
            <a:r>
              <a:rPr lang="gl-ES" dirty="0"/>
              <a:t> da Perla</a:t>
            </a:r>
            <a:r>
              <a:rPr lang="gl-ES" dirty="0" smtClean="0"/>
              <a:t>,   </a:t>
            </a:r>
            <a:r>
              <a:rPr lang="gl-ES" dirty="0" err="1" smtClean="0"/>
              <a:t>Frida</a:t>
            </a:r>
            <a:r>
              <a:rPr lang="gl-ES" dirty="0" smtClean="0"/>
              <a:t> </a:t>
            </a:r>
            <a:r>
              <a:rPr lang="gl-ES" dirty="0" err="1"/>
              <a:t>Khalo</a:t>
            </a:r>
            <a:r>
              <a:rPr lang="gl-ES" dirty="0"/>
              <a:t>,   </a:t>
            </a:r>
            <a:r>
              <a:rPr lang="gl-ES" dirty="0" err="1" smtClean="0"/>
              <a:t>Marilyn</a:t>
            </a:r>
            <a:r>
              <a:rPr lang="gl-ES" dirty="0" smtClean="0"/>
              <a:t> </a:t>
            </a:r>
            <a:r>
              <a:rPr lang="gl-ES" dirty="0" err="1"/>
              <a:t>Monroe</a:t>
            </a:r>
            <a:r>
              <a:rPr lang="gl-ES" dirty="0"/>
              <a:t>, </a:t>
            </a:r>
            <a:r>
              <a:rPr lang="gl-ES" dirty="0" smtClean="0"/>
              <a:t>o </a:t>
            </a:r>
            <a:r>
              <a:rPr lang="es-ES" dirty="0" smtClean="0"/>
              <a:t>Bufón </a:t>
            </a:r>
            <a:r>
              <a:rPr lang="es-ES" dirty="0"/>
              <a:t>Sebastián de Mora, </a:t>
            </a:r>
            <a:r>
              <a:rPr lang="pt-BR" dirty="0"/>
              <a:t>o </a:t>
            </a:r>
            <a:r>
              <a:rPr lang="pt-BR" dirty="0" err="1"/>
              <a:t>Cabaleiro</a:t>
            </a:r>
            <a:r>
              <a:rPr lang="pt-BR" dirty="0"/>
              <a:t> da </a:t>
            </a:r>
            <a:r>
              <a:rPr lang="pt-BR" dirty="0" err="1"/>
              <a:t>man</a:t>
            </a:r>
            <a:r>
              <a:rPr lang="pt-BR" dirty="0"/>
              <a:t> no </a:t>
            </a:r>
            <a:r>
              <a:rPr lang="pt-BR" dirty="0" smtClean="0"/>
              <a:t>peito, Vincent Van Gogh ou os integrantes do </a:t>
            </a:r>
            <a:r>
              <a:rPr lang="pt-BR" dirty="0" err="1" smtClean="0"/>
              <a:t>cadro</a:t>
            </a:r>
            <a:r>
              <a:rPr lang="pt-BR" dirty="0" smtClean="0"/>
              <a:t> </a:t>
            </a:r>
            <a:r>
              <a:rPr lang="es-ES" i="1" dirty="0"/>
              <a:t>A lección de anatomía do </a:t>
            </a:r>
            <a:r>
              <a:rPr lang="es-ES" i="1" dirty="0" err="1"/>
              <a:t>doutor</a:t>
            </a:r>
            <a:r>
              <a:rPr lang="es-ES" i="1" dirty="0"/>
              <a:t> </a:t>
            </a:r>
            <a:r>
              <a:rPr lang="es-ES" i="1" dirty="0" err="1"/>
              <a:t>Tulp</a:t>
            </a:r>
            <a:endParaRPr lang="gl-ES" i="1" dirty="0"/>
          </a:p>
          <a:p>
            <a:endParaRPr lang="es-ES" sz="1200" dirty="0"/>
          </a:p>
        </p:txBody>
      </p:sp>
      <p:pic>
        <p:nvPicPr>
          <p:cNvPr id="11274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4765005"/>
            <a:ext cx="1473159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105144"/>
            <a:ext cx="2424702" cy="1620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 r="292" b="23483"/>
          <a:stretch/>
        </p:blipFill>
        <p:spPr bwMode="auto">
          <a:xfrm rot="20987061">
            <a:off x="3860732" y="2247192"/>
            <a:ext cx="1309769" cy="165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952" y="4041200"/>
            <a:ext cx="1334016" cy="23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01700"/>
            <a:ext cx="1411200" cy="230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509120"/>
            <a:ext cx="1273400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4"/>
          <a:stretch/>
        </p:blipFill>
        <p:spPr bwMode="auto">
          <a:xfrm>
            <a:off x="2123728" y="2205200"/>
            <a:ext cx="1355062" cy="21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07505" y="160338"/>
            <a:ext cx="28083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</a:t>
            </a:r>
            <a:r>
              <a:rPr lang="gl-ES" sz="2800" u="sng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Concurso de disfraces: 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6012160" y="266184"/>
            <a:ext cx="3024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gl-ES" sz="2400" u="sng" dirty="0" smtClean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Personaxes </a:t>
            </a:r>
            <a:r>
              <a:rPr lang="gl-ES" sz="2400" u="sng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ou cadros da historia da arte</a:t>
            </a:r>
            <a:endParaRPr lang="es-ES" sz="2800" u="sng" dirty="0">
              <a:solidFill>
                <a:prstClr val="black">
                  <a:lumMod val="85000"/>
                  <a:lumOff val="15000"/>
                </a:prstClr>
              </a:solidFill>
              <a:ea typeface="+mj-ea"/>
              <a:cs typeface="+mj-cs"/>
            </a:endParaRPr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94255"/>
            <a:ext cx="1269675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44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7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 idx="4294967295"/>
          </p:nvPr>
        </p:nvSpPr>
        <p:spPr>
          <a:xfrm>
            <a:off x="0" y="3860800"/>
            <a:ext cx="8820472" cy="863600"/>
          </a:xfrm>
        </p:spPr>
        <p:txBody>
          <a:bodyPr/>
          <a:lstStyle/>
          <a:p>
            <a:r>
              <a:rPr lang="es-ES" u="sng" dirty="0" smtClean="0"/>
              <a:t>Eu son Rosalía cando, porque, </a:t>
            </a:r>
            <a:r>
              <a:rPr lang="es-ES" u="sng" dirty="0" err="1" smtClean="0"/>
              <a:t>onde</a:t>
            </a:r>
            <a:r>
              <a:rPr lang="es-ES" u="sng" dirty="0" smtClean="0"/>
              <a:t>, para…</a:t>
            </a:r>
            <a:endParaRPr lang="es-ES" u="sng" dirty="0"/>
          </a:p>
        </p:txBody>
      </p:sp>
      <p:sp>
        <p:nvSpPr>
          <p:cNvPr id="6" name="5 Marcador de contenido"/>
          <p:cNvSpPr>
            <a:spLocks noGrp="1"/>
          </p:cNvSpPr>
          <p:nvPr>
            <p:ph type="body" sz="half" idx="4294967295"/>
          </p:nvPr>
        </p:nvSpPr>
        <p:spPr>
          <a:xfrm>
            <a:off x="0" y="4797425"/>
            <a:ext cx="8964488" cy="1727919"/>
          </a:xfrm>
        </p:spPr>
        <p:txBody>
          <a:bodyPr>
            <a:normAutofit fontScale="70000" lnSpcReduction="20000"/>
          </a:bodyPr>
          <a:lstStyle/>
          <a:p>
            <a:endParaRPr lang="es-ES" dirty="0" smtClean="0"/>
          </a:p>
          <a:p>
            <a:endParaRPr lang="es-ES" dirty="0"/>
          </a:p>
          <a:p>
            <a:pPr algn="ctr"/>
            <a:r>
              <a:rPr lang="es-ES" dirty="0" smtClean="0"/>
              <a:t>Co gallo da celebración do Día de Rosalía, </a:t>
            </a:r>
            <a:r>
              <a:rPr lang="es-ES" dirty="0" err="1" smtClean="0"/>
              <a:t>fixemos</a:t>
            </a:r>
            <a:r>
              <a:rPr lang="es-ES" dirty="0" smtClean="0"/>
              <a:t> un vídeo </a:t>
            </a:r>
            <a:r>
              <a:rPr lang="es-ES" dirty="0" err="1" smtClean="0"/>
              <a:t>onde</a:t>
            </a:r>
            <a:r>
              <a:rPr lang="es-ES" dirty="0" smtClean="0"/>
              <a:t> os rapaces colocaban a cara detrás </a:t>
            </a:r>
            <a:r>
              <a:rPr lang="es-ES" dirty="0" err="1" smtClean="0"/>
              <a:t>dun</a:t>
            </a:r>
            <a:r>
              <a:rPr lang="es-ES" dirty="0" smtClean="0"/>
              <a:t> </a:t>
            </a:r>
            <a:r>
              <a:rPr lang="es-ES" dirty="0" err="1" smtClean="0"/>
              <a:t>cadro</a:t>
            </a:r>
            <a:r>
              <a:rPr lang="es-ES" dirty="0" smtClean="0"/>
              <a:t> recortado de Rosalía e recitaban un verso da poetisa</a:t>
            </a:r>
          </a:p>
          <a:p>
            <a:pPr algn="ctr"/>
            <a:r>
              <a:rPr lang="es-ES" dirty="0" smtClean="0"/>
              <a:t>O </a:t>
            </a:r>
            <a:r>
              <a:rPr lang="es-ES" dirty="0" err="1" smtClean="0"/>
              <a:t>obxectivo</a:t>
            </a:r>
            <a:r>
              <a:rPr lang="es-ES" dirty="0" smtClean="0"/>
              <a:t>: que </a:t>
            </a:r>
            <a:r>
              <a:rPr lang="es-ES" dirty="0" err="1" smtClean="0"/>
              <a:t>leran</a:t>
            </a:r>
            <a:r>
              <a:rPr lang="es-ES" dirty="0" smtClean="0"/>
              <a:t> diversos poemas nos libros da biblioteca e que </a:t>
            </a:r>
            <a:r>
              <a:rPr lang="es-ES" dirty="0" err="1" smtClean="0"/>
              <a:t>souberan</a:t>
            </a:r>
            <a:r>
              <a:rPr lang="es-ES" dirty="0" smtClean="0"/>
              <a:t> </a:t>
            </a:r>
            <a:r>
              <a:rPr lang="es-ES" dirty="0" err="1" smtClean="0"/>
              <a:t>encaixar</a:t>
            </a:r>
            <a:r>
              <a:rPr lang="es-ES" dirty="0" smtClean="0"/>
              <a:t> un verso dentro da oración “Eu son Rosalía cando….”</a:t>
            </a: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4"/>
            <a:ext cx="4368000" cy="32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00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4292600"/>
            <a:ext cx="8532440" cy="576263"/>
          </a:xfrm>
        </p:spPr>
        <p:txBody>
          <a:bodyPr/>
          <a:lstStyle/>
          <a:p>
            <a:r>
              <a:rPr lang="es-ES" u="sng" dirty="0" smtClean="0"/>
              <a:t>A </a:t>
            </a:r>
            <a:r>
              <a:rPr lang="es-ES" u="sng" dirty="0" err="1" smtClean="0"/>
              <a:t>árbore</a:t>
            </a:r>
            <a:r>
              <a:rPr lang="es-ES" u="sng" dirty="0" smtClean="0"/>
              <a:t> das palabras e dos </a:t>
            </a:r>
            <a:r>
              <a:rPr lang="es-ES" u="sng" dirty="0" err="1" smtClean="0"/>
              <a:t>desexos</a:t>
            </a:r>
            <a:endParaRPr lang="es-ES" u="sng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7" b="21857"/>
          <a:stretch>
            <a:fillRect/>
          </a:stretch>
        </p:blipFill>
        <p:spPr bwMode="auto">
          <a:xfrm rot="-60000">
            <a:off x="2187109" y="158882"/>
            <a:ext cx="4873625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" name="3 Marcador de texto"/>
          <p:cNvSpPr>
            <a:spLocks noGrp="1"/>
          </p:cNvSpPr>
          <p:nvPr>
            <p:ph type="body" sz="half" idx="4294967295"/>
          </p:nvPr>
        </p:nvSpPr>
        <p:spPr>
          <a:xfrm>
            <a:off x="0" y="4868863"/>
            <a:ext cx="9036496" cy="1512887"/>
          </a:xfrm>
        </p:spPr>
        <p:txBody>
          <a:bodyPr>
            <a:normAutofit fontScale="70000" lnSpcReduction="20000"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endParaRPr lang="es-ES" dirty="0" smtClean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gl-ES" dirty="0" smtClean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gl-ES" dirty="0" smtClean="0"/>
              <a:t>Preto das vacacións de Nadal, propuxemos que a xente do instituto buscara nos libros da biblioteca e en Internet frases, palabras ou desexos que quixeran </a:t>
            </a:r>
            <a:r>
              <a:rPr lang="gl-ES" dirty="0" err="1" smtClean="0"/>
              <a:t>adicarlle</a:t>
            </a:r>
            <a:r>
              <a:rPr lang="gl-ES" dirty="0" smtClean="0"/>
              <a:t> ós seus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gl-ES" dirty="0" smtClean="0"/>
              <a:t>Coas tiras escritas por alumnos e </a:t>
            </a:r>
            <a:r>
              <a:rPr lang="gl-ES" dirty="0" err="1" smtClean="0"/>
              <a:t>profes</a:t>
            </a:r>
            <a:r>
              <a:rPr lang="gl-ES" dirty="0" smtClean="0"/>
              <a:t>, conseguimos facer unha árbore de Nadal que colocamos ó lado do mural destinado á petición de </a:t>
            </a:r>
            <a:r>
              <a:rPr lang="gl-ES" dirty="0" err="1" smtClean="0"/>
              <a:t>reutilización</a:t>
            </a:r>
            <a:r>
              <a:rPr lang="gl-ES" dirty="0" smtClean="0"/>
              <a:t> e préstamo de libros </a:t>
            </a:r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0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916832"/>
            <a:ext cx="4656000" cy="349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6 Marcador de texto"/>
          <p:cNvSpPr>
            <a:spLocks noGrp="1"/>
          </p:cNvSpPr>
          <p:nvPr>
            <p:ph type="body" sz="half" idx="4294967295"/>
          </p:nvPr>
        </p:nvSpPr>
        <p:spPr>
          <a:xfrm>
            <a:off x="0" y="3716338"/>
            <a:ext cx="8869024" cy="2881014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endParaRPr lang="es-ES" dirty="0" smtClean="0"/>
          </a:p>
          <a:p>
            <a:pPr marL="0" indent="0" algn="r">
              <a:buNone/>
            </a:pPr>
            <a:endParaRPr lang="es-ES" dirty="0" smtClean="0"/>
          </a:p>
          <a:p>
            <a:pPr marL="0" indent="0" algn="r">
              <a:buNone/>
            </a:pPr>
            <a:r>
              <a:rPr lang="gl-ES" dirty="0" smtClean="0"/>
              <a:t>Aproveitando a reforma da cafetería, </a:t>
            </a:r>
          </a:p>
          <a:p>
            <a:pPr marL="0" indent="0" algn="r">
              <a:buNone/>
            </a:pPr>
            <a:r>
              <a:rPr lang="gl-ES" dirty="0" smtClean="0"/>
              <a:t>  decidimos ampliar e sacar a biblioteca </a:t>
            </a:r>
          </a:p>
          <a:p>
            <a:pPr marL="0" indent="0" algn="r">
              <a:buNone/>
            </a:pPr>
            <a:r>
              <a:rPr lang="gl-ES" dirty="0" smtClean="0"/>
              <a:t>fóra do seu espazo habitual. Ademais</a:t>
            </a:r>
          </a:p>
          <a:p>
            <a:pPr marL="0" indent="0" algn="r">
              <a:buNone/>
            </a:pPr>
            <a:r>
              <a:rPr lang="gl-ES" dirty="0" smtClean="0"/>
              <a:t>dos recunchos de lectura informal </a:t>
            </a:r>
          </a:p>
          <a:p>
            <a:pPr marL="0" indent="0" algn="r">
              <a:buNone/>
            </a:pPr>
            <a:r>
              <a:rPr lang="gl-ES" dirty="0" smtClean="0"/>
              <a:t>que xa hai espallados polo centro, </a:t>
            </a:r>
          </a:p>
          <a:p>
            <a:pPr marL="0" indent="0" algn="l">
              <a:buNone/>
            </a:pPr>
            <a:r>
              <a:rPr lang="gl-ES" dirty="0" smtClean="0"/>
              <a:t>puxemos un punto de noticias interesantes e de última hora ó que chamamos Lois </a:t>
            </a:r>
            <a:r>
              <a:rPr lang="gl-ES" dirty="0" err="1" smtClean="0"/>
              <a:t>Peña</a:t>
            </a:r>
            <a:r>
              <a:rPr lang="gl-ES" dirty="0" smtClean="0"/>
              <a:t> Novas, e tres revisteiros de onde os usuarios poden sacar revistas de interese xeral e variado. Así o momento de lecer tamén pode verse acompañado por lecturas momentáneas e curiosas que non requiren moito silencio nin concentración. </a:t>
            </a:r>
          </a:p>
        </p:txBody>
      </p:sp>
      <p:sp>
        <p:nvSpPr>
          <p:cNvPr id="5" name="4 Título"/>
          <p:cNvSpPr>
            <a:spLocks noGrp="1"/>
          </p:cNvSpPr>
          <p:nvPr>
            <p:ph type="title" idx="4294967295"/>
          </p:nvPr>
        </p:nvSpPr>
        <p:spPr>
          <a:xfrm>
            <a:off x="323529" y="293688"/>
            <a:ext cx="8820472" cy="758825"/>
          </a:xfrm>
        </p:spPr>
        <p:txBody>
          <a:bodyPr/>
          <a:lstStyle/>
          <a:p>
            <a:pPr algn="just"/>
            <a:r>
              <a:rPr lang="es-ES" u="sng" dirty="0" smtClean="0"/>
              <a:t>As </a:t>
            </a:r>
            <a:r>
              <a:rPr lang="es-ES" u="sng" dirty="0" err="1" smtClean="0"/>
              <a:t>Lois</a:t>
            </a:r>
            <a:r>
              <a:rPr lang="es-ES" u="sng" dirty="0" smtClean="0"/>
              <a:t> Peña Novas na cafetería</a:t>
            </a:r>
            <a:endParaRPr lang="es-ES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400899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0172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832197"/>
          </a:xfrm>
        </p:spPr>
        <p:txBody>
          <a:bodyPr/>
          <a:lstStyle/>
          <a:p>
            <a:pPr algn="l"/>
            <a:r>
              <a:rPr lang="es-ES" sz="3200" dirty="0" smtClean="0"/>
              <a:t/>
            </a:r>
            <a:br>
              <a:rPr lang="es-ES" sz="3200" dirty="0" smtClean="0"/>
            </a:br>
            <a:r>
              <a:rPr lang="gl-ES" sz="3200" u="sng" dirty="0" smtClean="0"/>
              <a:t>Taller </a:t>
            </a:r>
            <a:r>
              <a:rPr lang="gl-ES" sz="3200" u="sng" dirty="0"/>
              <a:t>de chapas literarias</a:t>
            </a:r>
            <a:r>
              <a:rPr lang="es-ES" sz="3200" u="sng" dirty="0"/>
              <a:t/>
            </a:r>
            <a:br>
              <a:rPr lang="es-ES" sz="3200" u="sng" dirty="0"/>
            </a:b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572573"/>
            <a:ext cx="7920880" cy="4432933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gl-ES" dirty="0" smtClean="0"/>
              <a:t>Cos obxectivos de que: </a:t>
            </a:r>
          </a:p>
          <a:p>
            <a:pPr lvl="1"/>
            <a:r>
              <a:rPr lang="gl-ES" sz="2400" dirty="0" smtClean="0"/>
              <a:t>Os </a:t>
            </a:r>
            <a:r>
              <a:rPr lang="gl-ES" sz="2400" dirty="0"/>
              <a:t>rapaces manexen os </a:t>
            </a:r>
            <a:r>
              <a:rPr lang="gl-ES" sz="2400" dirty="0" smtClean="0"/>
              <a:t>parámetros</a:t>
            </a:r>
          </a:p>
          <a:p>
            <a:pPr marL="329184" lvl="1" indent="0">
              <a:buNone/>
            </a:pPr>
            <a:r>
              <a:rPr lang="gl-ES" sz="2400" dirty="0" err="1" smtClean="0"/>
              <a:t>	de</a:t>
            </a:r>
            <a:r>
              <a:rPr lang="gl-ES" sz="2400" dirty="0" smtClean="0"/>
              <a:t> </a:t>
            </a:r>
            <a:r>
              <a:rPr lang="gl-ES" sz="2400" dirty="0"/>
              <a:t>busca aprendidos nas xornadas </a:t>
            </a:r>
            <a:r>
              <a:rPr lang="gl-ES" sz="2400" dirty="0" smtClean="0"/>
              <a:t>                             </a:t>
            </a:r>
            <a:r>
              <a:rPr lang="gl-ES" sz="2400" dirty="0" err="1" smtClean="0"/>
              <a:t>	adicadas</a:t>
            </a:r>
            <a:r>
              <a:rPr lang="gl-ES" sz="2400" dirty="0" smtClean="0"/>
              <a:t> </a:t>
            </a:r>
            <a:r>
              <a:rPr lang="gl-ES" sz="2400" dirty="0"/>
              <a:t>á formación de </a:t>
            </a:r>
            <a:r>
              <a:rPr lang="gl-ES" sz="2400" dirty="0" smtClean="0"/>
              <a:t>usuarios, e</a:t>
            </a:r>
          </a:p>
          <a:p>
            <a:pPr lvl="1"/>
            <a:r>
              <a:rPr lang="gl-ES" sz="2400" dirty="0" smtClean="0"/>
              <a:t>lean </a:t>
            </a:r>
            <a:r>
              <a:rPr lang="gl-ES" sz="2400" dirty="0"/>
              <a:t>diferentes tipos </a:t>
            </a:r>
            <a:r>
              <a:rPr lang="gl-ES" sz="2400" dirty="0" smtClean="0"/>
              <a:t>de libros.</a:t>
            </a:r>
          </a:p>
          <a:p>
            <a:pPr marL="329184" lvl="1" indent="0" algn="ctr">
              <a:buNone/>
            </a:pPr>
            <a:r>
              <a:rPr lang="gl-ES" sz="2400" dirty="0" smtClean="0"/>
              <a:t>                                                      Creamos o taller de chapas       </a:t>
            </a:r>
            <a:r>
              <a:rPr lang="gl-ES" sz="2400" dirty="0" err="1" smtClean="0"/>
              <a:t>			literarias</a:t>
            </a:r>
            <a:r>
              <a:rPr lang="gl-ES" sz="2400" dirty="0" smtClean="0"/>
              <a:t> no que:</a:t>
            </a:r>
          </a:p>
          <a:p>
            <a:pPr marL="329184" lvl="1" indent="0" algn="r">
              <a:buNone/>
            </a:pPr>
            <a:r>
              <a:rPr lang="gl-ES" sz="2400" dirty="0" smtClean="0"/>
              <a:t>o alumnado fai </a:t>
            </a:r>
            <a:r>
              <a:rPr lang="gl-ES" sz="2400" dirty="0"/>
              <a:t>as súas </a:t>
            </a:r>
            <a:r>
              <a:rPr lang="gl-ES" sz="2400" dirty="0" smtClean="0"/>
              <a:t>                                                    propias </a:t>
            </a:r>
            <a:r>
              <a:rPr lang="gl-ES" sz="2400" dirty="0"/>
              <a:t>chapas imprimindo citas                                                             </a:t>
            </a:r>
            <a:r>
              <a:rPr lang="gl-ES" sz="2400" dirty="0" smtClean="0"/>
              <a:t>  				                    extraídas </a:t>
            </a:r>
            <a:r>
              <a:rPr lang="gl-ES" sz="2400" dirty="0"/>
              <a:t>dos fondos da </a:t>
            </a:r>
            <a:r>
              <a:rPr lang="gl-ES" sz="2400" dirty="0" smtClean="0"/>
              <a:t>biblioteca, refráns ou frases feitas.</a:t>
            </a:r>
            <a:endParaRPr lang="gl-E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data:image/jpeg;base64,/9j/4AAQSkZJRgABAQAAAQABAAD/2wCEAAkGBxISEhUSEhAUFhUVFhgUFRYVFhUUGhYUFBQXFxQXGRgYHCggHBonGxUUIjEhJSkrLi4uGh8zODMsNygtLisBCgoKDg0OGxAQGy8mICYsLC8sNzQvLy0vLC8sLiwsLC8sLCwsLy0sLC8sLDAsLCwsLCwsLCwsLCwsLCwsLCwsLP/AABEIAOEA4QMBEQACEQEDEQH/xAAbAAEAAgMBAQAAAAAAAAAAAAAABQYCAwQBB//EAEAQAAIBAgMFBAgDBAoDAAAAAAABAgMRBBIhBQYxQVFhcYGREyIyUqGxwdFCcpIWM1OyFSM0YoKis8Lh8BQk8f/EABoBAQACAwEAAAAAAAAAAAAAAAAEBQIDBgH/xAA3EQACAQMCAgYJBAIDAQEAAAAAAQIDBBEFIRIxQVFxgbHREyIyM2GRocHhFBVS8CNCNHKy8ST/2gAMAwEAAhEDEQA/APuIAAAAAAAAAAAAAAAAAAAAAAAAAAAAAAAAAAAAAAAAAAAAAAAAAAAAAAAAAAAAAAAAAAAAAAAAAAAAAAAAAAAAAAAAAAAAAAAAAAAAAAAAAAAAAAAAANNbFU4e3UjH80kvmZxpzl7KbNc61OHtyS7Xg1/0lR/j0/1x+5l6Cr/F/Jmv9XQ/nH5o6ITTV0012O5raa5m+MlJZTMjw9AAAAAAAAAAAAAAAAAAABz47FxpQc5vRW4avV2NlOnKpLhjzNNevChBznyNtKopJSi009U1zRg4uLwzZCcZxUovKZmeGQAAAAAAAAAAOTaO0IUY5pvuS4yfRI20qMqssRI9zdU7eHFN9nW+wp+0d4K1VtJ5I9I8fGXHysXFGzp0+e7OYudUr1niL4V8PuyJZLK3mADZQrzg7wk4vsdjGUIzWJLJnTqTpvMG0WPZO9Duo1+HvpWt+ZfVFdXsFzp/LyLyz1l54a/z8/x8i0qSaunpxv2FVjoOhTTWUcGN21Qpe1UTfux9Z/Dh4kina1anJEOvqFvR9qW/Ut2RWF21VxNaMKayQTzSfGTjF31fBJ6K3bxJU7WFCm5S3fR1FfR1Crd11CmuGPN9eF4Z5fcspWl6AAAAAAAAAAAAACqb6Yl5oU09Es773ovr5lrp1PZz7jnNcrPijS7/ALL7nHu/tt0XknrTb/Q3zXZ1X/Xuu7X0q4o8/EjadqLt3wT9nw/HWXWnNSScWmnqmtUylaaeGdVGSksxeUZHhkAAAAAAADRjcVGlCVSXCK83yXi7GdOm6klFGqvWjRpupLkj59tDGyrTc5vjwXKK5JHQ0qUaUeGJxVxcTr1HOf8A8XUcxsNAAAAAABsdeeVRzyyrhG7t14cDHgjnONzN1ZuPDxPHVnb5GNOm5NRirtuyS5s9bSWWYxi5NRit2XvYOy/QU9fblrN9OkV2L7lFdXHpp7clyOw0+z/TU9/afPy7iQpVoyvlkpWdnZp2fG2nPVEeUZR5omwqRnnhecGwxMwAAAAAAAAAAACib0zbxM0+Sil3ZU/m2XtisUV3nIatJu6lnox4Z+5EksrST2NtmdB29qD4x6dsejItxaxrLPJk+y1Cds8c49XkXXA42FaOaErrn1T6Ncilq0pU3iSOroXFOvHipvJ0ms3gAAAAAFU3zxjzRpLglnl2t3UfqWunU9nPuOc1uu+KNJdr+xWSzKEAAAAAAAAA68DtCVG7hGGZ/iavJLor6JeBpq0Y1PazjqJNvdTobwSz14y+46KMsRi5qDnKSfH3Yrq0tDCSpW8eJLzN0Hc3tTgcm+vqS7ORd8DhI0oKEFovi+bfaUlSpKpJykdZQoQo01ThyRvNZuAAAAAAAAAAAAKZvjRtWUraSgvOLafwaLnT5ZptdTOW1qniupda8CBJ5TgA24bEzpyzQk4vqvquZhOEZrElk2Uq06UuKDwy0bN3pi7RrLK/eWqfeuK+JWVtPkt6e/wOgtdahL1ayw+vo/BYaNaM1mjJST5p3RXSi4vDRdwnGa4ovKMzwyAAAPn+8U74mp3peUUi/tFijE4zUpZup93giOJJBAAAAAAAAAOzZmzZ15ZYLRe1J8I/89hprV4UlmRKtbSpcy4Ycul9CLzszZ8KEMsV+aXOT6v7FFWrSqy4pHXWtrC3hwx731nYaiSAAAAAAAAAAAAACH3nwHpaN4q8oesu1fiXlr4EyyrejqYfJlZqts61HMecd/MoxeHIgAAAA24fEzpu8Jyi+x28+phOEZrElk2U6s6TzBtE1hN6qsdJxjNdfZfw0+BDqafTfsvBa0darR2mk/o/L6ErQ3poP2lKHesy/wAv2IktPqrlhljT1q3l7WV3Z8Dtp7bw8uFaK/N6v81jS7Wsv9WSo6jay34137eJTduyTr1HGUZJtNOLTXsrmi5tU1SimsHL38oyuZuLTT6t+hHAbyGAAAAAAAAAWncjhV74f7iq1L/Xv+x0Ohcqnd9y0FYdAAAAAAAAAAAAAAAAR1XbVGFWVKcsrVtX7LvFPjy48yQrWpKCnFZRBlqFCFV0pvDXXy5Z5+ZXtv7ItetRtKm9ZKOuV8W1b8PPs7ixtbnP+Ops/H8lLqNhhutR3i+eOj49nh2EATymAAAAAAAAAAAAAAAAAAAAALhuXC1Kbtxn8or/AJKfUX/kS+B0+hxxRk+t/ZFhK8ugAAAAAAAAAAAAAAClb30MtfNynFPxjo/oXWnzzSx1M5TWafDccXWvDbyISDad07PqtCc91hlUm4vKPAeAAAAAAAAAAAAAAAAAAAAAF73Xo5cPD+9eXm9PhYor2XFWfwOw0qHBax+OX9fIliIWIAAAAAAAAAAAAAABD7z7P9LSzJetT9ZdsfxLy18ETLKt6Oph8n/UVeq2vpqPFH2o793Svv2ooxeHJAAAAAAAAAAAAAAAAAAAAAHsINtJcW7LvfA8bSWWeqLk0lzZ9Lw1FQhGC4Rio+Ssc1OXFJy6zvKVNU4KC6El8jaYmwAAAAAAAAAAAAAAAAFP3i2E4N1aSvF6yitcr5tdny7uFvaXakuCfPxOZ1LTXBurSW3Sur8eHZyrxYlIAAAAAAAAAAAAAAAAAAACW3YwnpK6b4Q9d9/4fj8iJe1OCk117FlpVD0twm+Ud/IvZRHXgAAAAAAAAAAAAAAAAAGnF4qNKDnN2irXdm+LstF2szp05VJcMeZqrVoUYOc3sv70FY2lTwNW841vRy52i2n3wt8rFnRldU/Vccr+9JQXUNPrevGfC+x+Hlgr1aCTtGakuqUl8JK5YRba3WClnGMXiLyu9eJgZGAAAAAAAAAAAAAAAAALzuvgfR0czXrVPWfd+FeWviUd7V46mFyX9Z12k23oqHE+ct+7o/vxJghlmAAAAAAAAAAAAAAAAAAasTQU4ShLhJOL8UZQk4SUl0GurTVSDhLk1g+dY3CypTlCXFPzXJnR06iqRUkcRXoyo1HTl0GgzNIAAAAAAAAAAAAAAAAJPYGzvTVUmvUj60+3pHx+VyNdV/RQ25vkT9OtP1FbD9lbvy7/AAL8UB2QAAAAAAAAAAAAAAAAAAAABFbd2Oq8bqyqR9l9V7r7PkSra5dF4fIrr+wjcxytpLk/s/h4FJxWGnTk4Ti018e1Pmi7hUjNcUWcnVozpS4JrDNJmawAAAAAAAAAAAAAZ0KMpyUIq8pOyXaYykopyfIzp05VJKEVuz6DsnZ6oU1BavjJ9ZfY5+vWdWfE+47SztY21JQXPp+LO00koAAAAAAAAAAAAAAAAAAAAAAGjF4OnVWWpBSXby7nxRnTqTpvMXg1VqFOtHhqLKIDFbpx406riuklmt46FhDUX/tHJTVdDi96c8du/kVrF0FCWVVIztxcb2v0u1r4FlTm5LLWChrU1TlwqSfZy/PcaTM1AAAAAAAAAHsIttJJtvRJc2eNpLLPYxcnhcy7bvbG9Cs8/wB5JfpXRdvVlLd3XpXwx5eJ1mm6f+njxz9p/T4eZNEItAAAAAAAAAAAAAAAAAAAAAAAeSkkrt2XVnqWeR42kssicbvFQp8JZ30hqv1cCVTsqs+awvj5FbX1a3p+y+J/Dz5FY2ltyrWum8sH+GP1fFlpRtKdLfmygutRrV9m8R6l92RhJIAAAAAAAAABsoUJTkowi5SfBIxlOMFmT2M6dOVSShBZZdNhbDjR9eXrVGvCN+KXb2lLdXbq+quXidVp+mxt/XlvLw7PMmSGWgAAAAAAAAAAAAAAAAAAAObHUqkl/VVMkl1Skpdj5+KNlKUE/XWUaK8Kso/4pYfZlPt/BWcdtbG0Xaooro8qafcyzpW1tUXq+JQXF9f0Hiphd23zOCpt/Eu/9a1foor6XJCs6K/1IctTupf7/ReRw18ROes5yl3ts3xhGPsrBEqVZ1Hmcm+01GRrAAAAAAAAAABLbL2BVrWbWSHWS1a7ERK95Cnst2WVrplavu/Vj8fsi37O2dToRtBd8nxfeynrV51XmR01taU7ePDBdr6WdhqJIAAAAAAAAAAAAAAAAAAAAAAMZwUlZpNPimrpnqbTyjyUVJYa2ITG7r0p6wbpvs9aPk/oybTv6kdpblTX0ajPeHqv5r5eRB4vduvD2Upr+69fJ/S5Op31KXPYqa2kXNP2VxL4eT/JGV8NOHtwlHvTXAlRnGXsvJX1KVSn7cWu41GRrAAACAOvD7NrT9mlN9trLzdkap16cOckSadnXqezB+HiSuF3UqP95OMV0XrP7ESeowXsrP0LGjolWXvJJfVk/gNiUaVmo3kvxS1fhyRAq3VWps3sXNvp1Chull9b3JIjE4AAAAAAAAAAAAAAAAGmviqcLZ5xjfhmaXzMowlL2Vk11K1On7cku1m2Mk1dO6fBoxawZpprKPQegAAAAAAAAHjQBoqYClJ3lSpt9XCL4d6NirVI7KT+ZonbUZvMoJ9yOevgsLBXnSoRXWUIL5o2RrV5PEZSfezTUtrOmszhBdqR7RwGGks0aNFrqoQa+CPJVqyeHJ/NnsLW0ksxhFrsRslOhSsm6dPml6sePOxjipU33f1NjdCht6sfkjqTvqjUSE88j0AAGinjKcpZY1IOXRSTfkZunNLLTwao16cpcMZJvtN5gbQAAAAAAAAAAAAAAD5xtWo5Vqjk7vPJeCbSXdY6K3io0opdRw95Nzrzcut/Rlj3KqtwqRb0i00umZO/yK7UYpSi+su9DnJ05RfJNY7yyFcXoAAAAAAAAAAABR97M/8A5DzXy2WTpayvb/Ff4F3YcPotufSclrHH+p9blhY+/wBTq3KzZ6lr5cqv0zX08bXNWpYxHr+xJ0Li4545YXz88EHjqznUnKTu3J+V9F3WJ1KKjBJdRUXFR1KspS62Wrcyq3Skm7qM7R7E0nbzKrUIpVE10o6LRJylRcX0Pb5IsBALkh96qzjh5WdszUfBvVeSJdlFSrLJW6tUlC2fC+eEUZSa1Ts1qmuTXBovWk9mcgm47x2aPp1CV4xb5pPzRzElhtHfweYpmZ4ZAAAAAAAAAAAAAA+bbQ/e1Pzz/mZ0lH3cexeBwtz76f8A2fiY4fF1Kd8k5Rvxs7XtwPZ0oT9pZMaVerSzwSayb/6Wr/x5/qNf6aj/ABRt/XXP82e09s4hO6rS06u68Uzx2tFrHCZR1C5i8qbLPjN4FCjTqZLzqq6jfRWtmd+l2isp2bnUlHOyL+vqipUIVMetJcvEx2JvB6afo5wUZNNxad07cVrzse3Nn6KPEnlHljqn6ifo5rD6CeIJblXxe9bU2oU04p2u27uz4q3As6enZjmT3Ofra241HGEcpfHmT+zsZGtTjUjpfk+TWjRAq03Tm4subavGvTVSPSads7TWHhmau27RXC746voZ29B1pYRqvbuNtT4msvkiL2TvK6lRU5wSzaJxbevRpkmvY8EOKLzggWer+mqKnOOM8jv21j8PC0ayUm9VHKpO3XXgaLejVnvT2Jd7c21NKNZZ+GMm3ZGNo1I2o2SjxjbK1fs+pjXpVIS/yGyzuKFWP+Ho6MYx3Hz6fF36v5nQR5I4yXtPJYN2dq0qMJqpJpuV16snplS5LsK+9t6lWScV0FzpV7Rt6co1HjL6m+hdRNLeTDfxH+if2If6Gv1fVFp+7Wn8vo/I5t6a0Z4ZSjJOLnGzXibLGLjWw+eGadWnGdopReU2imMuTlWXihvFhlGKdR3SSfqT5LuKOVlWbbx9UddDVbVRScujqfkdOG25h6klGNTV8E1KN30u1xNc7WrBZa2N1LUbarLhjLfvXid1Wqopyk0ktW3okjQk5PCJkpRgnKTwkV/Fb2QTtTpuXa3lXgrX+RYU9Ok1mTx9Slra3Ti8U45+hzR3ulzox8JP7Gx6av5fQ0LXZdMPr+CU2bvFSqtRd4SfBS4Pul/8ItayqU1nmiwtdVo1nwv1X8fMmCIWZGbV23SoaP1p+7H6vkSaFrOruuRAu9QpW+z3l1L+7ENLe6XKjG3bJ/YmLTV0y+n5Kt67Loh9fwew3ulf1qKtztLX4oPTVjaX0PY668+tDbt/BKftJhvff6WRP0VbqLH91tf5fRlN2h+9qfnn/My6o+7j2LwOWuffT/7PxO7YWx1iM95uOW3K9737ew0XVy6LWFnJL0+wV0pNyxjBK/sjH+M/0r7kX9yf8fqWP7FH+b+RlT3Rhf1qsmuiSj8dTF6jPG0UZR0Knn1pNr5HLvnTUXRjFWSjNJLklksbdObfG38PuRtbiounFckn9jh3X/tMP8X8jN977l93iRNK/wCVHv8ABl8KI7A+YVOL738zp48kcBP2n2l23S/s0fzS/mZSX3vn3HV6P/xV2vxOTfb2Kf5n/KbtN9qXYRtd93Dt+xXtj/v6X54/MsLj3UuwpbH/AJEO1G/eV/8AtVf8P+nH7muy9xHv8WbdUf8A+ufd/wCUdu5n76f5P9yNOo+7XaS9D99Ls+5CYqFpzXSUl5SZNpvME/giprR4akl8X4mq5ma8nlweZRPf+JOOBk5pq9SM4p+68sb25XdyB6SMrtcPVgufQVIadLj29ZNdmyIInlOeXB5k24ahKpJQgm5Phbl29iRhUnGEcy5G2lTnVmo01uT29+LlmhRvooqUu2T4fK/iQNPprDqfIuNary4o0c7JZfxZBYaEZSSlPJHnKzdl3In1JSjHMVllPShGU0pywuslqmCwVvVxMlLq4tryUV8yGqt1neG39+JZyt7Dh9Wq8/34EI0T0VDRbdnbaawkpyd50/UV+bdsjfmvIqK1qv1CiuT38zpbbUGrKU5byjt5eJU6k225N3bd23zb4stkklhHNyk5NylzZLYbduvOKlaMU9UpNp+STIk76lF43ZZUtIuakeLZdr38DohupWvrOmlzacm/Ky+Zreo08bJm6OiV2/Wksd7+xJ/spQ6z819iL+4VfgWP7Lb/AB+ZWds0XCvUi/ebXdJ3XzLO2kpUotdRz99TdO4mn15+e517u7VVCUlNPLO12tWmr2dumrNV5buqk480SdMvY20mp8n9CyftHhv4j/TL7Fd+irdRe/u1r/L6PyMqe8GGk7eltfqpJebRjKzrJZ4TKOqWsnji8URW+1J/1U+SzRfe8rX8rJemyXrR7Cu12DfBPo3Xzx5EFsnFqlVhUauk9bdGmn8ydcU/SU3FFPZ11QrRqPkufgXDE7w0IwzRmpO2kVe9+3p4lPCzquWGsHT1NUt4w4lLL6un8FFbuXy2OQbzuWbdjbFOEPRVJZbNtN8Gnra/J3uVd7bTlPjisl/pV/Sp0/RVHjHLq3ObenakKrjCm7qLbcuTb0SXxNtjbyp5lLpNGrXlOs4wp7pdJwbBpuWIppcpXfdFXfyN91LhoyIWnxcrmCXXn5Ge8v8AaqvfH/TgY2fuI9/izPVP+XPu/wDKO7cz99P8n+5GnUfdrtJeie+l2fc4d4qGTEVF7zzrul/zc32c+KivhsRNSp+juZfHf5/k27u7ThQnLOnlklqlezV7adNWYXlvKrFcPNGzTLyFvNqpyf0wWNbw4X3/APLL7Fd+jr9X1Lxapafy+j8jo2nFVsPPI1LNBuLWqbWq+KNdFunVXFth7m66iq9tJQ3ytvt9T56dCcUWzY+36MaUYVLxlBKPstp20T0Ki4s6jm5R3TOkstToRoxhU2aWOXPHYSmE21h5yyxqK74Jpxv3XXEjVLarBZktiwo6hbVJcMJb/IrW91NqvflKCa8Lpllp8s0sdTKHWYNXGetIisJRU5qLnGF/xS4Lpcl1JuEeJLJXUaaqTUXJLPS+RNLdSpa/pqdvEg/uMf4stv2Spz40R+J2fCDs8TTb/uqcrd9kSIV5zWVB/QhVbSnTeJVV3JvwJPGYCNLBPLNTzzjLMtF2WI1Os6lzusYTRPr20aFg+GWctPJX6C9aP5l80WE/ZfYUtP249q8T6ccyd8AAARG39jKus0dKkVo+Ul7r+5Ltbl0Xh8it1DT1cx4o7SXL4/BlLxWEqU3apCUe9aeD4MuoVYTWYvJytWhUpPFSLX96+RozLqbMGnKPY6uy1fRat+CPG8bs9XrPC3L9S2dnw0aNXjkSfNxkuGvVHPyrcNZzh1nZwtfSWsaNXnhdz/BUNo7Iq0X60W48pRV0/t4lxRuadVbPfqOYubCtQl6yyutcvx3nAtdESCGt3hElhthV5wc1CyXBS9Vy7k/rYizvKUZcOfwT6WmXFSDmo46s7N9n5wcFalKDtKLi+kk18yRGSlvF5IU4Sg8TTXaZYfDTqO0ISk+xfN8F4nk6kYLMngypUalV4pxb/vyLpu/sb0CzSs6klZ9Ir3V9WUt1c+leFyR1WnaeraPFL2n9PgV/evDSjXlNr1Z5Wny0iotX66fEsLGpF0lHpRS6vRnC4lUa2ePBL7HXuZQlnnUs8uXKnybbT068DVqM48Kj0knQ6UuOVTG2MdpKbw7H9OlKOlSKsr8JLo/oRLS59E8Pkyx1Kw/UxUo+0vr8PIpmIw86btOEovtVvjwfgXUKkZrMXk5WpSqUnicWjTmXUzNWUXbdKhOFF500pTcop+7ZK9uV2n/1lJfzjKp6vUdZo9KpCg+PpeV2YX3InbuwJxk50o5oPVxWri+enNdxLtbyLiozeH4ldqGmTjN1KSyn0dK/BAS046d+hYLfkUr9V4Zsw1KU5KME3JvS3J9ezvMZyjCLcuRnShOpNRp7svm1tlKvTUW7TjrGXR21v2MoaFw6M8rkdjeWUbmnwvmuT/vQUnG7Oq0nacGu1axfii7p16dRZizlK9pWovE49/R8zlUuV/A246SMpdCZ2YHZdWq7Qg7c5NWivF/Q01binTW7JVCyrVniMe/kv72Fn2ts5xwfooJycMr7XaV5NLxbsVdCunccctsnQXlpKNj6KG+Md++5VNn0JTqQjFNvMr9iT1b6Itq04xg2+o5y2pSqVoxit8ru3PpJzZ3QAAAAPGgDH0UfdXkj3iZjwR6j1U0uCXkMs9UUuSMjw9ABioLovI9yzzCMjw9PJRT4oHjSfMJWB7jB6AeNX4gYyEgD0A8avxAayYqlH3V5I9yzHhj1GZ4ZAAxlBPik/A9y0eOKfNCMEuCS7g22FFLkZHh6ADFU10Xkj3LPOFdRkeHoAPFFdAeYR6D0AAAAAAAAAAAAAAAAAAAAAAAAAAAAAAAAAAAAAAAAAAAAAAAAAAAAAAAAAAAAAAAAAA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09" y="160338"/>
            <a:ext cx="3074987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Alexandra\Pictures\Picasa\Exportaciones\PUBLICITACIÓN\20140830_131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0" y="3789040"/>
            <a:ext cx="3587891" cy="2690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83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7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5" y="620688"/>
            <a:ext cx="3361061" cy="47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gl-ES" dirty="0" smtClean="0"/>
              <a:t>Unha </a:t>
            </a:r>
            <a:r>
              <a:rPr lang="gl-ES" sz="4000" dirty="0" smtClean="0"/>
              <a:t>maneira</a:t>
            </a:r>
            <a:r>
              <a:rPr lang="gl-ES" dirty="0" smtClean="0"/>
              <a:t> máis de fomentar a lectura</a:t>
            </a:r>
            <a:endParaRPr lang="gl-E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0968"/>
            <a:ext cx="5312000" cy="29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5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ln w="28575"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s-ES" dirty="0" smtClean="0"/>
              <a:t>1. O </a:t>
            </a:r>
            <a:r>
              <a:rPr lang="es-ES" dirty="0" err="1" smtClean="0"/>
              <a:t>noso</a:t>
            </a:r>
            <a:r>
              <a:rPr lang="es-ES" dirty="0" smtClean="0"/>
              <a:t> centro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l-ES" dirty="0" smtClean="0"/>
              <a:t>É un centro composto por: </a:t>
            </a:r>
          </a:p>
          <a:p>
            <a:pPr lvl="1"/>
            <a:r>
              <a:rPr lang="gl-ES" dirty="0" smtClean="0"/>
              <a:t>Alumnado de Ciclos formativos.</a:t>
            </a:r>
          </a:p>
          <a:p>
            <a:pPr lvl="1"/>
            <a:r>
              <a:rPr lang="gl-ES" dirty="0" smtClean="0"/>
              <a:t>Alumnado de 2º de bacharelato (dados os recortes desde hai anos)</a:t>
            </a:r>
          </a:p>
          <a:p>
            <a:pPr lvl="1"/>
            <a:r>
              <a:rPr lang="gl-ES" dirty="0" err="1" smtClean="0"/>
              <a:t>Alumn@s</a:t>
            </a:r>
            <a:r>
              <a:rPr lang="gl-ES" dirty="0" smtClean="0"/>
              <a:t> situados en dinámicas afastadas do hábito de estudo: PCPI, FP Básica, ESA.</a:t>
            </a:r>
          </a:p>
          <a:p>
            <a:pPr lvl="1"/>
            <a:r>
              <a:rPr lang="gl-ES" dirty="0" err="1" smtClean="0"/>
              <a:t>Alumn@s</a:t>
            </a:r>
            <a:r>
              <a:rPr lang="gl-ES" dirty="0" smtClean="0"/>
              <a:t> que durante tempo estiveron fóra do sistema educativo e que retomaron tardiamente os estudos: bacharelato </a:t>
            </a:r>
            <a:r>
              <a:rPr lang="gl-ES" dirty="0" err="1" smtClean="0"/>
              <a:t>semipresencial</a:t>
            </a:r>
            <a:r>
              <a:rPr lang="gl-ES" dirty="0" smtClean="0">
                <a:sym typeface="Wingdings" panose="05000000000000000000" pitchFamily="2" charset="2"/>
              </a:rPr>
              <a:t>, ao que se unen alumnos/as repetidores.</a:t>
            </a:r>
          </a:p>
          <a:p>
            <a:pPr marL="0" indent="0">
              <a:buNone/>
            </a:pPr>
            <a:endParaRPr lang="es-ES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021288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5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ln w="28575"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s-ES" dirty="0" smtClean="0"/>
              <a:t>2. </a:t>
            </a:r>
            <a:r>
              <a:rPr lang="gl-ES" dirty="0" smtClean="0"/>
              <a:t>Grupo</a:t>
            </a:r>
            <a:r>
              <a:rPr lang="es-ES" dirty="0" smtClean="0"/>
              <a:t> de </a:t>
            </a:r>
            <a:r>
              <a:rPr lang="es-ES" dirty="0" err="1" smtClean="0"/>
              <a:t>traballo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gl-ES" dirty="0" smtClean="0"/>
              <a:t>As encargadas da biblioteca somos dúas  profesoras (Lingua castelá e Xeografía e Historia)</a:t>
            </a:r>
          </a:p>
          <a:p>
            <a:pPr lvl="1"/>
            <a:r>
              <a:rPr lang="gl-ES" dirty="0" smtClean="0"/>
              <a:t>Con pouca dispoñibilidade horaria</a:t>
            </a:r>
          </a:p>
          <a:p>
            <a:pPr lvl="1"/>
            <a:r>
              <a:rPr lang="gl-ES" dirty="0" smtClean="0"/>
              <a:t>Con pouco ou nulo apoio do resto do profesorado que imparte clase, pero</a:t>
            </a:r>
          </a:p>
          <a:p>
            <a:pPr lvl="1"/>
            <a:r>
              <a:rPr lang="gl-ES" dirty="0" smtClean="0"/>
              <a:t>profundamente implicadas no porvir educativo dos rapaces.</a:t>
            </a:r>
          </a:p>
          <a:p>
            <a:r>
              <a:rPr lang="gl-ES" dirty="0" smtClean="0"/>
              <a:t>Somos conscientes das súas limitacións, tanto educativas e familiares, como de aprendizaxe, e</a:t>
            </a:r>
          </a:p>
          <a:p>
            <a:r>
              <a:rPr lang="gl-ES" dirty="0"/>
              <a:t>p</a:t>
            </a:r>
            <a:r>
              <a:rPr lang="gl-ES" dirty="0" smtClean="0"/>
              <a:t>or iso, cremos que con máis motivo son merecedores dun esforzo pola nosa parte. </a:t>
            </a:r>
          </a:p>
          <a:p>
            <a:endParaRPr lang="es-E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7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ln w="28575"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s-ES" dirty="0" smtClean="0"/>
              <a:t>3. A razón do título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l-ES" dirty="0" smtClean="0"/>
              <a:t>Nós tamén: Alexandra e eu preguntámonos moitas veces:</a:t>
            </a:r>
          </a:p>
          <a:p>
            <a:pPr lvl="1"/>
            <a:r>
              <a:rPr lang="gl-ES" dirty="0" smtClean="0"/>
              <a:t>E eles, por que non?</a:t>
            </a:r>
          </a:p>
          <a:p>
            <a:pPr lvl="1"/>
            <a:r>
              <a:rPr lang="gl-ES" dirty="0" smtClean="0"/>
              <a:t>E nós, a pesar de estarmos moi condicionadas polo que nos rodea, por que non?</a:t>
            </a:r>
          </a:p>
          <a:p>
            <a:r>
              <a:rPr lang="gl-ES" dirty="0" smtClean="0"/>
              <a:t>Así que ese “nós” referido a “todos” os que pertencen ó Lois </a:t>
            </a:r>
            <a:r>
              <a:rPr lang="gl-ES" dirty="0" err="1" smtClean="0"/>
              <a:t>Peña</a:t>
            </a:r>
            <a:r>
              <a:rPr lang="gl-ES" dirty="0" smtClean="0"/>
              <a:t> Novo é o motor que nos move (aínda que ás veces a desesperanza tinga a nosa alegría de facer).  </a:t>
            </a:r>
          </a:p>
          <a:p>
            <a:r>
              <a:rPr lang="gl-ES" dirty="0" smtClean="0"/>
              <a:t>E, por suposto, a convicción de que se outros poden, NÓS TAMÉN. </a:t>
            </a:r>
            <a:endParaRPr lang="gl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4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s-ES" dirty="0" smtClean="0"/>
              <a:t>4. Os </a:t>
            </a:r>
            <a:r>
              <a:rPr lang="es-ES" dirty="0" err="1" smtClean="0"/>
              <a:t>nosos</a:t>
            </a:r>
            <a:r>
              <a:rPr lang="es-ES" dirty="0" smtClean="0"/>
              <a:t> </a:t>
            </a:r>
            <a:r>
              <a:rPr lang="es-ES" dirty="0" err="1" smtClean="0"/>
              <a:t>obxectivos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gl-ES" dirty="0" smtClean="0"/>
              <a:t>Achegarnos ós rapaces e rapazas sen barreiras sociais nin xerárquicas</a:t>
            </a:r>
          </a:p>
          <a:p>
            <a:r>
              <a:rPr lang="gl-ES" dirty="0" smtClean="0"/>
              <a:t>Facelos gozar con actividades que lles sirvan para a súa dinámica de aprendizaxe, pero sobre todo, para que repitan a experiencia de aproximarse á cultura</a:t>
            </a:r>
          </a:p>
          <a:p>
            <a:pPr lvl="0"/>
            <a:r>
              <a:rPr lang="gl-ES" dirty="0" smtClean="0"/>
              <a:t>Afianzar a crenza de que son capaces de moito máis do que pensan, e de que ler non é exclusivo duns poucos</a:t>
            </a:r>
          </a:p>
          <a:p>
            <a:pPr lvl="0"/>
            <a:r>
              <a:rPr lang="gl-ES" dirty="0" smtClean="0"/>
              <a:t>Enfrontarse á vida sen complexos nin ataduras</a:t>
            </a:r>
          </a:p>
          <a:p>
            <a:pPr lvl="0"/>
            <a:endParaRPr lang="gl-E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46" y="5949280"/>
            <a:ext cx="10731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5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468">
            <a:off x="720050" y="3514026"/>
            <a:ext cx="3744601" cy="2844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304" y="188641"/>
            <a:ext cx="8041439" cy="864096"/>
          </a:xfrm>
          <a:solidFill>
            <a:schemeClr val="bg2">
              <a:lumMod val="9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s-ES" dirty="0" smtClean="0"/>
              <a:t>5. As actividades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838199" y="1340769"/>
            <a:ext cx="7467601" cy="172819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u="sng" dirty="0" err="1">
                <a:solidFill>
                  <a:schemeClr val="tx1"/>
                </a:solidFill>
              </a:rPr>
              <a:t>Teatralización</a:t>
            </a:r>
            <a:r>
              <a:rPr lang="en-US" sz="3600" u="sng" dirty="0">
                <a:solidFill>
                  <a:schemeClr val="tx1"/>
                </a:solidFill>
              </a:rPr>
              <a:t> de </a:t>
            </a:r>
            <a:r>
              <a:rPr lang="en-US" sz="3600" u="sng" dirty="0" err="1">
                <a:solidFill>
                  <a:schemeClr val="tx1"/>
                </a:solidFill>
              </a:rPr>
              <a:t>escenarios</a:t>
            </a:r>
            <a:r>
              <a:rPr lang="es-ES" sz="3600" u="sng" dirty="0">
                <a:solidFill>
                  <a:schemeClr val="tx1"/>
                </a:solidFill>
              </a:rPr>
              <a:t/>
            </a:r>
            <a:br>
              <a:rPr lang="es-ES" sz="3600" u="sng" dirty="0">
                <a:solidFill>
                  <a:schemeClr val="tx1"/>
                </a:solidFill>
              </a:rPr>
            </a:br>
            <a:endParaRPr lang="es-ES" sz="1200" u="sng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gl-ES" sz="2200" dirty="0" smtClean="0">
                <a:solidFill>
                  <a:schemeClr val="tx1"/>
                </a:solidFill>
              </a:rPr>
              <a:t>Pensamos </a:t>
            </a:r>
            <a:r>
              <a:rPr lang="gl-ES" sz="2200" dirty="0">
                <a:solidFill>
                  <a:schemeClr val="tx1"/>
                </a:solidFill>
              </a:rPr>
              <a:t>que unha boa maneira de achegar a lectura ó alumnado </a:t>
            </a:r>
            <a:r>
              <a:rPr lang="gl-ES" sz="2200" dirty="0" smtClean="0">
                <a:solidFill>
                  <a:schemeClr val="tx1"/>
                </a:solidFill>
              </a:rPr>
              <a:t>é </a:t>
            </a:r>
            <a:r>
              <a:rPr lang="gl-ES" sz="2200" dirty="0">
                <a:solidFill>
                  <a:schemeClr val="tx1"/>
                </a:solidFill>
              </a:rPr>
              <a:t>a través da creación de escenarios </a:t>
            </a:r>
            <a:r>
              <a:rPr lang="gl-ES" sz="2200" dirty="0" err="1">
                <a:solidFill>
                  <a:schemeClr val="tx1"/>
                </a:solidFill>
              </a:rPr>
              <a:t>visualmente</a:t>
            </a:r>
            <a:r>
              <a:rPr lang="gl-ES" sz="2200" dirty="0">
                <a:solidFill>
                  <a:schemeClr val="tx1"/>
                </a:solidFill>
              </a:rPr>
              <a:t> atractivos nos que se presente unha selección de libros relacionada cunha temática ou datas </a:t>
            </a:r>
            <a:r>
              <a:rPr lang="gl-ES" sz="2200" dirty="0" smtClean="0">
                <a:solidFill>
                  <a:schemeClr val="tx1"/>
                </a:solidFill>
              </a:rPr>
              <a:t>específicas</a:t>
            </a:r>
            <a:endParaRPr lang="es-ES" sz="58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01328"/>
            <a:ext cx="3840000" cy="28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13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88" r="14421"/>
          <a:stretch/>
        </p:blipFill>
        <p:spPr bwMode="auto">
          <a:xfrm>
            <a:off x="4355978" y="-99392"/>
            <a:ext cx="4061570" cy="3312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6" y="156109"/>
            <a:ext cx="2826348" cy="399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91" y="3244606"/>
            <a:ext cx="4320000" cy="324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8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4" t="22785" r="30930" b="21171"/>
          <a:stretch/>
        </p:blipFill>
        <p:spPr bwMode="auto">
          <a:xfrm>
            <a:off x="6804248" y="1124744"/>
            <a:ext cx="1600201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/>
              <a:t>Creación do Cl</a:t>
            </a:r>
            <a:r>
              <a:rPr lang="gl-ES" u="sng" dirty="0"/>
              <a:t>ub de lectura </a:t>
            </a:r>
            <a:br>
              <a:rPr lang="gl-ES" u="sng" dirty="0"/>
            </a:br>
            <a:r>
              <a:rPr lang="gl-ES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Nós tamén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844824"/>
            <a:ext cx="7467600" cy="468052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gl-ES" sz="41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gl-ES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Obxectivo: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gl-ES" dirty="0" smtClean="0"/>
              <a:t>Intentar achegar a lectura a todos  aqueles que queren gozar dela (alumnos e profesores) e a todos os que aínda non saben que poden  gozala (PCPI e FPB)</a:t>
            </a:r>
          </a:p>
          <a:p>
            <a:pPr lvl="1"/>
            <a:r>
              <a:rPr lang="gl-ES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iso</a:t>
            </a:r>
            <a:r>
              <a:rPr lang="gl-ES" dirty="0" smtClean="0"/>
              <a:t>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gl-ES" dirty="0" smtClean="0"/>
              <a:t>Reunímonos na biblioteca ao redor dunha cunca de té e uns doces, e falamos do libro e do que está relacionado con  el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gl-ES" dirty="0" smtClean="0"/>
              <a:t>Publicamos nas redes sociais o resultado das xuntanzas con comentarios, imaxes e ás veces sorpresas: </a:t>
            </a:r>
            <a:r>
              <a:rPr lang="gl-ES" sz="1400" u="sng" dirty="0" smtClean="0"/>
              <a:t>www.</a:t>
            </a:r>
            <a:r>
              <a:rPr lang="gl-ES" sz="1400" u="sng" dirty="0" err="1" smtClean="0"/>
              <a:t>facebook</a:t>
            </a:r>
            <a:r>
              <a:rPr lang="gl-ES" sz="1400" u="sng" dirty="0" smtClean="0"/>
              <a:t>.</a:t>
            </a:r>
            <a:r>
              <a:rPr lang="gl-ES" sz="1400" u="sng" dirty="0" err="1" smtClean="0"/>
              <a:t>com</a:t>
            </a:r>
            <a:r>
              <a:rPr lang="gl-ES" sz="1400" u="sng" dirty="0" smtClean="0"/>
              <a:t>/</a:t>
            </a:r>
            <a:r>
              <a:rPr lang="gl-ES" sz="1400" u="sng" dirty="0" err="1" smtClean="0"/>
              <a:t>iesloispenanovo</a:t>
            </a:r>
            <a:endParaRPr lang="gl-ES" sz="1400" u="sng" dirty="0" smtClean="0"/>
          </a:p>
          <a:p>
            <a:pPr lvl="1"/>
            <a:r>
              <a:rPr lang="gl-ES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Logros: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gl-ES" dirty="0" smtClean="0"/>
              <a:t>Aprendemos uns dos outros e, sobre todo, </a:t>
            </a:r>
            <a:r>
              <a:rPr lang="gl-ES" dirty="0" err="1" smtClean="0"/>
              <a:t>disfrutamos</a:t>
            </a:r>
            <a:endParaRPr lang="gl-ES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gl-ES" dirty="0" smtClean="0"/>
              <a:t>Conseguimos que moitos dos rapaces que nunca se </a:t>
            </a:r>
            <a:r>
              <a:rPr lang="gl-ES" dirty="0" err="1" smtClean="0"/>
              <a:t>plantexaran</a:t>
            </a:r>
            <a:r>
              <a:rPr lang="gl-ES" dirty="0" smtClean="0"/>
              <a:t> ler, se atreveran e </a:t>
            </a:r>
            <a:r>
              <a:rPr lang="gl-ES" dirty="0" err="1" smtClean="0"/>
              <a:t>disfrutaran</a:t>
            </a:r>
            <a:endParaRPr lang="gl-ES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gl-ES" dirty="0" smtClean="0"/>
              <a:t>Formamos unha pequena familia que se comunica tanto dentro coma fóra do centro grazas a estas iniciativas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s-ES" dirty="0" smtClean="0"/>
          </a:p>
          <a:p>
            <a:pPr lvl="2">
              <a:buFont typeface="Wingdings" panose="05000000000000000000" pitchFamily="2" charset="2"/>
              <a:buChar char="Ø"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29131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2266</TotalTime>
  <Words>1402</Words>
  <Application>Microsoft Office PowerPoint</Application>
  <PresentationFormat>Presentación en pantalla (4:3)</PresentationFormat>
  <Paragraphs>195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Sketchbook</vt:lpstr>
      <vt:lpstr>O lector máis curioso</vt:lpstr>
      <vt:lpstr>      Nós tamén!</vt:lpstr>
      <vt:lpstr>1. O noso centro</vt:lpstr>
      <vt:lpstr>2. Grupo de traballo</vt:lpstr>
      <vt:lpstr>3. A razón do título</vt:lpstr>
      <vt:lpstr>4. Os nosos obxectivos </vt:lpstr>
      <vt:lpstr>5. As actividades</vt:lpstr>
      <vt:lpstr>Presentación de PowerPoint</vt:lpstr>
      <vt:lpstr>Creación do Club de lectura  Nós tamén</vt:lpstr>
      <vt:lpstr>Presentación de PowerPoint</vt:lpstr>
      <vt:lpstr>Presentación de PowerPoint</vt:lpstr>
      <vt:lpstr>Presentación de PowerPoint</vt:lpstr>
      <vt:lpstr>TÍTULO: SI TÚ QUIERES  AUTOR/A: SONIA MIRÓ   A novela relata a vida de Dani, un adolescente con problemas nos estudos, de difícil relación cos compañeiros, especialmente con un chamado Borja, e coa súa nai. Grazas á amizade que entabla co conserxe do instituto, don Andrés, Dani cambia a súa forma de ser e consegue o que consideraba un imposible: saír con Sara.    La novela relata la vida de Dani, un adolescente con problemas en los estudios, de difícil relación con sus compañeros, especialmente con uno llamado Borja, y con su madre. Gracias a la amistad que entabla con el bedel del instituto, don Andrés, Dani cambia su forma de ser y consigue lo que él considera un imposible: salir con Sara. </vt:lpstr>
      <vt:lpstr>Sesións especiais- Club de Lectura: 50 sombras de Grey</vt:lpstr>
      <vt:lpstr>Presentación de PowerPoint</vt:lpstr>
      <vt:lpstr>A nosa biblioteca. A nosa opinión</vt:lpstr>
      <vt:lpstr> “Shopping  day” </vt:lpstr>
      <vt:lpstr>                                  EXPOSICIÓN E SELECCIÓN DE LIBROS</vt:lpstr>
      <vt:lpstr>Porque eu me chamo Iván</vt:lpstr>
      <vt:lpstr>                                                      Teatralización dos escenarios</vt:lpstr>
      <vt:lpstr>As árbores no outono, as árbores nos libros</vt:lpstr>
      <vt:lpstr>  As árbores no outono. As árbores nos libros   </vt:lpstr>
      <vt:lpstr>Movies for people in a hurry</vt:lpstr>
      <vt:lpstr>                             </vt:lpstr>
      <vt:lpstr>Eu son Rosalía cando, porque, onde, para…</vt:lpstr>
      <vt:lpstr>A árbore das palabras e dos desexos</vt:lpstr>
      <vt:lpstr>As Lois Peña Novas na cafetería</vt:lpstr>
      <vt:lpstr> Taller de chapas literarias </vt:lpstr>
      <vt:lpstr>Unha maneira máis de fomentar a lectura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 nós, por que non?</dc:title>
  <dc:creator>Amparo</dc:creator>
  <cp:lastModifiedBy>Amparo</cp:lastModifiedBy>
  <cp:revision>175</cp:revision>
  <cp:lastPrinted>2015-03-09T12:04:57Z</cp:lastPrinted>
  <dcterms:created xsi:type="dcterms:W3CDTF">2014-10-16T16:36:06Z</dcterms:created>
  <dcterms:modified xsi:type="dcterms:W3CDTF">2015-03-10T09:50:33Z</dcterms:modified>
</cp:coreProperties>
</file>