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62" r:id="rId5"/>
    <p:sldId id="270" r:id="rId6"/>
    <p:sldId id="263" r:id="rId7"/>
    <p:sldId id="271" r:id="rId8"/>
    <p:sldId id="258" r:id="rId9"/>
    <p:sldId id="281" r:id="rId10"/>
    <p:sldId id="264" r:id="rId11"/>
    <p:sldId id="272" r:id="rId12"/>
    <p:sldId id="265" r:id="rId13"/>
    <p:sldId id="282" r:id="rId14"/>
    <p:sldId id="259" r:id="rId15"/>
    <p:sldId id="266" r:id="rId16"/>
    <p:sldId id="268" r:id="rId17"/>
    <p:sldId id="260" r:id="rId18"/>
    <p:sldId id="273" r:id="rId19"/>
    <p:sldId id="276" r:id="rId20"/>
    <p:sldId id="269" r:id="rId21"/>
    <p:sldId id="274" r:id="rId22"/>
    <p:sldId id="275" r:id="rId23"/>
    <p:sldId id="261" r:id="rId24"/>
    <p:sldId id="278" r:id="rId25"/>
    <p:sldId id="267" r:id="rId26"/>
    <p:sldId id="279" r:id="rId27"/>
    <p:sldId id="280" r:id="rId28"/>
  </p:sldIdLst>
  <p:sldSz cx="9144000" cy="6858000" type="screen4x3"/>
  <p:notesSz cx="6735763" cy="9866313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1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86A1-8218-44EF-A5A8-5A07817CC5F8}" type="datetimeFigureOut">
              <a:rPr lang="gl-ES" smtClean="0"/>
              <a:pPr/>
              <a:t>05/06/2014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F701-6CEB-4D6E-9B61-ABED13474C1C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071569"/>
          </a:xfrm>
        </p:spPr>
        <p:txBody>
          <a:bodyPr>
            <a:normAutofit/>
          </a:bodyPr>
          <a:lstStyle/>
          <a:p>
            <a:r>
              <a:rPr lang="gl-ES" sz="3200" dirty="0" smtClean="0"/>
              <a:t>VII XORNADA DE CLUBS DE LECTURA</a:t>
            </a:r>
            <a:endParaRPr lang="gl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286808" cy="464347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220000"/>
              </a:lnSpc>
            </a:pPr>
            <a:r>
              <a:rPr lang="gl-ES" sz="13500" i="1" dirty="0" smtClean="0">
                <a:solidFill>
                  <a:schemeClr val="tx1"/>
                </a:solidFill>
              </a:rPr>
              <a:t>Unha visión sobre as lectoras e os lectores dos clubs de lectura e o papel das persoas mediadoras.</a:t>
            </a: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  <a:p>
            <a:endParaRPr lang="gl-ES" sz="3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LECTORAS E LECTORES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Que tipo de lectores se consideran?</a:t>
            </a:r>
          </a:p>
          <a:p>
            <a:pPr>
              <a:buNone/>
            </a:pPr>
            <a:endParaRPr lang="gl-ES" dirty="0" smtClean="0"/>
          </a:p>
          <a:p>
            <a:pPr lvl="1"/>
            <a:r>
              <a:rPr lang="gl-ES" dirty="0" smtClean="0"/>
              <a:t>Activos porque son afeccionados á lectura dende pequenos e len sempre que poden.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Selectivos porque depende da lectura proposta.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Iniciais e introducidos por outra persoa.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DE LECTURA 1º BAC</a:t>
            </a:r>
            <a:endParaRPr lang="gl-ES" sz="3200" dirty="0"/>
          </a:p>
        </p:txBody>
      </p:sp>
      <p:pic>
        <p:nvPicPr>
          <p:cNvPr id="4" name="3 Marcador de contenido" descr="CLUB LECTURA 1º BAC_EXP CÓMICS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LECTORAS E LECTORES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5072098"/>
          </a:xfrm>
        </p:spPr>
        <p:txBody>
          <a:bodyPr>
            <a:normAutofit/>
          </a:bodyPr>
          <a:lstStyle/>
          <a:p>
            <a:r>
              <a:rPr lang="gl-ES" dirty="0" smtClean="0"/>
              <a:t>Como ven as mediadoras?</a:t>
            </a:r>
          </a:p>
          <a:p>
            <a:pPr>
              <a:buNone/>
            </a:pPr>
            <a:endParaRPr lang="gl-ES" dirty="0" smtClean="0"/>
          </a:p>
          <a:p>
            <a:pPr lvl="1"/>
            <a:r>
              <a:rPr lang="gl-ES" dirty="0" smtClean="0"/>
              <a:t>Inflúen noutras persoas para que lean.</a:t>
            </a:r>
          </a:p>
          <a:p>
            <a:pPr lvl="1" algn="just"/>
            <a:r>
              <a:rPr lang="gl-ES" dirty="0" smtClean="0"/>
              <a:t>Facilitan os exemplares e planifican reunións e actividades. </a:t>
            </a:r>
          </a:p>
          <a:p>
            <a:pPr lvl="1" algn="just"/>
            <a:r>
              <a:rPr lang="gl-ES" dirty="0" smtClean="0"/>
              <a:t>Achegan indicacións, aclaran dúbidas e profundan nalgúns aspectos da obra.</a:t>
            </a:r>
          </a:p>
          <a:p>
            <a:pPr lvl="1"/>
            <a:r>
              <a:rPr lang="gl-ES" dirty="0" smtClean="0"/>
              <a:t>Moderan a participación. </a:t>
            </a:r>
          </a:p>
          <a:p>
            <a:pPr lvl="1" algn="just"/>
            <a:r>
              <a:rPr lang="gl-ES" dirty="0" smtClean="0"/>
              <a:t>Dedican parte do seu tempo libre a fomentar a lectura.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LECTURA 4º ESO</a:t>
            </a:r>
            <a:endParaRPr lang="gl-ES" sz="3200" dirty="0"/>
          </a:p>
        </p:txBody>
      </p:sp>
      <p:pic>
        <p:nvPicPr>
          <p:cNvPr id="4" name="3 Marcador de contenido" descr="NOVEMBRO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PERSOAS MEDIADORAS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411675"/>
          </a:xfrm>
        </p:spPr>
        <p:txBody>
          <a:bodyPr>
            <a:normAutofit lnSpcReduction="10000"/>
          </a:bodyPr>
          <a:lstStyle/>
          <a:p>
            <a:r>
              <a:rPr lang="gl-ES" dirty="0" smtClean="0"/>
              <a:t>Quen son?</a:t>
            </a:r>
          </a:p>
          <a:p>
            <a:pPr>
              <a:buNone/>
            </a:pPr>
            <a:endParaRPr lang="gl-ES" dirty="0" smtClean="0"/>
          </a:p>
          <a:p>
            <a:pPr lvl="1"/>
            <a:r>
              <a:rPr lang="gl-ES" dirty="0" smtClean="0"/>
              <a:t>Docentes de Lingua e Literatura.</a:t>
            </a:r>
          </a:p>
          <a:p>
            <a:pPr lvl="1"/>
            <a:r>
              <a:rPr lang="gl-ES" dirty="0" smtClean="0"/>
              <a:t>Titoras.</a:t>
            </a:r>
          </a:p>
          <a:p>
            <a:pPr lvl="1" algn="just"/>
            <a:r>
              <a:rPr lang="gl-ES" dirty="0" smtClean="0"/>
              <a:t>Integrantes do Equipo de Dinamización da Biblioteca.</a:t>
            </a:r>
          </a:p>
          <a:p>
            <a:pPr lvl="1" algn="just"/>
            <a:r>
              <a:rPr lang="gl-ES" dirty="0" smtClean="0"/>
              <a:t>Membros do Equipo de Dinamización da Lingua Galega.</a:t>
            </a:r>
          </a:p>
          <a:p>
            <a:pPr lvl="1"/>
            <a:r>
              <a:rPr lang="gl-ES" dirty="0" smtClean="0"/>
              <a:t>Coordinadoras de equipos ou departamentos.</a:t>
            </a:r>
          </a:p>
          <a:p>
            <a:pPr lvl="1">
              <a:buNone/>
            </a:pPr>
            <a:endParaRPr lang="gl-ES" dirty="0" smtClean="0"/>
          </a:p>
          <a:p>
            <a:pPr lvl="1"/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PERSOAS MEDIADORAS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r>
              <a:rPr lang="gl-ES" dirty="0" smtClean="0"/>
              <a:t>Como se </a:t>
            </a:r>
            <a:r>
              <a:rPr lang="gl-ES" dirty="0" smtClean="0"/>
              <a:t>ven </a:t>
            </a:r>
            <a:r>
              <a:rPr lang="gl-ES" dirty="0" smtClean="0"/>
              <a:t>a si mesmas?</a:t>
            </a:r>
          </a:p>
          <a:p>
            <a:pPr>
              <a:buNone/>
            </a:pPr>
            <a:endParaRPr lang="gl-ES" dirty="0" smtClean="0"/>
          </a:p>
          <a:p>
            <a:pPr lvl="1"/>
            <a:r>
              <a:rPr lang="gl-ES" dirty="0" smtClean="0"/>
              <a:t>Lectoras con dispoñibilidade para promover a lectura por pracer. 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Facilitadoras, pero sen coartar a autonomía.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Creadoras dun clima de respecto e confianza.</a:t>
            </a:r>
          </a:p>
          <a:p>
            <a:pPr lvl="1">
              <a:buNone/>
            </a:pPr>
            <a:endParaRPr lang="gl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PERSOAS MEDIADORAS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gl-ES" dirty="0" smtClean="0"/>
          </a:p>
          <a:p>
            <a:pPr lvl="1"/>
            <a:r>
              <a:rPr lang="gl-ES" dirty="0" smtClean="0"/>
              <a:t>Observadoras dos intereses do grupo.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Flexibles cos horarios, prazos </a:t>
            </a:r>
            <a:r>
              <a:rPr lang="gl-ES" dirty="0" smtClean="0"/>
              <a:t>e </a:t>
            </a:r>
            <a:r>
              <a:rPr lang="gl-ES" dirty="0" smtClean="0"/>
              <a:t>ritmos de lectura.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Implicadas dunha forma persoal. </a:t>
            </a:r>
          </a:p>
          <a:p>
            <a:pPr lvl="1"/>
            <a:endParaRPr lang="gl-ES" dirty="0" smtClean="0"/>
          </a:p>
          <a:p>
            <a:pPr lvl="1"/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IMPLICACIÓN DO ALUMNADO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Nas aulas</a:t>
            </a:r>
          </a:p>
          <a:p>
            <a:pPr>
              <a:buNone/>
            </a:pPr>
            <a:endParaRPr lang="gl-ES" dirty="0" smtClean="0"/>
          </a:p>
          <a:p>
            <a:pPr lvl="1"/>
            <a:r>
              <a:rPr lang="gl-ES" dirty="0" smtClean="0"/>
              <a:t>Téntase espertar a súa curiosidade por aprender.</a:t>
            </a:r>
          </a:p>
          <a:p>
            <a:pPr lvl="1">
              <a:buNone/>
            </a:pPr>
            <a:endParaRPr lang="gl-ES" dirty="0" smtClean="0"/>
          </a:p>
          <a:p>
            <a:pPr lvl="1"/>
            <a:r>
              <a:rPr lang="gl-ES" dirty="0" smtClean="0"/>
              <a:t>Foméntase  o desenvolvemento do espírito crítico.</a:t>
            </a:r>
          </a:p>
          <a:p>
            <a:pPr lvl="1"/>
            <a:endParaRPr lang="gl-ES" dirty="0" smtClean="0"/>
          </a:p>
          <a:p>
            <a:pPr lvl="1"/>
            <a:r>
              <a:rPr lang="gl-ES" dirty="0" smtClean="0"/>
              <a:t>Facilítase  o coñecemento persoal para mellorar as relacións. </a:t>
            </a:r>
          </a:p>
          <a:p>
            <a:pPr lvl="1"/>
            <a:endParaRPr lang="gl-ES" dirty="0" smtClean="0"/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LECTURA COMÚN</a:t>
            </a:r>
            <a:endParaRPr lang="gl-ES" sz="3200" dirty="0"/>
          </a:p>
        </p:txBody>
      </p:sp>
      <p:pic>
        <p:nvPicPr>
          <p:cNvPr id="4" name="3 Marcador de contenido" descr="MOCHILAS_SIMBAD_PAZ 2ºC_TERTULIAS OURENSE_ A ESMORGA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3º ESO</a:t>
            </a:r>
            <a:endParaRPr lang="gl-ES" sz="3200" dirty="0"/>
          </a:p>
        </p:txBody>
      </p:sp>
      <p:pic>
        <p:nvPicPr>
          <p:cNvPr id="5" name="4 Marcador de contenido" descr="A NOTICIA_1ºESO_TABOLEIRO PAZ_CLUB LECTURA 1º B 3º ESO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IES SAN MAMEDE</a:t>
            </a:r>
            <a:endParaRPr lang="gl-ES" sz="3200" dirty="0"/>
          </a:p>
        </p:txBody>
      </p:sp>
      <p:pic>
        <p:nvPicPr>
          <p:cNvPr id="5" name="4 Marcador de contenido" descr="IMG_4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IMPLICACIÓN DO ALUMNADO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Publicidade do Club de lectura.</a:t>
            </a:r>
          </a:p>
          <a:p>
            <a:pPr>
              <a:buNone/>
            </a:pPr>
            <a:endParaRPr lang="gl-ES" dirty="0" smtClean="0"/>
          </a:p>
          <a:p>
            <a:r>
              <a:rPr lang="gl-ES" dirty="0" smtClean="0"/>
              <a:t>Publicacións no </a:t>
            </a:r>
            <a:r>
              <a:rPr lang="gl-ES" dirty="0" err="1" smtClean="0"/>
              <a:t>blogue</a:t>
            </a:r>
            <a:r>
              <a:rPr lang="gl-ES" dirty="0" smtClean="0"/>
              <a:t>. </a:t>
            </a:r>
          </a:p>
          <a:p>
            <a:pPr>
              <a:buNone/>
            </a:pPr>
            <a:endParaRPr lang="gl-ES" dirty="0" smtClean="0"/>
          </a:p>
          <a:p>
            <a:r>
              <a:rPr lang="gl-ES" dirty="0" smtClean="0"/>
              <a:t>Oferta de actividades para o Club.</a:t>
            </a:r>
          </a:p>
          <a:p>
            <a:pPr>
              <a:buNone/>
            </a:pPr>
            <a:endParaRPr lang="gl-ES" dirty="0" smtClean="0"/>
          </a:p>
          <a:p>
            <a:r>
              <a:rPr lang="gl-ES" dirty="0" smtClean="0"/>
              <a:t>As experiencias positivas.</a:t>
            </a:r>
          </a:p>
          <a:p>
            <a:endParaRPr lang="gl-ES" dirty="0" smtClean="0"/>
          </a:p>
          <a:p>
            <a:endParaRPr lang="gl-ES" dirty="0" smtClean="0"/>
          </a:p>
          <a:p>
            <a:pPr>
              <a:buNone/>
            </a:pPr>
            <a:endParaRPr lang="gl-ES" dirty="0" smtClean="0"/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TERTULIAS LITERARIAS OURENSE</a:t>
            </a:r>
            <a:endParaRPr lang="gl-ES" sz="3200" dirty="0"/>
          </a:p>
        </p:txBody>
      </p:sp>
      <p:pic>
        <p:nvPicPr>
          <p:cNvPr id="7" name="6 Marcador de contenido" descr="MOCHILAS_SIMBAD_PAZ 2ºC_TERTULIAS OURENSE_ A ESMORGA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TERTULIAS LITERARIAS ALLARIZ</a:t>
            </a:r>
            <a:endParaRPr lang="gl-ES" sz="3200" dirty="0"/>
          </a:p>
        </p:txBody>
      </p:sp>
      <p:pic>
        <p:nvPicPr>
          <p:cNvPr id="6" name="5 Marcador de contenido" descr="P102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EVOLUCIÓN DO ALUMNADO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85000" lnSpcReduction="20000"/>
          </a:bodyPr>
          <a:lstStyle/>
          <a:p>
            <a:r>
              <a:rPr lang="gl-ES" dirty="0" smtClean="0"/>
              <a:t>Consolidan o hábito da lectura por pracer.</a:t>
            </a:r>
          </a:p>
          <a:p>
            <a:pPr>
              <a:buNone/>
            </a:pPr>
            <a:endParaRPr lang="gl-ES" dirty="0" smtClean="0"/>
          </a:p>
          <a:p>
            <a:pPr algn="just"/>
            <a:r>
              <a:rPr lang="gl-ES" dirty="0" smtClean="0"/>
              <a:t>Melloran a comprensión e a expresión.</a:t>
            </a:r>
          </a:p>
          <a:p>
            <a:pPr algn="just">
              <a:buNone/>
            </a:pPr>
            <a:endParaRPr lang="gl-ES" dirty="0" smtClean="0"/>
          </a:p>
          <a:p>
            <a:r>
              <a:rPr lang="gl-ES" dirty="0" smtClean="0"/>
              <a:t>Amplían o seu coñecemento do mundo.</a:t>
            </a:r>
          </a:p>
          <a:p>
            <a:pPr>
              <a:buNone/>
            </a:pPr>
            <a:endParaRPr lang="gl-ES" dirty="0" smtClean="0"/>
          </a:p>
          <a:p>
            <a:pPr algn="just"/>
            <a:r>
              <a:rPr lang="gl-ES" dirty="0" smtClean="0"/>
              <a:t>Perciben que supón unha aprendizaxe artística que incorporan nas súas producións.</a:t>
            </a:r>
          </a:p>
          <a:p>
            <a:pPr algn="just">
              <a:buNone/>
            </a:pPr>
            <a:endParaRPr lang="gl-ES" dirty="0" smtClean="0"/>
          </a:p>
          <a:p>
            <a:pPr algn="just"/>
            <a:r>
              <a:rPr lang="gl-ES" dirty="0" smtClean="0"/>
              <a:t>Asumen compromisos e melloran as súas relacións </a:t>
            </a:r>
            <a:r>
              <a:rPr lang="gl-ES" dirty="0" err="1" smtClean="0"/>
              <a:t>interpersoais</a:t>
            </a:r>
            <a:r>
              <a:rPr lang="gl-ES" dirty="0" smtClean="0"/>
              <a:t>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I CERTAME NANORRELATOS</a:t>
            </a:r>
            <a:endParaRPr lang="gl-ES" sz="3200" dirty="0"/>
          </a:p>
        </p:txBody>
      </p:sp>
      <p:pic>
        <p:nvPicPr>
          <p:cNvPr id="4" name="3 Marcador de contenido" descr="PREMIOS NANORRELATOS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EVOLUCIÓN DO ALUMNADO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gl-ES" dirty="0" smtClean="0"/>
              <a:t>Competencia en comunicación lingüística.</a:t>
            </a:r>
          </a:p>
          <a:p>
            <a:pPr>
              <a:buNone/>
            </a:pPr>
            <a:endParaRPr lang="gl-ES" dirty="0" smtClean="0"/>
          </a:p>
          <a:p>
            <a:pPr algn="just"/>
            <a:r>
              <a:rPr lang="gl-ES" dirty="0" smtClean="0"/>
              <a:t>Competencia en autonomía e iniciativa persoal.</a:t>
            </a:r>
          </a:p>
          <a:p>
            <a:pPr algn="just">
              <a:buNone/>
            </a:pPr>
            <a:endParaRPr lang="gl-ES" dirty="0" smtClean="0"/>
          </a:p>
          <a:p>
            <a:r>
              <a:rPr lang="gl-ES" dirty="0" smtClean="0"/>
              <a:t>Competencia para aprender a aprender.</a:t>
            </a:r>
          </a:p>
          <a:p>
            <a:pPr>
              <a:buNone/>
            </a:pPr>
            <a:endParaRPr lang="gl-ES" dirty="0" smtClean="0"/>
          </a:p>
          <a:p>
            <a:r>
              <a:rPr lang="gl-ES" dirty="0" smtClean="0"/>
              <a:t>Competencia artística.</a:t>
            </a:r>
          </a:p>
          <a:p>
            <a:pPr>
              <a:buNone/>
            </a:pPr>
            <a:endParaRPr lang="gl-ES" dirty="0" smtClean="0"/>
          </a:p>
          <a:p>
            <a:r>
              <a:rPr lang="gl-ES" dirty="0" smtClean="0"/>
              <a:t>Competencia social e cidadá.</a:t>
            </a:r>
          </a:p>
          <a:p>
            <a:pPr>
              <a:buNone/>
            </a:pP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i="1" dirty="0" smtClean="0"/>
              <a:t/>
            </a:r>
            <a:br>
              <a:rPr lang="gl-ES" i="1" dirty="0" smtClean="0"/>
            </a:br>
            <a:r>
              <a:rPr lang="gl-ES" i="1" dirty="0" smtClean="0"/>
              <a:t> DE PASAMOS PÁXINA</a:t>
            </a:r>
            <a:endParaRPr lang="gl-ES" i="1" dirty="0"/>
          </a:p>
        </p:txBody>
      </p:sp>
      <p:pic>
        <p:nvPicPr>
          <p:cNvPr id="4" name="3 Marcador de contenido" descr="BE_CLUB LECTURA XUÑO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PARA A IRMANDADE LECTORA</a:t>
            </a:r>
            <a:endParaRPr lang="gl-ES" dirty="0"/>
          </a:p>
        </p:txBody>
      </p:sp>
      <p:pic>
        <p:nvPicPr>
          <p:cNvPr id="4" name="3 Marcador de contenido" descr="BE_CLUB LECTURA XUÑO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IES SAN MAMEDE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gl-ES" dirty="0" smtClean="0"/>
              <a:t>Centro rural incluído no grupo baixo segundo o índice socioeconómico e cultural.</a:t>
            </a:r>
          </a:p>
          <a:p>
            <a:pPr algn="just"/>
            <a:r>
              <a:rPr lang="gl-ES" dirty="0" smtClean="0"/>
              <a:t>ESO, Bacharelato, PCPI e Ciclo de Grao Medio SMIR.</a:t>
            </a:r>
          </a:p>
          <a:p>
            <a:pPr algn="just"/>
            <a:r>
              <a:rPr lang="gl-ES" dirty="0" smtClean="0"/>
              <a:t>225 alumnas/os no curso 2013/2014.</a:t>
            </a:r>
          </a:p>
          <a:p>
            <a:pPr algn="just"/>
            <a:r>
              <a:rPr lang="gl-ES" dirty="0" smtClean="0"/>
              <a:t>14 unidades.</a:t>
            </a:r>
          </a:p>
          <a:p>
            <a:pPr algn="just"/>
            <a:r>
              <a:rPr lang="gl-ES" dirty="0" smtClean="0"/>
              <a:t>35 docentes.</a:t>
            </a:r>
          </a:p>
          <a:p>
            <a:pPr algn="just"/>
            <a:r>
              <a:rPr lang="gl-ES" dirty="0" smtClean="0"/>
              <a:t>Elabórase e apróbase o PLC no curso 2009/2010.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DE LECTURA </a:t>
            </a:r>
            <a:r>
              <a:rPr lang="gl-ES" sz="3200" i="1" dirty="0" smtClean="0"/>
              <a:t>PASAMOS PÁXINA</a:t>
            </a:r>
            <a:endParaRPr lang="gl-ES" sz="32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411675"/>
          </a:xfrm>
        </p:spPr>
        <p:txBody>
          <a:bodyPr>
            <a:normAutofit/>
          </a:bodyPr>
          <a:lstStyle/>
          <a:p>
            <a:r>
              <a:rPr lang="gl-ES" dirty="0" smtClean="0"/>
              <a:t>Curso 2010/2011</a:t>
            </a:r>
          </a:p>
          <a:p>
            <a:pPr lvl="1" algn="just"/>
            <a:r>
              <a:rPr lang="gl-ES" dirty="0" smtClean="0"/>
              <a:t>Tres grupos de lectoras/es (2º, 3º e 4º ESO).</a:t>
            </a:r>
          </a:p>
          <a:p>
            <a:pPr lvl="1"/>
            <a:r>
              <a:rPr lang="gl-ES" dirty="0" smtClean="0"/>
              <a:t>Tres mediadoras (docentes de LGL). </a:t>
            </a:r>
          </a:p>
          <a:p>
            <a:pPr lvl="1">
              <a:buNone/>
            </a:pPr>
            <a:endParaRPr lang="gl-ES" dirty="0" smtClean="0"/>
          </a:p>
          <a:p>
            <a:r>
              <a:rPr lang="gl-ES" dirty="0" smtClean="0"/>
              <a:t>Curso 2011/2012</a:t>
            </a:r>
          </a:p>
          <a:p>
            <a:pPr lvl="1"/>
            <a:r>
              <a:rPr lang="gl-ES" dirty="0" smtClean="0"/>
              <a:t>Catro grupos lectores (2º, 3º, 4º ESO e BAC) e  club de aula en 1º ESO na materia de LGL.</a:t>
            </a:r>
          </a:p>
          <a:p>
            <a:pPr lvl="1"/>
            <a:r>
              <a:rPr lang="gl-ES" dirty="0" smtClean="0"/>
              <a:t>Unha mediadora máis (docente de LCL). </a:t>
            </a:r>
          </a:p>
          <a:p>
            <a:pPr lvl="1"/>
            <a:endParaRPr lang="gl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LECTURA 1º ESO</a:t>
            </a:r>
            <a:endParaRPr lang="gl-ES" sz="3200" dirty="0"/>
          </a:p>
        </p:txBody>
      </p:sp>
      <p:pic>
        <p:nvPicPr>
          <p:cNvPr id="4" name="3 Marcador de contenido" descr="CLUB LECTURA 1º ESO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DE LECTURA </a:t>
            </a:r>
            <a:r>
              <a:rPr lang="gl-ES" sz="3200" i="1" dirty="0" smtClean="0"/>
              <a:t>PASAMOS PÁXINA</a:t>
            </a:r>
            <a:endParaRPr lang="gl-ES" sz="32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gl-ES" dirty="0" smtClean="0"/>
              <a:t>Curso 2012/2013</a:t>
            </a:r>
          </a:p>
          <a:p>
            <a:pPr lvl="1" algn="just"/>
            <a:r>
              <a:rPr lang="gl-ES" dirty="0" smtClean="0"/>
              <a:t>4 agrupamentos (1º, 2º, 3º e 4º ESO) e  club de aula en 2º BAC na materia de Literatura Universal.</a:t>
            </a:r>
          </a:p>
          <a:p>
            <a:pPr lvl="1"/>
            <a:r>
              <a:rPr lang="gl-ES" dirty="0" smtClean="0"/>
              <a:t>4 mediadoras.</a:t>
            </a:r>
          </a:p>
          <a:p>
            <a:pPr lvl="1">
              <a:buNone/>
            </a:pPr>
            <a:endParaRPr lang="gl-ES" dirty="0" smtClean="0"/>
          </a:p>
          <a:p>
            <a:r>
              <a:rPr lang="gl-ES" dirty="0" smtClean="0"/>
              <a:t>Curso 2013/2014</a:t>
            </a:r>
          </a:p>
          <a:p>
            <a:pPr lvl="1" algn="just"/>
            <a:r>
              <a:rPr lang="gl-ES" dirty="0"/>
              <a:t>5</a:t>
            </a:r>
            <a:r>
              <a:rPr lang="gl-ES" dirty="0" smtClean="0"/>
              <a:t> grupos (1º, 2º, 3º, 4º ESO, 1º BAC) e club de aula en 2º BAC na materia de Literatura Universal.</a:t>
            </a:r>
          </a:p>
          <a:p>
            <a:pPr lvl="1"/>
            <a:r>
              <a:rPr lang="gl-ES" dirty="0" smtClean="0"/>
              <a:t>4 mediadoras.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LECTURA 1º ESO</a:t>
            </a:r>
            <a:endParaRPr lang="gl-ES" sz="3200" dirty="0"/>
          </a:p>
        </p:txBody>
      </p:sp>
      <p:pic>
        <p:nvPicPr>
          <p:cNvPr id="4" name="3 Marcador de contenido" descr="CLUB LECTURA 1º ESO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gl-ES" sz="3200" dirty="0" smtClean="0"/>
              <a:t> LECTORAS E LECTORES</a:t>
            </a:r>
            <a:endParaRPr lang="gl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gl-ES" dirty="0" smtClean="0"/>
              <a:t>Por que forman parte do Club de lectura?</a:t>
            </a:r>
          </a:p>
          <a:p>
            <a:pPr>
              <a:buNone/>
            </a:pPr>
            <a:endParaRPr lang="gl-ES" dirty="0" smtClean="0"/>
          </a:p>
          <a:p>
            <a:pPr lvl="1"/>
            <a:r>
              <a:rPr lang="gl-ES" dirty="0" smtClean="0"/>
              <a:t>Gústalles/ encántalles/ parécelles importante ler.</a:t>
            </a:r>
          </a:p>
          <a:p>
            <a:pPr lvl="1"/>
            <a:r>
              <a:rPr lang="gl-ES" dirty="0" smtClean="0"/>
              <a:t>Seméllanlles interesantes os títulos propostos e divertida a actividade.</a:t>
            </a:r>
          </a:p>
          <a:p>
            <a:pPr lvl="1"/>
            <a:r>
              <a:rPr lang="gl-ES" dirty="0" smtClean="0"/>
              <a:t>Aprecian poder comentar as lecturas con outros compañeiros/as do seu centro e doutros centros.</a:t>
            </a:r>
          </a:p>
          <a:p>
            <a:pPr lvl="1"/>
            <a:r>
              <a:rPr lang="gl-ES" dirty="0" smtClean="0"/>
              <a:t>Desexan adquirir novas aprendizaxes.</a:t>
            </a:r>
          </a:p>
          <a:p>
            <a:pPr lvl="1"/>
            <a:r>
              <a:rPr lang="gl-ES" dirty="0" smtClean="0"/>
              <a:t>Queren mellorar a súa capacidade comunicativa.</a:t>
            </a:r>
          </a:p>
          <a:p>
            <a:pPr lvl="1"/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CLUB LECTURA 2º ESO</a:t>
            </a:r>
            <a:endParaRPr lang="gl-ES" sz="3200" dirty="0"/>
          </a:p>
        </p:txBody>
      </p:sp>
      <p:pic>
        <p:nvPicPr>
          <p:cNvPr id="4" name="3 Marcador de contenido" descr="BE_CLUB LECTURA XUÑO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613</Words>
  <Application>Microsoft Office PowerPoint</Application>
  <PresentationFormat>Presentación en pantalla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VII XORNADA DE CLUBS DE LECTURA</vt:lpstr>
      <vt:lpstr>IES SAN MAMEDE</vt:lpstr>
      <vt:lpstr>IES SAN MAMEDE</vt:lpstr>
      <vt:lpstr>CLUB DE LECTURA PASAMOS PÁXINA</vt:lpstr>
      <vt:lpstr>CLUB LECTURA 1º ESO</vt:lpstr>
      <vt:lpstr>CLUB DE LECTURA PASAMOS PÁXINA</vt:lpstr>
      <vt:lpstr>CLUB LECTURA 1º ESO</vt:lpstr>
      <vt:lpstr> LECTORAS E LECTORES</vt:lpstr>
      <vt:lpstr>CLUB LECTURA 2º ESO</vt:lpstr>
      <vt:lpstr>LECTORAS E LECTORES</vt:lpstr>
      <vt:lpstr>CLUB DE LECTURA 1º BAC</vt:lpstr>
      <vt:lpstr>LECTORAS E LECTORES</vt:lpstr>
      <vt:lpstr>CLUB LECTURA 4º ESO</vt:lpstr>
      <vt:lpstr>PERSOAS MEDIADORAS</vt:lpstr>
      <vt:lpstr>PERSOAS MEDIADORAS</vt:lpstr>
      <vt:lpstr>PERSOAS MEDIADORAS</vt:lpstr>
      <vt:lpstr>IMPLICACIÓN DO ALUMNADO</vt:lpstr>
      <vt:lpstr>LECTURA COMÚN</vt:lpstr>
      <vt:lpstr>3º ESO</vt:lpstr>
      <vt:lpstr>IMPLICACIÓN DO ALUMNADO</vt:lpstr>
      <vt:lpstr>TERTULIAS LITERARIAS OURENSE</vt:lpstr>
      <vt:lpstr>TERTULIAS LITERARIAS ALLARIZ</vt:lpstr>
      <vt:lpstr>EVOLUCIÓN DO ALUMNADO</vt:lpstr>
      <vt:lpstr>I CERTAME NANORRELATOS</vt:lpstr>
      <vt:lpstr>EVOLUCIÓN DO ALUMNADO</vt:lpstr>
      <vt:lpstr>  DE PASAMOS PÁXINA</vt:lpstr>
      <vt:lpstr>PARA A IRMANDADE LECTORA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XORNADA CLUBS DE LECTURA</dc:title>
  <dc:creator>Mª Xesús Sarmiento Macías</dc:creator>
  <cp:lastModifiedBy>Mª Xesús Sarmiento Macías</cp:lastModifiedBy>
  <cp:revision>67</cp:revision>
  <dcterms:created xsi:type="dcterms:W3CDTF">2014-06-02T18:45:40Z</dcterms:created>
  <dcterms:modified xsi:type="dcterms:W3CDTF">2014-06-05T16:59:48Z</dcterms:modified>
</cp:coreProperties>
</file>