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9" r:id="rId2"/>
    <p:sldId id="272" r:id="rId3"/>
    <p:sldId id="277" r:id="rId4"/>
    <p:sldId id="278" r:id="rId5"/>
    <p:sldId id="260" r:id="rId6"/>
    <p:sldId id="279" r:id="rId7"/>
    <p:sldId id="285" r:id="rId8"/>
    <p:sldId id="262" r:id="rId9"/>
    <p:sldId id="280" r:id="rId10"/>
    <p:sldId id="263" r:id="rId11"/>
    <p:sldId id="273" r:id="rId12"/>
    <p:sldId id="274" r:id="rId13"/>
    <p:sldId id="286" r:id="rId14"/>
    <p:sldId id="275" r:id="rId15"/>
    <p:sldId id="264" r:id="rId16"/>
    <p:sldId id="265" r:id="rId17"/>
    <p:sldId id="281" r:id="rId18"/>
    <p:sldId id="276" r:id="rId19"/>
    <p:sldId id="267" r:id="rId20"/>
    <p:sldId id="283" r:id="rId21"/>
    <p:sldId id="287" r:id="rId22"/>
    <p:sldId id="290" r:id="rId23"/>
    <p:sldId id="284" r:id="rId24"/>
    <p:sldId id="282" r:id="rId2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12EC5-5034-4398-8F81-8FC7EC53D6A7}" type="datetimeFigureOut">
              <a:rPr lang="es-ES" smtClean="0"/>
              <a:t>29/11/2017</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1879CD-FF1E-4091-934E-F39A036F4D77}" type="slidenum">
              <a:rPr lang="es-ES" smtClean="0"/>
              <a:t>‹Nº›</a:t>
            </a:fld>
            <a:endParaRPr lang="es-ES"/>
          </a:p>
        </p:txBody>
      </p:sp>
    </p:spTree>
    <p:extLst>
      <p:ext uri="{BB962C8B-B14F-4D97-AF65-F5344CB8AC3E}">
        <p14:creationId xmlns:p14="http://schemas.microsoft.com/office/powerpoint/2010/main" val="127300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u-ES" b="1" dirty="0" smtClean="0">
                <a:latin typeface="Arial" panose="020B0604020202020204" pitchFamily="34" charset="0"/>
                <a:cs typeface="Arial" panose="020B0604020202020204" pitchFamily="34" charset="0"/>
              </a:rPr>
              <a:t>No </a:t>
            </a:r>
            <a:r>
              <a:rPr lang="eu-ES" b="1" dirty="0" err="1" smtClean="0">
                <a:latin typeface="Arial" panose="020B0604020202020204" pitchFamily="34" charset="0"/>
                <a:cs typeface="Arial" panose="020B0604020202020204" pitchFamily="34" charset="0"/>
              </a:rPr>
              <a:t>tienes</a:t>
            </a:r>
            <a:r>
              <a:rPr lang="eu-ES" b="1" dirty="0" smtClean="0">
                <a:latin typeface="Arial" panose="020B0604020202020204" pitchFamily="34" charset="0"/>
                <a:cs typeface="Arial" panose="020B0604020202020204" pitchFamily="34" charset="0"/>
              </a:rPr>
              <a:t> </a:t>
            </a:r>
            <a:r>
              <a:rPr lang="eu-ES" b="1" dirty="0" err="1" smtClean="0">
                <a:latin typeface="Arial" panose="020B0604020202020204" pitchFamily="34" charset="0"/>
                <a:cs typeface="Arial" panose="020B0604020202020204" pitchFamily="34" charset="0"/>
              </a:rPr>
              <a:t>derecho</a:t>
            </a:r>
            <a:r>
              <a:rPr lang="eu-ES" b="1" dirty="0" smtClean="0">
                <a:latin typeface="Arial" panose="020B0604020202020204" pitchFamily="34" charset="0"/>
                <a:cs typeface="Arial" panose="020B0604020202020204" pitchFamily="34" charset="0"/>
              </a:rPr>
              <a:t> a una </a:t>
            </a:r>
            <a:r>
              <a:rPr lang="eu-ES" b="1" dirty="0" err="1" smtClean="0">
                <a:latin typeface="Arial" panose="020B0604020202020204" pitchFamily="34" charset="0"/>
                <a:cs typeface="Arial" panose="020B0604020202020204" pitchFamily="34" charset="0"/>
              </a:rPr>
              <a:t>opinión</a:t>
            </a:r>
            <a:r>
              <a:rPr lang="eu-ES" b="1" dirty="0" smtClean="0">
                <a:latin typeface="Arial" panose="020B0604020202020204" pitchFamily="34" charset="0"/>
                <a:cs typeface="Arial" panose="020B0604020202020204" pitchFamily="34" charset="0"/>
              </a:rPr>
              <a:t> – HARLAN  ELLISON</a:t>
            </a:r>
            <a:endParaRPr lang="es-ES" b="1"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0"/>
          </p:nvPr>
        </p:nvSpPr>
        <p:spPr/>
        <p:txBody>
          <a:bodyPr/>
          <a:lstStyle/>
          <a:p>
            <a:fld id="{E91879CD-FF1E-4091-934E-F39A036F4D77}" type="slidenum">
              <a:rPr lang="es-ES" smtClean="0"/>
              <a:t>13</a:t>
            </a:fld>
            <a:endParaRPr lang="es-ES"/>
          </a:p>
        </p:txBody>
      </p:sp>
    </p:spTree>
    <p:extLst>
      <p:ext uri="{BB962C8B-B14F-4D97-AF65-F5344CB8AC3E}">
        <p14:creationId xmlns:p14="http://schemas.microsoft.com/office/powerpoint/2010/main" val="2238417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1343705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358911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3708244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2117295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214782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2247876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3249457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200288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231256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3035062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5D0DBC0-BB39-4543-AEBD-528A8110E98D}" type="datetimeFigureOut">
              <a:rPr lang="es-ES" smtClean="0"/>
              <a:t>29/11/2017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1AE1954-11DB-4457-9CAC-789DBC4A3F98}" type="slidenum">
              <a:rPr lang="es-ES" smtClean="0"/>
              <a:t>‹Nº›</a:t>
            </a:fld>
            <a:endParaRPr lang="es-ES"/>
          </a:p>
        </p:txBody>
      </p:sp>
    </p:spTree>
    <p:extLst>
      <p:ext uri="{BB962C8B-B14F-4D97-AF65-F5344CB8AC3E}">
        <p14:creationId xmlns:p14="http://schemas.microsoft.com/office/powerpoint/2010/main" val="16745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D0DBC0-BB39-4543-AEBD-528A8110E98D}" type="datetimeFigureOut">
              <a:rPr lang="es-ES" smtClean="0"/>
              <a:t>29/11/2017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AE1954-11DB-4457-9CAC-789DBC4A3F98}" type="slidenum">
              <a:rPr lang="es-ES" smtClean="0"/>
              <a:t>‹Nº›</a:t>
            </a:fld>
            <a:endParaRPr lang="es-ES"/>
          </a:p>
        </p:txBody>
      </p:sp>
    </p:spTree>
    <p:extLst>
      <p:ext uri="{BB962C8B-B14F-4D97-AF65-F5344CB8AC3E}">
        <p14:creationId xmlns:p14="http://schemas.microsoft.com/office/powerpoint/2010/main" val="2911899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1 CuadroTexto"/>
          <p:cNvSpPr txBox="1"/>
          <p:nvPr/>
        </p:nvSpPr>
        <p:spPr>
          <a:xfrm>
            <a:off x="539552" y="548680"/>
            <a:ext cx="8424936" cy="6309420"/>
          </a:xfrm>
          <a:prstGeom prst="rect">
            <a:avLst/>
          </a:prstGeom>
          <a:noFill/>
        </p:spPr>
        <p:txBody>
          <a:bodyPr wrap="square" rtlCol="0">
            <a:spAutoFit/>
          </a:bodyPr>
          <a:lstStyle/>
          <a:p>
            <a:r>
              <a:rPr lang="pt-BR" sz="3600" b="1" dirty="0" smtClean="0">
                <a:latin typeface="Monospac821 BT" panose="020B0609020202020204" pitchFamily="49" charset="0"/>
                <a:ea typeface="Adobe Heiti Std R" pitchFamily="34" charset="-128"/>
              </a:rPr>
              <a:t>VIII </a:t>
            </a:r>
            <a:r>
              <a:rPr lang="pt-BR" sz="3600" b="1" dirty="0" err="1">
                <a:latin typeface="Monospac821 BT" panose="020B0609020202020204" pitchFamily="49" charset="0"/>
                <a:ea typeface="Adobe Heiti Std R" pitchFamily="34" charset="-128"/>
              </a:rPr>
              <a:t>Xornadas</a:t>
            </a:r>
            <a:r>
              <a:rPr lang="pt-BR" sz="3600" b="1" dirty="0">
                <a:latin typeface="Monospac821 BT" panose="020B0609020202020204" pitchFamily="49" charset="0"/>
                <a:ea typeface="Adobe Heiti Std R" pitchFamily="34" charset="-128"/>
              </a:rPr>
              <a:t> de Bibliotecas Escolares de </a:t>
            </a:r>
            <a:r>
              <a:rPr lang="pt-BR" sz="3600" b="1" dirty="0" err="1">
                <a:latin typeface="Monospac821 BT" panose="020B0609020202020204" pitchFamily="49" charset="0"/>
                <a:ea typeface="Adobe Heiti Std R" pitchFamily="34" charset="-128"/>
              </a:rPr>
              <a:t>Galicia</a:t>
            </a:r>
            <a:endParaRPr lang="pt-BR" sz="3600" b="1" dirty="0">
              <a:latin typeface="Monospac821 BT" panose="020B0609020202020204" pitchFamily="49" charset="0"/>
              <a:ea typeface="Adobe Heiti Std R" pitchFamily="34" charset="-128"/>
            </a:endParaRPr>
          </a:p>
          <a:p>
            <a:pPr algn="r"/>
            <a:r>
              <a:rPr lang="es-ES" sz="2400" dirty="0">
                <a:latin typeface="Century" panose="02040604050505020304" pitchFamily="18" charset="0"/>
              </a:rPr>
              <a:t>1-2 </a:t>
            </a:r>
            <a:r>
              <a:rPr lang="es-ES" sz="2400" dirty="0" err="1" smtClean="0">
                <a:latin typeface="Century" panose="02040604050505020304" pitchFamily="18" charset="0"/>
              </a:rPr>
              <a:t>decembro</a:t>
            </a:r>
            <a:r>
              <a:rPr lang="es-ES" sz="2400" dirty="0" smtClean="0">
                <a:latin typeface="Century" panose="02040604050505020304" pitchFamily="18" charset="0"/>
              </a:rPr>
              <a:t>, 2017</a:t>
            </a:r>
            <a:r>
              <a:rPr lang="es-ES" sz="2400" dirty="0">
                <a:latin typeface="Century" panose="02040604050505020304" pitchFamily="18" charset="0"/>
              </a:rPr>
              <a:t>. Santiago de Compostela </a:t>
            </a:r>
            <a:endParaRPr lang="es-ES" sz="2400" dirty="0" smtClean="0">
              <a:latin typeface="Century" panose="02040604050505020304" pitchFamily="18" charset="0"/>
            </a:endParaRPr>
          </a:p>
          <a:p>
            <a:pPr algn="r"/>
            <a:r>
              <a:rPr lang="es-ES" sz="2000" dirty="0" smtClean="0">
                <a:latin typeface="Century" panose="02040604050505020304" pitchFamily="18" charset="0"/>
              </a:rPr>
              <a:t>(</a:t>
            </a:r>
            <a:r>
              <a:rPr lang="es-ES" sz="2000" dirty="0">
                <a:latin typeface="Century" panose="02040604050505020304" pitchFamily="18" charset="0"/>
              </a:rPr>
              <a:t>Palacio de Congresos</a:t>
            </a:r>
            <a:r>
              <a:rPr lang="es-ES" sz="2000" dirty="0" smtClean="0">
                <a:latin typeface="Century" panose="02040604050505020304" pitchFamily="18" charset="0"/>
              </a:rPr>
              <a:t>)</a:t>
            </a:r>
          </a:p>
          <a:p>
            <a:endParaRPr lang="eu-ES" sz="3600" dirty="0">
              <a:latin typeface="Arial" panose="020B0604020202020204" pitchFamily="34" charset="0"/>
              <a:cs typeface="Arial" panose="020B0604020202020204" pitchFamily="34" charset="0"/>
            </a:endParaRPr>
          </a:p>
          <a:p>
            <a:endParaRPr lang="es-ES" sz="2800" b="1" i="1" dirty="0" smtClean="0">
              <a:latin typeface="Arial" panose="020B0604020202020204" pitchFamily="34" charset="0"/>
              <a:cs typeface="Arial" panose="020B0604020202020204" pitchFamily="34" charset="0"/>
            </a:endParaRPr>
          </a:p>
          <a:p>
            <a:endParaRPr lang="es-ES" sz="2800" b="1" i="1" dirty="0">
              <a:latin typeface="Arial" panose="020B0604020202020204" pitchFamily="34" charset="0"/>
              <a:cs typeface="Arial" panose="020B0604020202020204" pitchFamily="34" charset="0"/>
            </a:endParaRPr>
          </a:p>
          <a:p>
            <a:r>
              <a:rPr lang="es-ES" sz="2800" b="1" i="1" dirty="0" smtClean="0">
                <a:latin typeface="Arial" panose="020B0604020202020204" pitchFamily="34" charset="0"/>
                <a:cs typeface="Arial" panose="020B0604020202020204" pitchFamily="34" charset="0"/>
              </a:rPr>
              <a:t>O </a:t>
            </a:r>
            <a:r>
              <a:rPr lang="es-ES" sz="2800" b="1" i="1" dirty="0">
                <a:latin typeface="Arial" panose="020B0604020202020204" pitchFamily="34" charset="0"/>
                <a:cs typeface="Arial" panose="020B0604020202020204" pitchFamily="34" charset="0"/>
              </a:rPr>
              <a:t>alfabeto ten a palabra —</a:t>
            </a:r>
            <a:r>
              <a:rPr lang="es-ES" sz="2800" b="1" i="1" dirty="0" smtClean="0">
                <a:latin typeface="Arial" panose="020B0604020202020204" pitchFamily="34" charset="0"/>
                <a:cs typeface="Arial" panose="020B0604020202020204" pitchFamily="34" charset="0"/>
              </a:rPr>
              <a:t>Un </a:t>
            </a:r>
            <a:r>
              <a:rPr lang="es-ES" sz="2800" b="1" i="1" dirty="0">
                <a:latin typeface="Arial" panose="020B0604020202020204" pitchFamily="34" charset="0"/>
                <a:cs typeface="Arial" panose="020B0604020202020204" pitchFamily="34" charset="0"/>
              </a:rPr>
              <a:t>tango no presente </a:t>
            </a:r>
            <a:r>
              <a:rPr lang="es-ES" sz="2800" b="1" i="1" dirty="0" smtClean="0">
                <a:latin typeface="Arial" panose="020B0604020202020204" pitchFamily="34" charset="0"/>
                <a:cs typeface="Arial" panose="020B0604020202020204" pitchFamily="34" charset="0"/>
              </a:rPr>
              <a:t>carnívoro.</a:t>
            </a:r>
            <a:endParaRPr lang="es-ES" sz="2800" b="1" i="1" dirty="0" smtClean="0">
              <a:latin typeface="Arial" panose="020B0604020202020204" pitchFamily="34" charset="0"/>
              <a:cs typeface="Arial" panose="020B0604020202020204" pitchFamily="34" charset="0"/>
            </a:endParaRPr>
          </a:p>
          <a:p>
            <a:endParaRPr lang="eu-ES" sz="2800" b="1" i="1" dirty="0">
              <a:latin typeface="Arial" panose="020B0604020202020204" pitchFamily="34" charset="0"/>
              <a:cs typeface="Arial" panose="020B0604020202020204" pitchFamily="34" charset="0"/>
            </a:endParaRPr>
          </a:p>
          <a:p>
            <a:r>
              <a:rPr lang="eu-ES" sz="2800" b="1" i="1" dirty="0" err="1" smtClean="0">
                <a:latin typeface="Arial" panose="020B0604020202020204" pitchFamily="34" charset="0"/>
                <a:cs typeface="Arial" panose="020B0604020202020204" pitchFamily="34" charset="0"/>
              </a:rPr>
              <a:t>El</a:t>
            </a:r>
            <a:r>
              <a:rPr lang="eu-ES" sz="2800" b="1" i="1" dirty="0" smtClean="0">
                <a:latin typeface="Arial" panose="020B0604020202020204" pitchFamily="34" charset="0"/>
                <a:cs typeface="Arial" panose="020B0604020202020204" pitchFamily="34" charset="0"/>
              </a:rPr>
              <a:t> alfabeto </a:t>
            </a:r>
            <a:r>
              <a:rPr lang="eu-ES" sz="2800" b="1" i="1" dirty="0" err="1" smtClean="0">
                <a:latin typeface="Arial" panose="020B0604020202020204" pitchFamily="34" charset="0"/>
                <a:cs typeface="Arial" panose="020B0604020202020204" pitchFamily="34" charset="0"/>
              </a:rPr>
              <a:t>tiene</a:t>
            </a:r>
            <a:r>
              <a:rPr lang="eu-ES" sz="2800" b="1" i="1" dirty="0" smtClean="0">
                <a:latin typeface="Arial" panose="020B0604020202020204" pitchFamily="34" charset="0"/>
                <a:cs typeface="Arial" panose="020B0604020202020204" pitchFamily="34" charset="0"/>
              </a:rPr>
              <a:t> la </a:t>
            </a:r>
            <a:r>
              <a:rPr lang="eu-ES" sz="2800" b="1" i="1" dirty="0" err="1" smtClean="0">
                <a:latin typeface="Arial" panose="020B0604020202020204" pitchFamily="34" charset="0"/>
                <a:cs typeface="Arial" panose="020B0604020202020204" pitchFamily="34" charset="0"/>
              </a:rPr>
              <a:t>palabra</a:t>
            </a:r>
            <a:r>
              <a:rPr lang="eu-ES" sz="2800" b="1" i="1" dirty="0" smtClean="0">
                <a:latin typeface="Arial" panose="020B0604020202020204" pitchFamily="34" charset="0"/>
                <a:cs typeface="Arial" panose="020B0604020202020204" pitchFamily="34" charset="0"/>
              </a:rPr>
              <a:t>  </a:t>
            </a:r>
            <a:r>
              <a:rPr lang="eu-ES" sz="2800" b="1" i="1" dirty="0" err="1" smtClean="0">
                <a:latin typeface="Times New Roman"/>
                <a:cs typeface="Times New Roman"/>
              </a:rPr>
              <a:t>—</a:t>
            </a:r>
            <a:r>
              <a:rPr lang="eu-ES" sz="2800" b="1" i="1" dirty="0" err="1" smtClean="0">
                <a:latin typeface="Arial" panose="020B0604020202020204" pitchFamily="34" charset="0"/>
                <a:cs typeface="Arial" panose="020B0604020202020204" pitchFamily="34" charset="0"/>
              </a:rPr>
              <a:t>Un</a:t>
            </a:r>
            <a:r>
              <a:rPr lang="eu-ES" sz="2800" b="1" i="1" dirty="0" smtClean="0">
                <a:latin typeface="Arial" panose="020B0604020202020204" pitchFamily="34" charset="0"/>
                <a:cs typeface="Arial" panose="020B0604020202020204" pitchFamily="34" charset="0"/>
              </a:rPr>
              <a:t> tango </a:t>
            </a:r>
            <a:r>
              <a:rPr lang="eu-ES" sz="2800" b="1" i="1" dirty="0" err="1" smtClean="0">
                <a:latin typeface="Arial" panose="020B0604020202020204" pitchFamily="34" charset="0"/>
                <a:cs typeface="Arial" panose="020B0604020202020204" pitchFamily="34" charset="0"/>
              </a:rPr>
              <a:t>en</a:t>
            </a:r>
            <a:r>
              <a:rPr lang="eu-ES" sz="2800" b="1" i="1" dirty="0" smtClean="0">
                <a:latin typeface="Arial" panose="020B0604020202020204" pitchFamily="34" charset="0"/>
                <a:cs typeface="Arial" panose="020B0604020202020204" pitchFamily="34" charset="0"/>
              </a:rPr>
              <a:t> </a:t>
            </a:r>
            <a:r>
              <a:rPr lang="eu-ES" sz="2800" b="1" i="1" dirty="0" err="1" smtClean="0">
                <a:latin typeface="Arial" panose="020B0604020202020204" pitchFamily="34" charset="0"/>
                <a:cs typeface="Arial" panose="020B0604020202020204" pitchFamily="34" charset="0"/>
              </a:rPr>
              <a:t>el</a:t>
            </a:r>
            <a:r>
              <a:rPr lang="eu-ES" sz="2800" b="1" i="1" dirty="0" smtClean="0">
                <a:latin typeface="Arial" panose="020B0604020202020204" pitchFamily="34" charset="0"/>
                <a:cs typeface="Arial" panose="020B0604020202020204" pitchFamily="34" charset="0"/>
              </a:rPr>
              <a:t> presente </a:t>
            </a:r>
            <a:r>
              <a:rPr lang="eu-ES" sz="2800" b="1" i="1" dirty="0" err="1" smtClean="0">
                <a:latin typeface="Arial" panose="020B0604020202020204" pitchFamily="34" charset="0"/>
                <a:cs typeface="Arial" panose="020B0604020202020204" pitchFamily="34" charset="0"/>
              </a:rPr>
              <a:t>carnívoro</a:t>
            </a:r>
            <a:r>
              <a:rPr lang="eu-ES" sz="2800" b="1" i="1" dirty="0" smtClean="0">
                <a:latin typeface="Arial" panose="020B0604020202020204" pitchFamily="34" charset="0"/>
                <a:cs typeface="Arial" panose="020B0604020202020204" pitchFamily="34" charset="0"/>
              </a:rPr>
              <a:t>.</a:t>
            </a:r>
          </a:p>
          <a:p>
            <a:endParaRPr lang="eu-ES" sz="2800" dirty="0" smtClean="0">
              <a:latin typeface="Arial" panose="020B0604020202020204" pitchFamily="34" charset="0"/>
              <a:cs typeface="Arial" panose="020B0604020202020204" pitchFamily="34" charset="0"/>
            </a:endParaRPr>
          </a:p>
          <a:p>
            <a:pPr algn="r"/>
            <a:r>
              <a:rPr lang="eu-ES" sz="2400" dirty="0" err="1">
                <a:latin typeface="Bodoni MT" panose="02070603080606020203" pitchFamily="18" charset="0"/>
                <a:cs typeface="Arial" panose="020B0604020202020204" pitchFamily="34" charset="0"/>
              </a:rPr>
              <a:t>m</a:t>
            </a:r>
            <a:r>
              <a:rPr lang="eu-ES" sz="2400" dirty="0" err="1" smtClean="0">
                <a:latin typeface="Bodoni MT" panose="02070603080606020203" pitchFamily="18" charset="0"/>
                <a:cs typeface="Arial" panose="020B0604020202020204" pitchFamily="34" charset="0"/>
              </a:rPr>
              <a:t>artxel</a:t>
            </a:r>
            <a:r>
              <a:rPr lang="eu-ES" sz="2400" dirty="0" smtClean="0">
                <a:latin typeface="Bodoni MT" panose="02070603080606020203" pitchFamily="18" charset="0"/>
                <a:cs typeface="Arial" panose="020B0604020202020204" pitchFamily="34" charset="0"/>
              </a:rPr>
              <a:t> m. b.</a:t>
            </a:r>
            <a:endParaRPr lang="eu-ES" sz="2400" dirty="0">
              <a:latin typeface="Bodoni MT" panose="02070603080606020203" pitchFamily="18" charset="0"/>
              <a:cs typeface="Arial" panose="020B0604020202020204" pitchFamily="34" charset="0"/>
            </a:endParaRPr>
          </a:p>
        </p:txBody>
      </p:sp>
    </p:spTree>
    <p:extLst>
      <p:ext uri="{BB962C8B-B14F-4D97-AF65-F5344CB8AC3E}">
        <p14:creationId xmlns:p14="http://schemas.microsoft.com/office/powerpoint/2010/main" val="3685843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141080" y="33263"/>
            <a:ext cx="9101851" cy="5816977"/>
          </a:xfrm>
          <a:prstGeom prst="rect">
            <a:avLst/>
          </a:prstGeom>
          <a:noFill/>
        </p:spPr>
        <p:txBody>
          <a:bodyPr wrap="none" rtlCol="0">
            <a:spAutoFit/>
          </a:bodyPr>
          <a:lstStyle/>
          <a:p>
            <a:pPr algn="ctr"/>
            <a:r>
              <a:rPr lang="eu-ES" sz="2400" b="1" u="sng" dirty="0" smtClean="0">
                <a:latin typeface="Arial" panose="020B0604020202020204" pitchFamily="34" charset="0"/>
                <a:cs typeface="Arial" panose="020B0604020202020204" pitchFamily="34" charset="0"/>
              </a:rPr>
              <a:t>LOS GRANDES ENEMIGOS</a:t>
            </a:r>
          </a:p>
          <a:p>
            <a:endParaRPr lang="eu-ES" sz="2400" dirty="0">
              <a:latin typeface="Arial" panose="020B0604020202020204" pitchFamily="34" charset="0"/>
              <a:cs typeface="Arial" panose="020B0604020202020204" pitchFamily="34" charset="0"/>
            </a:endParaRPr>
          </a:p>
          <a:p>
            <a:pPr marL="342900" indent="-342900">
              <a:lnSpc>
                <a:spcPct val="150000"/>
              </a:lnSpc>
              <a:buAutoNum type="arabicPeriod"/>
            </a:pPr>
            <a:r>
              <a:rPr lang="eu-ES" sz="2400" b="1" dirty="0" err="1" smtClean="0">
                <a:latin typeface="Arial" panose="020B0604020202020204" pitchFamily="34" charset="0"/>
                <a:cs typeface="Arial" panose="020B0604020202020204" pitchFamily="34" charset="0"/>
              </a:rPr>
              <a:t>‘HOMO</a:t>
            </a:r>
            <a:r>
              <a:rPr lang="eu-ES" sz="2400" b="1" dirty="0" smtClean="0">
                <a:latin typeface="Arial" panose="020B0604020202020204" pitchFamily="34" charset="0"/>
                <a:cs typeface="Arial" panose="020B0604020202020204" pitchFamily="34" charset="0"/>
              </a:rPr>
              <a:t> </a:t>
            </a:r>
            <a:r>
              <a:rPr lang="eu-ES" sz="2400" b="1" dirty="0" err="1" smtClean="0">
                <a:latin typeface="Arial" panose="020B0604020202020204" pitchFamily="34" charset="0"/>
                <a:cs typeface="Arial" panose="020B0604020202020204" pitchFamily="34" charset="0"/>
              </a:rPr>
              <a:t>CONSUMANS’</a:t>
            </a:r>
            <a:r>
              <a:rPr lang="eu-ES" sz="2400" b="1" dirty="0" smtClean="0">
                <a:latin typeface="Arial" panose="020B0604020202020204" pitchFamily="34" charset="0"/>
                <a:cs typeface="Arial" panose="020B0604020202020204" pitchFamily="34" charset="0"/>
              </a:rPr>
              <a:t> + </a:t>
            </a:r>
            <a:r>
              <a:rPr lang="eu-ES" sz="2400" b="1" dirty="0" err="1" smtClean="0">
                <a:latin typeface="Arial" panose="020B0604020202020204" pitchFamily="34" charset="0"/>
                <a:cs typeface="Arial" panose="020B0604020202020204" pitchFamily="34" charset="0"/>
              </a:rPr>
              <a:t>‘HOMO</a:t>
            </a:r>
            <a:r>
              <a:rPr lang="eu-ES" sz="2400" b="1" dirty="0" smtClean="0">
                <a:latin typeface="Arial" panose="020B0604020202020204" pitchFamily="34" charset="0"/>
                <a:cs typeface="Arial" panose="020B0604020202020204" pitchFamily="34" charset="0"/>
              </a:rPr>
              <a:t> </a:t>
            </a:r>
            <a:r>
              <a:rPr lang="eu-ES" sz="2400" b="1" dirty="0" err="1" smtClean="0">
                <a:latin typeface="Arial" panose="020B0604020202020204" pitchFamily="34" charset="0"/>
                <a:cs typeface="Arial" panose="020B0604020202020204" pitchFamily="34" charset="0"/>
              </a:rPr>
              <a:t>VIDENS’</a:t>
            </a:r>
            <a:r>
              <a:rPr lang="eu-ES" sz="2400" b="1" dirty="0">
                <a:latin typeface="Arial" panose="020B0604020202020204" pitchFamily="34" charset="0"/>
                <a:cs typeface="Arial" panose="020B0604020202020204" pitchFamily="34" charset="0"/>
              </a:rPr>
              <a:t> </a:t>
            </a:r>
            <a:r>
              <a:rPr lang="eu-ES" sz="2400" b="1" dirty="0" smtClean="0">
                <a:latin typeface="Arial" panose="020B0604020202020204" pitchFamily="34" charset="0"/>
                <a:cs typeface="Arial" panose="020B0604020202020204" pitchFamily="34" charset="0"/>
              </a:rPr>
              <a:t>&lt;/&gt; </a:t>
            </a:r>
            <a:r>
              <a:rPr lang="eu-ES" sz="2400" b="1" i="1" u="sng" dirty="0" err="1" smtClean="0">
                <a:latin typeface="Arial" panose="020B0604020202020204" pitchFamily="34" charset="0"/>
                <a:cs typeface="Arial" panose="020B0604020202020204" pitchFamily="34" charset="0"/>
              </a:rPr>
              <a:t>Homo</a:t>
            </a:r>
            <a:r>
              <a:rPr lang="eu-ES" sz="2400" b="1" i="1" u="sng" dirty="0" smtClean="0">
                <a:latin typeface="Arial" panose="020B0604020202020204" pitchFamily="34" charset="0"/>
                <a:cs typeface="Arial" panose="020B0604020202020204" pitchFamily="34" charset="0"/>
              </a:rPr>
              <a:t> </a:t>
            </a:r>
            <a:r>
              <a:rPr lang="eu-ES" sz="2400" b="1" i="1" u="sng" dirty="0" err="1" smtClean="0">
                <a:latin typeface="Arial" panose="020B0604020202020204" pitchFamily="34" charset="0"/>
                <a:cs typeface="Arial" panose="020B0604020202020204" pitchFamily="34" charset="0"/>
              </a:rPr>
              <a:t>Sapiens</a:t>
            </a:r>
            <a:endParaRPr lang="eu-ES" sz="2400" b="1" i="1" u="sng" dirty="0" smtClean="0">
              <a:latin typeface="Arial" panose="020B0604020202020204" pitchFamily="34" charset="0"/>
              <a:cs typeface="Arial" panose="020B0604020202020204" pitchFamily="34" charset="0"/>
            </a:endParaRPr>
          </a:p>
          <a:p>
            <a:pPr marL="342900" indent="-342900">
              <a:lnSpc>
                <a:spcPct val="150000"/>
              </a:lnSpc>
              <a:buAutoNum type="arabicPeriod"/>
            </a:pPr>
            <a:r>
              <a:rPr lang="eu-ES" sz="2400" b="1" dirty="0" smtClean="0">
                <a:latin typeface="Arial" panose="020B0604020202020204" pitchFamily="34" charset="0"/>
                <a:cs typeface="Arial" panose="020B0604020202020204" pitchFamily="34" charset="0"/>
              </a:rPr>
              <a:t>NARCISO</a:t>
            </a:r>
            <a:r>
              <a:rPr lang="eu-ES" sz="2400" dirty="0" smtClean="0">
                <a:latin typeface="Arial" panose="020B0604020202020204" pitchFamily="34" charset="0"/>
                <a:cs typeface="Arial" panose="020B0604020202020204" pitchFamily="34" charset="0"/>
              </a:rPr>
              <a:t> &gt; </a:t>
            </a:r>
            <a:r>
              <a:rPr lang="eu-ES" sz="2400" dirty="0" err="1" smtClean="0">
                <a:latin typeface="Arial" panose="020B0604020202020204" pitchFamily="34" charset="0"/>
                <a:cs typeface="Arial" panose="020B0604020202020204" pitchFamily="34" charset="0"/>
              </a:rPr>
              <a:t>Individualismo</a:t>
            </a:r>
            <a:r>
              <a:rPr lang="eu-ES" sz="2400" dirty="0" smtClean="0">
                <a:latin typeface="Arial" panose="020B0604020202020204" pitchFamily="34" charset="0"/>
                <a:cs typeface="Arial" panose="020B0604020202020204" pitchFamily="34" charset="0"/>
              </a:rPr>
              <a:t> y </a:t>
            </a:r>
            <a:r>
              <a:rPr lang="eu-ES" sz="2400" dirty="0" err="1" smtClean="0">
                <a:latin typeface="Arial" panose="020B0604020202020204" pitchFamily="34" charset="0"/>
                <a:cs typeface="Arial" panose="020B0604020202020204" pitchFamily="34" charset="0"/>
              </a:rPr>
              <a:t>hedonismos</a:t>
            </a:r>
            <a:r>
              <a:rPr lang="eu-ES" sz="2400" dirty="0" smtClean="0">
                <a:latin typeface="Arial" panose="020B0604020202020204" pitchFamily="34" charset="0"/>
                <a:cs typeface="Arial" panose="020B0604020202020204" pitchFamily="34" charset="0"/>
              </a:rPr>
              <a:t>  =  </a:t>
            </a:r>
            <a:endParaRPr lang="eu-ES" sz="2400" b="1" dirty="0" smtClean="0">
              <a:latin typeface="Arial" panose="020B0604020202020204" pitchFamily="34" charset="0"/>
              <a:cs typeface="Arial" panose="020B0604020202020204" pitchFamily="34" charset="0"/>
            </a:endParaRPr>
          </a:p>
          <a:p>
            <a:pPr marL="342900" indent="-342900">
              <a:lnSpc>
                <a:spcPct val="150000"/>
              </a:lnSpc>
              <a:buAutoNum type="arabicPeriod"/>
            </a:pPr>
            <a:r>
              <a:rPr lang="eu-ES" sz="2400" b="1" dirty="0" smtClean="0">
                <a:latin typeface="Arial" panose="020B0604020202020204" pitchFamily="34" charset="0"/>
                <a:cs typeface="Arial" panose="020B0604020202020204" pitchFamily="34" charset="0"/>
              </a:rPr>
              <a:t>ENTRETENIMIENTO </a:t>
            </a:r>
            <a:r>
              <a:rPr lang="eu-ES" sz="2400" dirty="0" smtClean="0">
                <a:latin typeface="Arial" panose="020B0604020202020204" pitchFamily="34" charset="0"/>
                <a:cs typeface="Arial" panose="020B0604020202020204" pitchFamily="34" charset="0"/>
              </a:rPr>
              <a:t>&gt; </a:t>
            </a:r>
            <a:r>
              <a:rPr lang="eu-ES" sz="2400" dirty="0" err="1" smtClean="0">
                <a:latin typeface="Arial" panose="020B0604020202020204" pitchFamily="34" charset="0"/>
                <a:cs typeface="Arial" panose="020B0604020202020204" pitchFamily="34" charset="0"/>
              </a:rPr>
              <a:t>Afán</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desmesurado</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por</a:t>
            </a:r>
            <a:r>
              <a:rPr lang="eu-ES" sz="2400" dirty="0" smtClean="0">
                <a:latin typeface="Arial" panose="020B0604020202020204" pitchFamily="34" charset="0"/>
                <a:cs typeface="Arial" panose="020B0604020202020204" pitchFamily="34" charset="0"/>
              </a:rPr>
              <a:t> </a:t>
            </a:r>
          </a:p>
          <a:p>
            <a:pPr>
              <a:lnSpc>
                <a:spcPct val="150000"/>
              </a:lnSpc>
            </a:pPr>
            <a:r>
              <a:rPr lang="eu-ES" sz="2400" dirty="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   la EXPERIENCIA LÚDICA.</a:t>
            </a:r>
          </a:p>
          <a:p>
            <a:pPr>
              <a:lnSpc>
                <a:spcPct val="150000"/>
              </a:lnSpc>
            </a:pPr>
            <a:r>
              <a:rPr lang="eu-ES" sz="2400" b="1" dirty="0" smtClean="0">
                <a:latin typeface="Arial" panose="020B0604020202020204" pitchFamily="34" charset="0"/>
                <a:cs typeface="Arial" panose="020B0604020202020204" pitchFamily="34" charset="0"/>
              </a:rPr>
              <a:t>4. PRESENTISMO</a:t>
            </a:r>
            <a:r>
              <a:rPr lang="eu-ES" sz="2400" dirty="0" smtClean="0">
                <a:latin typeface="Arial" panose="020B0604020202020204" pitchFamily="34" charset="0"/>
                <a:cs typeface="Arial" panose="020B0604020202020204" pitchFamily="34" charset="0"/>
              </a:rPr>
              <a:t> del </a:t>
            </a:r>
            <a:r>
              <a:rPr lang="eu-ES" sz="2400" dirty="0" err="1" smtClean="0">
                <a:latin typeface="Arial" panose="020B0604020202020204" pitchFamily="34" charset="0"/>
                <a:cs typeface="Arial" panose="020B0604020202020204" pitchFamily="34" charset="0"/>
              </a:rPr>
              <a:t>instante</a:t>
            </a:r>
            <a:r>
              <a:rPr lang="eu-ES" sz="2400" dirty="0" smtClean="0">
                <a:latin typeface="Arial" panose="020B0604020202020204" pitchFamily="34" charset="0"/>
                <a:cs typeface="Arial" panose="020B0604020202020204" pitchFamily="34" charset="0"/>
              </a:rPr>
              <a:t> &gt;  </a:t>
            </a:r>
          </a:p>
          <a:p>
            <a:pPr>
              <a:lnSpc>
                <a:spcPct val="150000"/>
              </a:lnSpc>
            </a:pPr>
            <a:r>
              <a:rPr lang="eu-ES" sz="2400" dirty="0" smtClean="0">
                <a:latin typeface="Arial" panose="020B0604020202020204" pitchFamily="34" charset="0"/>
                <a:cs typeface="Arial" panose="020B0604020202020204" pitchFamily="34" charset="0"/>
              </a:rPr>
              <a:t>    &gt; INSTANTANEISMO &gt; Falta de </a:t>
            </a:r>
            <a:r>
              <a:rPr lang="eu-ES" sz="2400" dirty="0" err="1" smtClean="0">
                <a:latin typeface="Arial" panose="020B0604020202020204" pitchFamily="34" charset="0"/>
                <a:cs typeface="Arial" panose="020B0604020202020204" pitchFamily="34" charset="0"/>
              </a:rPr>
              <a:t>narrativa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temporal</a:t>
            </a:r>
            <a:r>
              <a:rPr lang="eu-ES" sz="2400" dirty="0" smtClean="0">
                <a:latin typeface="Arial" panose="020B0604020202020204" pitchFamily="34" charset="0"/>
                <a:cs typeface="Arial" panose="020B0604020202020204" pitchFamily="34" charset="0"/>
              </a:rPr>
              <a:t> &gt; </a:t>
            </a:r>
          </a:p>
          <a:p>
            <a:pPr>
              <a:lnSpc>
                <a:spcPct val="150000"/>
              </a:lnSpc>
            </a:pPr>
            <a:r>
              <a:rPr lang="eu-ES" sz="2400" dirty="0" smtClean="0">
                <a:latin typeface="Arial" panose="020B0604020202020204" pitchFamily="34" charset="0"/>
                <a:cs typeface="Arial" panose="020B0604020202020204" pitchFamily="34" charset="0"/>
              </a:rPr>
              <a:t>    DESUBICACIÓN EN LA UBICUIDAD.</a:t>
            </a:r>
          </a:p>
          <a:p>
            <a:pPr>
              <a:lnSpc>
                <a:spcPct val="150000"/>
              </a:lnSpc>
            </a:pPr>
            <a:r>
              <a:rPr lang="eu-ES" sz="2400" b="1" dirty="0" smtClean="0">
                <a:latin typeface="Arial" panose="020B0604020202020204" pitchFamily="34" charset="0"/>
                <a:cs typeface="Arial" panose="020B0604020202020204" pitchFamily="34" charset="0"/>
              </a:rPr>
              <a:t>5. NOVEDAD </a:t>
            </a:r>
            <a:r>
              <a:rPr lang="eu-ES" sz="2400" dirty="0" smtClean="0">
                <a:latin typeface="Arial" panose="020B0604020202020204" pitchFamily="34" charset="0"/>
                <a:cs typeface="Arial" panose="020B0604020202020204" pitchFamily="34" charset="0"/>
              </a:rPr>
              <a:t>&gt; </a:t>
            </a:r>
            <a:r>
              <a:rPr lang="eu-ES" sz="2400" dirty="0" err="1" smtClean="0">
                <a:latin typeface="Arial" panose="020B0604020202020204" pitchFamily="34" charset="0"/>
                <a:cs typeface="Arial" panose="020B0604020202020204" pitchFamily="34" charset="0"/>
              </a:rPr>
              <a:t>Condición</a:t>
            </a:r>
            <a:r>
              <a:rPr lang="eu-ES" sz="2400" dirty="0" smtClean="0">
                <a:latin typeface="Arial" panose="020B0604020202020204" pitchFamily="34" charset="0"/>
                <a:cs typeface="Arial" panose="020B0604020202020204" pitchFamily="34" charset="0"/>
              </a:rPr>
              <a:t> del GOCE (</a:t>
            </a:r>
            <a:r>
              <a:rPr lang="eu-ES" sz="2400" dirty="0" err="1" smtClean="0">
                <a:latin typeface="Arial" panose="020B0604020202020204" pitchFamily="34" charset="0"/>
                <a:cs typeface="Arial" panose="020B0604020202020204" pitchFamily="34" charset="0"/>
              </a:rPr>
              <a:t>acto</a:t>
            </a:r>
            <a:r>
              <a:rPr lang="eu-ES" sz="2400" dirty="0" smtClean="0">
                <a:latin typeface="Arial" panose="020B0604020202020204" pitchFamily="34" charset="0"/>
                <a:cs typeface="Arial" panose="020B0604020202020204" pitchFamily="34" charset="0"/>
              </a:rPr>
              <a:t> de CONSUMO) &gt;</a:t>
            </a:r>
          </a:p>
          <a:p>
            <a:pPr algn="ctr">
              <a:lnSpc>
                <a:spcPct val="150000"/>
              </a:lnSpc>
            </a:pPr>
            <a:r>
              <a:rPr lang="eu-ES" sz="2400" dirty="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   </a:t>
            </a:r>
            <a:endParaRPr lang="eu-ES" sz="2400" b="1" u="sng" dirty="0" smtClean="0">
              <a:latin typeface="Arial" panose="020B0604020202020204" pitchFamily="34" charset="0"/>
              <a:cs typeface="Arial" panose="020B0604020202020204" pitchFamily="34" charset="0"/>
            </a:endParaRPr>
          </a:p>
        </p:txBody>
      </p:sp>
      <p:sp>
        <p:nvSpPr>
          <p:cNvPr id="4" name="3 Rectángulo redondeado"/>
          <p:cNvSpPr/>
          <p:nvPr/>
        </p:nvSpPr>
        <p:spPr>
          <a:xfrm>
            <a:off x="6786044" y="1484784"/>
            <a:ext cx="1165133" cy="41171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u-ES" sz="2400" b="1" dirty="0" err="1" smtClean="0">
                <a:latin typeface="Arial" panose="020B0604020202020204" pitchFamily="34" charset="0"/>
                <a:cs typeface="Arial" panose="020B0604020202020204" pitchFamily="34" charset="0"/>
              </a:rPr>
              <a:t>¡YO!</a:t>
            </a:r>
            <a:endParaRPr lang="es-ES" sz="2400" b="1" dirty="0">
              <a:latin typeface="Arial" panose="020B0604020202020204" pitchFamily="34" charset="0"/>
              <a:cs typeface="Arial" panose="020B0604020202020204" pitchFamily="34" charset="0"/>
            </a:endParaRPr>
          </a:p>
        </p:txBody>
      </p:sp>
      <p:sp>
        <p:nvSpPr>
          <p:cNvPr id="7" name="6 Rectángulo redondeado"/>
          <p:cNvSpPr/>
          <p:nvPr/>
        </p:nvSpPr>
        <p:spPr>
          <a:xfrm>
            <a:off x="4860032" y="3118982"/>
            <a:ext cx="1728192" cy="48874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u-ES" sz="2400" b="1" dirty="0" err="1" smtClean="0">
                <a:latin typeface="Arial" panose="020B0604020202020204" pitchFamily="34" charset="0"/>
                <a:cs typeface="Arial" panose="020B0604020202020204" pitchFamily="34" charset="0"/>
              </a:rPr>
              <a:t>¡AHORA!</a:t>
            </a:r>
            <a:endParaRPr lang="es-ES" sz="2400" b="1" dirty="0">
              <a:latin typeface="Arial" panose="020B0604020202020204" pitchFamily="34" charset="0"/>
              <a:cs typeface="Arial" panose="020B0604020202020204" pitchFamily="34" charset="0"/>
            </a:endParaRPr>
          </a:p>
        </p:txBody>
      </p:sp>
      <p:sp>
        <p:nvSpPr>
          <p:cNvPr id="3" name="2 Rectángulo redondeado"/>
          <p:cNvSpPr/>
          <p:nvPr/>
        </p:nvSpPr>
        <p:spPr>
          <a:xfrm>
            <a:off x="993056" y="5519562"/>
            <a:ext cx="7488832" cy="122180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lvl="0" algn="ctr">
              <a:lnSpc>
                <a:spcPct val="150000"/>
              </a:lnSpc>
            </a:pPr>
            <a:r>
              <a:rPr lang="eu-ES" sz="2400" dirty="0" err="1">
                <a:solidFill>
                  <a:prstClr val="black"/>
                </a:solidFill>
                <a:latin typeface="Arial" panose="020B0604020202020204" pitchFamily="34" charset="0"/>
                <a:cs typeface="Arial" panose="020B0604020202020204" pitchFamily="34" charset="0"/>
              </a:rPr>
              <a:t>Fiebre</a:t>
            </a:r>
            <a:r>
              <a:rPr lang="eu-ES" sz="2400" dirty="0">
                <a:solidFill>
                  <a:prstClr val="black"/>
                </a:solidFill>
                <a:latin typeface="Arial" panose="020B0604020202020204" pitchFamily="34" charset="0"/>
                <a:cs typeface="Arial" panose="020B0604020202020204" pitchFamily="34" charset="0"/>
              </a:rPr>
              <a:t> del </a:t>
            </a:r>
          </a:p>
          <a:p>
            <a:pPr lvl="0" algn="ctr">
              <a:lnSpc>
                <a:spcPct val="150000"/>
              </a:lnSpc>
            </a:pPr>
            <a:r>
              <a:rPr lang="eu-ES" sz="2400" b="1" u="sng" dirty="0">
                <a:solidFill>
                  <a:prstClr val="black"/>
                </a:solidFill>
                <a:latin typeface="Arial" panose="020B0604020202020204" pitchFamily="34" charset="0"/>
                <a:cs typeface="Arial" panose="020B0604020202020204" pitchFamily="34" charset="0"/>
              </a:rPr>
              <a:t>CAMBIO PERPETUO  vs. </a:t>
            </a:r>
            <a:r>
              <a:rPr lang="eu-ES" sz="2400" b="1" u="sng" dirty="0" err="1">
                <a:solidFill>
                  <a:prstClr val="black"/>
                </a:solidFill>
                <a:latin typeface="Arial" panose="020B0604020202020204" pitchFamily="34" charset="0"/>
                <a:cs typeface="Arial" panose="020B0604020202020204" pitchFamily="34" charset="0"/>
              </a:rPr>
              <a:t>ESCUELA-REPETICIÓN</a:t>
            </a:r>
            <a:endParaRPr lang="es-ES" dirty="0"/>
          </a:p>
        </p:txBody>
      </p:sp>
    </p:spTree>
    <p:extLst>
      <p:ext uri="{BB962C8B-B14F-4D97-AF65-F5344CB8AC3E}">
        <p14:creationId xmlns:p14="http://schemas.microsoft.com/office/powerpoint/2010/main" val="1901302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Rectángulo"/>
          <p:cNvSpPr/>
          <p:nvPr/>
        </p:nvSpPr>
        <p:spPr>
          <a:xfrm>
            <a:off x="539552" y="307779"/>
            <a:ext cx="8460432" cy="4524315"/>
          </a:xfrm>
          <a:prstGeom prst="rect">
            <a:avLst/>
          </a:prstGeom>
        </p:spPr>
        <p:txBody>
          <a:bodyPr wrap="square">
            <a:spAutoFit/>
          </a:bodyPr>
          <a:lstStyle/>
          <a:p>
            <a:pPr lvl="0">
              <a:lnSpc>
                <a:spcPct val="150000"/>
              </a:lnSpc>
            </a:pPr>
            <a:r>
              <a:rPr lang="eu-ES" sz="2400" b="1" u="sng" dirty="0" err="1">
                <a:solidFill>
                  <a:prstClr val="black"/>
                </a:solidFill>
                <a:latin typeface="Arial" panose="020B0604020202020204" pitchFamily="34" charset="0"/>
                <a:cs typeface="Arial" panose="020B0604020202020204" pitchFamily="34" charset="0"/>
              </a:rPr>
              <a:t>ESCUELA-REPETICIÓN</a:t>
            </a:r>
            <a:r>
              <a:rPr lang="eu-ES" sz="2400" dirty="0">
                <a:solidFill>
                  <a:prstClr val="black"/>
                </a:solidFill>
                <a:latin typeface="Arial" panose="020B0604020202020204" pitchFamily="34" charset="0"/>
                <a:cs typeface="Arial" panose="020B0604020202020204" pitchFamily="34" charset="0"/>
              </a:rPr>
              <a:t> &gt; </a:t>
            </a:r>
            <a:endParaRPr lang="eu-ES" sz="2400" dirty="0" smtClean="0">
              <a:solidFill>
                <a:prstClr val="black"/>
              </a:solidFill>
              <a:latin typeface="Arial" panose="020B0604020202020204" pitchFamily="34" charset="0"/>
              <a:cs typeface="Arial" panose="020B0604020202020204" pitchFamily="34" charset="0"/>
            </a:endParaRPr>
          </a:p>
          <a:p>
            <a:pPr lvl="0">
              <a:lnSpc>
                <a:spcPct val="150000"/>
              </a:lnSpc>
            </a:pPr>
            <a:endParaRPr lang="eu-ES" sz="2400" dirty="0" smtClean="0">
              <a:solidFill>
                <a:prstClr val="black"/>
              </a:solidFill>
              <a:latin typeface="Arial" panose="020B0604020202020204" pitchFamily="34" charset="0"/>
              <a:cs typeface="Arial" panose="020B0604020202020204" pitchFamily="34" charset="0"/>
            </a:endParaRPr>
          </a:p>
          <a:p>
            <a:pPr marL="457200" lvl="0" indent="-457200">
              <a:lnSpc>
                <a:spcPct val="150000"/>
              </a:lnSpc>
              <a:buAutoNum type="alphaLcParenR"/>
            </a:pPr>
            <a:r>
              <a:rPr lang="eu-ES" sz="2400" b="1" dirty="0" err="1" smtClean="0">
                <a:solidFill>
                  <a:prstClr val="black"/>
                </a:solidFill>
                <a:latin typeface="Arial" panose="020B0604020202020204" pitchFamily="34" charset="0"/>
                <a:cs typeface="Arial" panose="020B0604020202020204" pitchFamily="34" charset="0"/>
              </a:rPr>
              <a:t>Rutina</a:t>
            </a:r>
            <a:r>
              <a:rPr lang="eu-ES" sz="2400" dirty="0" smtClean="0">
                <a:solidFill>
                  <a:prstClr val="black"/>
                </a:solidFill>
                <a:latin typeface="Arial" panose="020B0604020202020204" pitchFamily="34" charset="0"/>
                <a:cs typeface="Arial" panose="020B0604020202020204" pitchFamily="34" charset="0"/>
              </a:rPr>
              <a:t> </a:t>
            </a:r>
            <a:r>
              <a:rPr lang="eu-ES" sz="2400" dirty="0">
                <a:solidFill>
                  <a:prstClr val="black"/>
                </a:solidFill>
                <a:latin typeface="Arial" panose="020B0604020202020204" pitchFamily="34" charset="0"/>
                <a:cs typeface="Arial" panose="020B0604020202020204" pitchFamily="34" charset="0"/>
              </a:rPr>
              <a:t>&lt; </a:t>
            </a:r>
            <a:r>
              <a:rPr lang="eu-ES" sz="2400" dirty="0" err="1">
                <a:solidFill>
                  <a:prstClr val="black"/>
                </a:solidFill>
                <a:latin typeface="Arial" panose="020B0604020202020204" pitchFamily="34" charset="0"/>
                <a:cs typeface="Arial" panose="020B0604020202020204" pitchFamily="34" charset="0"/>
              </a:rPr>
              <a:t>¿</a:t>
            </a:r>
            <a:r>
              <a:rPr lang="eu-ES" sz="2400" u="sng" dirty="0" err="1" smtClean="0">
                <a:solidFill>
                  <a:prstClr val="black"/>
                </a:solidFill>
                <a:latin typeface="Arial" panose="020B0604020202020204" pitchFamily="34" charset="0"/>
                <a:cs typeface="Arial" panose="020B0604020202020204" pitchFamily="34" charset="0"/>
              </a:rPr>
              <a:t>NUEVAS</a:t>
            </a:r>
            <a:r>
              <a:rPr lang="eu-ES" sz="2400" u="sng" dirty="0" smtClean="0">
                <a:solidFill>
                  <a:prstClr val="black"/>
                </a:solidFill>
                <a:latin typeface="Arial" panose="020B0604020202020204" pitchFamily="34" charset="0"/>
                <a:cs typeface="Arial" panose="020B0604020202020204" pitchFamily="34" charset="0"/>
              </a:rPr>
              <a:t> TECNOLOGÍAS </a:t>
            </a:r>
            <a:r>
              <a:rPr lang="eu-ES" sz="2400" dirty="0" err="1" smtClean="0">
                <a:solidFill>
                  <a:prstClr val="black"/>
                </a:solidFill>
                <a:latin typeface="Arial" panose="020B0604020202020204" pitchFamily="34" charset="0"/>
                <a:cs typeface="Arial" panose="020B0604020202020204" pitchFamily="34" charset="0"/>
              </a:rPr>
              <a:t>SOLUCIÓN?</a:t>
            </a:r>
            <a:endParaRPr lang="eu-ES" sz="2400" dirty="0" smtClean="0">
              <a:solidFill>
                <a:prstClr val="black"/>
              </a:solidFill>
              <a:latin typeface="Arial" panose="020B0604020202020204" pitchFamily="34" charset="0"/>
              <a:cs typeface="Arial" panose="020B0604020202020204" pitchFamily="34" charset="0"/>
            </a:endParaRPr>
          </a:p>
          <a:p>
            <a:pPr lvl="0">
              <a:lnSpc>
                <a:spcPct val="150000"/>
              </a:lnSpc>
            </a:pPr>
            <a:endParaRPr lang="eu-ES" sz="2400" dirty="0">
              <a:solidFill>
                <a:prstClr val="black"/>
              </a:solidFill>
              <a:latin typeface="Arial" panose="020B0604020202020204" pitchFamily="34" charset="0"/>
              <a:cs typeface="Arial" panose="020B0604020202020204" pitchFamily="34" charset="0"/>
            </a:endParaRPr>
          </a:p>
          <a:p>
            <a:pPr lvl="0">
              <a:lnSpc>
                <a:spcPct val="150000"/>
              </a:lnSpc>
            </a:pPr>
            <a:r>
              <a:rPr lang="eu-ES" sz="2400" dirty="0" smtClean="0">
                <a:solidFill>
                  <a:prstClr val="black"/>
                </a:solidFill>
                <a:latin typeface="Arial" panose="020B0604020202020204" pitchFamily="34" charset="0"/>
                <a:cs typeface="Arial" panose="020B0604020202020204" pitchFamily="34" charset="0"/>
              </a:rPr>
              <a:t>b</a:t>
            </a:r>
            <a:r>
              <a:rPr lang="eu-ES" sz="2400" dirty="0">
                <a:solidFill>
                  <a:prstClr val="black"/>
                </a:solidFill>
                <a:latin typeface="Arial" panose="020B0604020202020204" pitchFamily="34" charset="0"/>
                <a:cs typeface="Arial" panose="020B0604020202020204" pitchFamily="34" charset="0"/>
              </a:rPr>
              <a:t>) </a:t>
            </a:r>
            <a:r>
              <a:rPr lang="eu-ES" sz="2400" b="1" dirty="0" err="1">
                <a:solidFill>
                  <a:prstClr val="black"/>
                </a:solidFill>
                <a:latin typeface="Arial" panose="020B0604020202020204" pitchFamily="34" charset="0"/>
                <a:cs typeface="Arial" panose="020B0604020202020204" pitchFamily="34" charset="0"/>
              </a:rPr>
              <a:t>A</a:t>
            </a:r>
            <a:r>
              <a:rPr lang="eu-ES" sz="2400" b="1" dirty="0" err="1" smtClean="0">
                <a:solidFill>
                  <a:prstClr val="black"/>
                </a:solidFill>
                <a:latin typeface="Arial" panose="020B0604020202020204" pitchFamily="34" charset="0"/>
                <a:cs typeface="Arial" panose="020B0604020202020204" pitchFamily="34" charset="0"/>
              </a:rPr>
              <a:t>burrimiento</a:t>
            </a:r>
            <a:r>
              <a:rPr lang="eu-ES" sz="2400" dirty="0" smtClean="0">
                <a:solidFill>
                  <a:prstClr val="black"/>
                </a:solidFill>
                <a:latin typeface="Arial" panose="020B0604020202020204" pitchFamily="34" charset="0"/>
                <a:cs typeface="Arial" panose="020B0604020202020204" pitchFamily="34" charset="0"/>
              </a:rPr>
              <a:t> </a:t>
            </a:r>
            <a:r>
              <a:rPr lang="eu-ES" sz="2400" dirty="0">
                <a:solidFill>
                  <a:prstClr val="black"/>
                </a:solidFill>
                <a:latin typeface="Arial" panose="020B0604020202020204" pitchFamily="34" charset="0"/>
                <a:cs typeface="Arial" panose="020B0604020202020204" pitchFamily="34" charset="0"/>
              </a:rPr>
              <a:t>&lt; </a:t>
            </a:r>
            <a:r>
              <a:rPr lang="eu-ES" sz="2400" dirty="0" err="1" smtClean="0">
                <a:solidFill>
                  <a:prstClr val="black"/>
                </a:solidFill>
                <a:latin typeface="Arial" panose="020B0604020202020204" pitchFamily="34" charset="0"/>
                <a:cs typeface="Arial" panose="020B0604020202020204" pitchFamily="34" charset="0"/>
              </a:rPr>
              <a:t>¿Cómo</a:t>
            </a:r>
            <a:r>
              <a:rPr lang="eu-ES" sz="2400" dirty="0" smtClean="0">
                <a:solidFill>
                  <a:prstClr val="black"/>
                </a:solidFill>
                <a:latin typeface="Arial" panose="020B0604020202020204" pitchFamily="34" charset="0"/>
                <a:cs typeface="Arial" panose="020B0604020202020204" pitchFamily="34" charset="0"/>
              </a:rPr>
              <a:t> </a:t>
            </a:r>
            <a:r>
              <a:rPr lang="eu-ES" sz="2400" dirty="0" err="1" smtClean="0">
                <a:solidFill>
                  <a:prstClr val="black"/>
                </a:solidFill>
                <a:latin typeface="Arial" panose="020B0604020202020204" pitchFamily="34" charset="0"/>
                <a:cs typeface="Arial" panose="020B0604020202020204" pitchFamily="34" charset="0"/>
              </a:rPr>
              <a:t>terminar</a:t>
            </a:r>
            <a:r>
              <a:rPr lang="eu-ES" sz="2400" dirty="0" smtClean="0">
                <a:solidFill>
                  <a:prstClr val="black"/>
                </a:solidFill>
                <a:latin typeface="Arial" panose="020B0604020202020204" pitchFamily="34" charset="0"/>
                <a:cs typeface="Arial" panose="020B0604020202020204" pitchFamily="34" charset="0"/>
              </a:rPr>
              <a:t> </a:t>
            </a:r>
            <a:r>
              <a:rPr lang="eu-ES" sz="2400" dirty="0" err="1" smtClean="0">
                <a:solidFill>
                  <a:prstClr val="black"/>
                </a:solidFill>
                <a:latin typeface="Arial" panose="020B0604020202020204" pitchFamily="34" charset="0"/>
                <a:cs typeface="Arial" panose="020B0604020202020204" pitchFamily="34" charset="0"/>
              </a:rPr>
              <a:t>con</a:t>
            </a:r>
            <a:r>
              <a:rPr lang="eu-ES" sz="2400" dirty="0" smtClean="0">
                <a:solidFill>
                  <a:prstClr val="black"/>
                </a:solidFill>
                <a:latin typeface="Arial" panose="020B0604020202020204" pitchFamily="34" charset="0"/>
                <a:cs typeface="Arial" panose="020B0604020202020204" pitchFamily="34" charset="0"/>
              </a:rPr>
              <a:t> </a:t>
            </a:r>
            <a:r>
              <a:rPr lang="eu-ES" sz="2400" dirty="0" err="1" smtClean="0">
                <a:solidFill>
                  <a:prstClr val="black"/>
                </a:solidFill>
                <a:latin typeface="Arial" panose="020B0604020202020204" pitchFamily="34" charset="0"/>
                <a:cs typeface="Arial" panose="020B0604020202020204" pitchFamily="34" charset="0"/>
              </a:rPr>
              <a:t>los</a:t>
            </a:r>
            <a:r>
              <a:rPr lang="eu-ES" sz="2400" dirty="0" smtClean="0">
                <a:solidFill>
                  <a:prstClr val="black"/>
                </a:solidFill>
                <a:latin typeface="Arial" panose="020B0604020202020204" pitchFamily="34" charset="0"/>
                <a:cs typeface="Arial" panose="020B0604020202020204" pitchFamily="34" charset="0"/>
              </a:rPr>
              <a:t> </a:t>
            </a:r>
          </a:p>
          <a:p>
            <a:pPr lvl="0">
              <a:lnSpc>
                <a:spcPct val="150000"/>
              </a:lnSpc>
            </a:pPr>
            <a:r>
              <a:rPr lang="eu-ES" sz="2400" dirty="0">
                <a:solidFill>
                  <a:prstClr val="black"/>
                </a:solidFill>
                <a:latin typeface="Arial" panose="020B0604020202020204" pitchFamily="34" charset="0"/>
                <a:cs typeface="Arial" panose="020B0604020202020204" pitchFamily="34" charset="0"/>
              </a:rPr>
              <a:t> </a:t>
            </a:r>
            <a:r>
              <a:rPr lang="eu-ES" sz="2400" dirty="0" smtClean="0">
                <a:solidFill>
                  <a:prstClr val="black"/>
                </a:solidFill>
                <a:latin typeface="Arial" panose="020B0604020202020204" pitchFamily="34" charset="0"/>
                <a:cs typeface="Arial" panose="020B0604020202020204" pitchFamily="34" charset="0"/>
              </a:rPr>
              <a:t>   </a:t>
            </a:r>
            <a:r>
              <a:rPr lang="eu-ES" sz="2400" u="sng" dirty="0" smtClean="0">
                <a:solidFill>
                  <a:prstClr val="black"/>
                </a:solidFill>
                <a:latin typeface="Arial" panose="020B0604020202020204" pitchFamily="34" charset="0"/>
                <a:cs typeface="Arial" panose="020B0604020202020204" pitchFamily="34" charset="0"/>
              </a:rPr>
              <a:t>AUTOMATISMOS SIN DESEO</a:t>
            </a:r>
            <a:r>
              <a:rPr lang="eu-ES" sz="2400" u="sng" dirty="0">
                <a:solidFill>
                  <a:prstClr val="black"/>
                </a:solidFill>
                <a:latin typeface="Arial" panose="020B0604020202020204" pitchFamily="34" charset="0"/>
                <a:cs typeface="Arial" panose="020B0604020202020204" pitchFamily="34" charset="0"/>
              </a:rPr>
              <a:t> </a:t>
            </a:r>
            <a:r>
              <a:rPr lang="eu-ES" sz="2400" b="1" dirty="0" smtClean="0">
                <a:solidFill>
                  <a:prstClr val="black"/>
                </a:solidFill>
                <a:latin typeface="Arial" panose="020B0604020202020204" pitchFamily="34" charset="0"/>
                <a:cs typeface="Arial" panose="020B0604020202020204" pitchFamily="34" charset="0"/>
              </a:rPr>
              <a:t>sin </a:t>
            </a:r>
            <a:r>
              <a:rPr lang="eu-ES" sz="2400" b="1" dirty="0" err="1" smtClean="0">
                <a:solidFill>
                  <a:prstClr val="black"/>
                </a:solidFill>
                <a:latin typeface="Arial" panose="020B0604020202020204" pitchFamily="34" charset="0"/>
                <a:cs typeface="Arial" panose="020B0604020202020204" pitchFamily="34" charset="0"/>
              </a:rPr>
              <a:t>que</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por</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ello</a:t>
            </a:r>
            <a:r>
              <a:rPr lang="eu-ES" sz="2400" b="1" dirty="0" smtClean="0">
                <a:solidFill>
                  <a:prstClr val="black"/>
                </a:solidFill>
                <a:latin typeface="Arial" panose="020B0604020202020204" pitchFamily="34" charset="0"/>
                <a:cs typeface="Arial" panose="020B0604020202020204" pitchFamily="34" charset="0"/>
              </a:rPr>
              <a:t> </a:t>
            </a:r>
          </a:p>
          <a:p>
            <a:pPr lvl="0">
              <a:lnSpc>
                <a:spcPct val="150000"/>
              </a:lnSpc>
            </a:pPr>
            <a:r>
              <a:rPr lang="eu-ES" sz="2400" b="1" dirty="0">
                <a:solidFill>
                  <a:prstClr val="black"/>
                </a:solidFill>
                <a:latin typeface="Arial" panose="020B0604020202020204" pitchFamily="34" charset="0"/>
                <a:cs typeface="Arial" panose="020B0604020202020204" pitchFamily="34" charset="0"/>
              </a:rPr>
              <a:t> </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convirtamos</a:t>
            </a:r>
            <a:r>
              <a:rPr lang="eu-ES" sz="2400" b="1" dirty="0" smtClean="0">
                <a:solidFill>
                  <a:prstClr val="black"/>
                </a:solidFill>
                <a:latin typeface="Arial" panose="020B0604020202020204" pitchFamily="34" charset="0"/>
                <a:cs typeface="Arial" panose="020B0604020202020204" pitchFamily="34" charset="0"/>
              </a:rPr>
              <a:t> la </a:t>
            </a:r>
            <a:r>
              <a:rPr lang="eu-ES" sz="2400" b="1" dirty="0" err="1" smtClean="0">
                <a:solidFill>
                  <a:prstClr val="black"/>
                </a:solidFill>
                <a:latin typeface="Arial" panose="020B0604020202020204" pitchFamily="34" charset="0"/>
                <a:cs typeface="Arial" panose="020B0604020202020204" pitchFamily="34" charset="0"/>
              </a:rPr>
              <a:t>Escuela</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en</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parque</a:t>
            </a:r>
            <a:r>
              <a:rPr lang="eu-ES" sz="2400" b="1" dirty="0" smtClean="0">
                <a:solidFill>
                  <a:prstClr val="black"/>
                </a:solidFill>
                <a:latin typeface="Arial" panose="020B0604020202020204" pitchFamily="34" charset="0"/>
                <a:cs typeface="Arial" panose="020B0604020202020204" pitchFamily="34" charset="0"/>
              </a:rPr>
              <a:t> </a:t>
            </a:r>
            <a:r>
              <a:rPr lang="eu-ES" sz="2400" b="1" dirty="0">
                <a:solidFill>
                  <a:prstClr val="black"/>
                </a:solidFill>
                <a:latin typeface="Arial" panose="020B0604020202020204" pitchFamily="34" charset="0"/>
                <a:cs typeface="Arial" panose="020B0604020202020204" pitchFamily="34" charset="0"/>
              </a:rPr>
              <a:t>de </a:t>
            </a:r>
            <a:r>
              <a:rPr lang="eu-ES" sz="2400" b="1" dirty="0" err="1" smtClean="0">
                <a:solidFill>
                  <a:prstClr val="black"/>
                </a:solidFill>
                <a:latin typeface="Arial" panose="020B0604020202020204" pitchFamily="34" charset="0"/>
                <a:cs typeface="Arial" panose="020B0604020202020204" pitchFamily="34" charset="0"/>
              </a:rPr>
              <a:t>atracciones</a:t>
            </a:r>
            <a:r>
              <a:rPr lang="eu-ES" sz="2400" b="1" dirty="0" smtClean="0">
                <a:solidFill>
                  <a:prstClr val="black"/>
                </a:solidFill>
                <a:latin typeface="Arial" panose="020B0604020202020204" pitchFamily="34" charset="0"/>
                <a:cs typeface="Arial" panose="020B0604020202020204" pitchFamily="34" charset="0"/>
              </a:rPr>
              <a:t> </a:t>
            </a:r>
            <a:r>
              <a:rPr lang="eu-ES" sz="2400" dirty="0">
                <a:solidFill>
                  <a:prstClr val="black"/>
                </a:solidFill>
                <a:latin typeface="Arial" panose="020B0604020202020204" pitchFamily="34" charset="0"/>
                <a:cs typeface="Arial" panose="020B0604020202020204" pitchFamily="34" charset="0"/>
              </a:rPr>
              <a:t>o </a:t>
            </a:r>
            <a:r>
              <a:rPr lang="eu-ES" sz="2400" dirty="0" err="1">
                <a:solidFill>
                  <a:prstClr val="black"/>
                </a:solidFill>
                <a:latin typeface="Arial" panose="020B0604020202020204" pitchFamily="34" charset="0"/>
                <a:cs typeface="Arial" panose="020B0604020202020204" pitchFamily="34" charset="0"/>
              </a:rPr>
              <a:t>en</a:t>
            </a:r>
            <a:r>
              <a:rPr lang="eu-ES" sz="2400" dirty="0">
                <a:solidFill>
                  <a:prstClr val="black"/>
                </a:solidFill>
                <a:latin typeface="Arial" panose="020B0604020202020204" pitchFamily="34" charset="0"/>
                <a:cs typeface="Arial" panose="020B0604020202020204" pitchFamily="34" charset="0"/>
              </a:rPr>
              <a:t> </a:t>
            </a:r>
            <a:endParaRPr lang="eu-ES" sz="2400" dirty="0" smtClean="0">
              <a:solidFill>
                <a:prstClr val="black"/>
              </a:solidFill>
              <a:latin typeface="Arial" panose="020B0604020202020204" pitchFamily="34" charset="0"/>
              <a:cs typeface="Arial" panose="020B0604020202020204" pitchFamily="34" charset="0"/>
            </a:endParaRPr>
          </a:p>
          <a:p>
            <a:pPr lvl="0">
              <a:lnSpc>
                <a:spcPct val="150000"/>
              </a:lnSpc>
            </a:pPr>
            <a:r>
              <a:rPr lang="eu-ES" sz="2400" b="1" dirty="0">
                <a:solidFill>
                  <a:prstClr val="black"/>
                </a:solidFill>
                <a:latin typeface="Arial" panose="020B0604020202020204" pitchFamily="34" charset="0"/>
                <a:cs typeface="Arial" panose="020B0604020202020204" pitchFamily="34" charset="0"/>
              </a:rPr>
              <a:t> </a:t>
            </a:r>
            <a:r>
              <a:rPr lang="eu-ES" sz="2400" b="1" dirty="0" smtClean="0">
                <a:solidFill>
                  <a:prstClr val="black"/>
                </a:solidFill>
                <a:latin typeface="Arial" panose="020B0604020202020204" pitchFamily="34" charset="0"/>
                <a:cs typeface="Arial" panose="020B0604020202020204" pitchFamily="34" charset="0"/>
              </a:rPr>
              <a:t>   </a:t>
            </a:r>
            <a:r>
              <a:rPr lang="eu-ES" sz="2400" b="1" dirty="0" err="1" smtClean="0">
                <a:solidFill>
                  <a:prstClr val="black"/>
                </a:solidFill>
                <a:latin typeface="Arial" panose="020B0604020202020204" pitchFamily="34" charset="0"/>
                <a:cs typeface="Arial" panose="020B0604020202020204" pitchFamily="34" charset="0"/>
              </a:rPr>
              <a:t>guardería</a:t>
            </a:r>
            <a:r>
              <a:rPr lang="eu-ES" sz="2400" dirty="0" err="1" smtClean="0">
                <a:solidFill>
                  <a:prstClr val="black"/>
                </a:solidFill>
                <a:latin typeface="Arial" panose="020B0604020202020204" pitchFamily="34" charset="0"/>
                <a:cs typeface="Arial" panose="020B0604020202020204" pitchFamily="34" charset="0"/>
              </a:rPr>
              <a:t>?</a:t>
            </a:r>
            <a:endParaRPr lang="eu-ES" sz="2400" dirty="0" smtClean="0">
              <a:solidFill>
                <a:prstClr val="black"/>
              </a:solidFill>
              <a:latin typeface="Arial" panose="020B0604020202020204" pitchFamily="34" charset="0"/>
              <a:cs typeface="Arial" panose="020B0604020202020204" pitchFamily="34" charset="0"/>
            </a:endParaRPr>
          </a:p>
        </p:txBody>
      </p:sp>
      <p:sp>
        <p:nvSpPr>
          <p:cNvPr id="3" name="2 Flecha abajo"/>
          <p:cNvSpPr/>
          <p:nvPr/>
        </p:nvSpPr>
        <p:spPr>
          <a:xfrm>
            <a:off x="4057181" y="4873228"/>
            <a:ext cx="348921" cy="6440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3 CuadroTexto"/>
          <p:cNvSpPr txBox="1"/>
          <p:nvPr/>
        </p:nvSpPr>
        <p:spPr>
          <a:xfrm>
            <a:off x="2735006" y="5517232"/>
            <a:ext cx="3386312" cy="461665"/>
          </a:xfrm>
          <a:prstGeom prst="rect">
            <a:avLst/>
          </a:prstGeom>
          <a:noFill/>
        </p:spPr>
        <p:txBody>
          <a:bodyPr wrap="none" rtlCol="0">
            <a:spAutoFit/>
          </a:bodyPr>
          <a:lstStyle/>
          <a:p>
            <a:r>
              <a:rPr lang="eu-ES" sz="2400" b="1" u="sng" dirty="0" smtClean="0">
                <a:latin typeface="Arial" panose="020B0604020202020204" pitchFamily="34" charset="0"/>
                <a:cs typeface="Arial" panose="020B0604020202020204" pitchFamily="34" charset="0"/>
              </a:rPr>
              <a:t>RETOS / PREGUNTAS</a:t>
            </a:r>
            <a:endParaRPr lang="es-ES" sz="2400" b="1" u="sng" dirty="0">
              <a:latin typeface="Arial" panose="020B0604020202020204" pitchFamily="34" charset="0"/>
              <a:cs typeface="Arial" panose="020B0604020202020204" pitchFamily="34" charset="0"/>
            </a:endParaRPr>
          </a:p>
        </p:txBody>
      </p:sp>
      <p:sp>
        <p:nvSpPr>
          <p:cNvPr id="5" name="4 Flecha abajo"/>
          <p:cNvSpPr/>
          <p:nvPr/>
        </p:nvSpPr>
        <p:spPr>
          <a:xfrm>
            <a:off x="4079241" y="6106790"/>
            <a:ext cx="348921" cy="6440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25693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Rectángulo"/>
          <p:cNvSpPr/>
          <p:nvPr/>
        </p:nvSpPr>
        <p:spPr>
          <a:xfrm>
            <a:off x="490076" y="117693"/>
            <a:ext cx="8640960" cy="6555641"/>
          </a:xfrm>
          <a:prstGeom prst="rect">
            <a:avLst/>
          </a:prstGeom>
        </p:spPr>
        <p:txBody>
          <a:bodyPr wrap="square">
            <a:spAutoFit/>
          </a:bodyPr>
          <a:lstStyle/>
          <a:p>
            <a:pPr lvl="0">
              <a:lnSpc>
                <a:spcPct val="150000"/>
              </a:lnSpc>
            </a:pPr>
            <a:r>
              <a:rPr lang="eu-ES" sz="2400" b="1" dirty="0" smtClean="0">
                <a:solidFill>
                  <a:prstClr val="black"/>
                </a:solidFill>
                <a:latin typeface="Arial" panose="020B0604020202020204" pitchFamily="34" charset="0"/>
                <a:cs typeface="Arial" panose="020B0604020202020204" pitchFamily="34" charset="0"/>
              </a:rPr>
              <a:t>                             </a:t>
            </a:r>
            <a:r>
              <a:rPr lang="eu-ES" sz="2400" b="1" u="sng" dirty="0" smtClean="0">
                <a:solidFill>
                  <a:prstClr val="black"/>
                </a:solidFill>
                <a:latin typeface="Arial" panose="020B0604020202020204" pitchFamily="34" charset="0"/>
                <a:cs typeface="Arial" panose="020B0604020202020204" pitchFamily="34" charset="0"/>
              </a:rPr>
              <a:t>RETOS </a:t>
            </a:r>
            <a:r>
              <a:rPr lang="eu-ES" sz="2400" b="1" u="sng" dirty="0">
                <a:solidFill>
                  <a:prstClr val="black"/>
                </a:solidFill>
                <a:latin typeface="Arial" panose="020B0604020202020204" pitchFamily="34" charset="0"/>
                <a:cs typeface="Arial" panose="020B0604020202020204" pitchFamily="34" charset="0"/>
              </a:rPr>
              <a:t>/ </a:t>
            </a:r>
            <a:r>
              <a:rPr lang="eu-ES" sz="2400" b="1" u="sng" dirty="0" smtClean="0">
                <a:solidFill>
                  <a:prstClr val="black"/>
                </a:solidFill>
                <a:latin typeface="Arial" panose="020B0604020202020204" pitchFamily="34" charset="0"/>
                <a:cs typeface="Arial" panose="020B0604020202020204" pitchFamily="34" charset="0"/>
              </a:rPr>
              <a:t>PREGUNTAS</a:t>
            </a:r>
            <a:endParaRPr lang="eu-ES" sz="2400" b="1" u="sng" dirty="0">
              <a:solidFill>
                <a:prstClr val="black"/>
              </a:solidFill>
              <a:latin typeface="Arial" panose="020B0604020202020204" pitchFamily="34" charset="0"/>
              <a:cs typeface="Arial" panose="020B0604020202020204" pitchFamily="34" charset="0"/>
            </a:endParaRPr>
          </a:p>
          <a:p>
            <a:pPr lvl="0"/>
            <a:endParaRPr lang="eu-ES" sz="2400" dirty="0" smtClean="0">
              <a:solidFill>
                <a:prstClr val="black"/>
              </a:solidFill>
              <a:latin typeface="Arial"/>
              <a:cs typeface="Arial"/>
            </a:endParaRPr>
          </a:p>
          <a:p>
            <a:pPr lvl="0">
              <a:lnSpc>
                <a:spcPts val="2880"/>
              </a:lnSpc>
            </a:pPr>
            <a:r>
              <a:rPr lang="eu-ES" sz="2400" dirty="0" err="1" smtClean="0">
                <a:solidFill>
                  <a:prstClr val="black"/>
                </a:solidFill>
                <a:latin typeface="Arial"/>
                <a:cs typeface="Arial"/>
              </a:rPr>
              <a:t>►</a:t>
            </a:r>
            <a:r>
              <a:rPr lang="eu-ES" sz="2400" dirty="0" err="1">
                <a:solidFill>
                  <a:prstClr val="black"/>
                </a:solidFill>
                <a:latin typeface="Arial"/>
                <a:cs typeface="Arial"/>
              </a:rPr>
              <a:t>¿Cómo</a:t>
            </a:r>
            <a:r>
              <a:rPr lang="eu-ES" sz="2400" dirty="0">
                <a:solidFill>
                  <a:prstClr val="black"/>
                </a:solidFill>
                <a:latin typeface="Arial"/>
                <a:cs typeface="Arial"/>
              </a:rPr>
              <a:t> </a:t>
            </a:r>
            <a:r>
              <a:rPr lang="eu-ES" sz="2400" dirty="0" err="1">
                <a:solidFill>
                  <a:prstClr val="black"/>
                </a:solidFill>
                <a:latin typeface="Arial"/>
                <a:cs typeface="Arial"/>
              </a:rPr>
              <a:t>insertamos</a:t>
            </a:r>
            <a:r>
              <a:rPr lang="eu-ES" sz="2400" dirty="0">
                <a:solidFill>
                  <a:prstClr val="black"/>
                </a:solidFill>
                <a:latin typeface="Arial"/>
                <a:cs typeface="Arial"/>
              </a:rPr>
              <a:t> la </a:t>
            </a:r>
            <a:r>
              <a:rPr lang="eu-ES" sz="2400" dirty="0" err="1" smtClean="0">
                <a:solidFill>
                  <a:prstClr val="black"/>
                </a:solidFill>
                <a:latin typeface="Arial"/>
                <a:cs typeface="Arial"/>
              </a:rPr>
              <a:t>Escuela</a:t>
            </a:r>
            <a:r>
              <a:rPr lang="eu-ES" sz="2400" dirty="0" smtClean="0">
                <a:solidFill>
                  <a:prstClr val="black"/>
                </a:solidFill>
                <a:latin typeface="Arial"/>
                <a:cs typeface="Arial"/>
              </a:rPr>
              <a:t> </a:t>
            </a:r>
            <a:r>
              <a:rPr lang="eu-ES" sz="2400" dirty="0" err="1">
                <a:solidFill>
                  <a:prstClr val="black"/>
                </a:solidFill>
                <a:latin typeface="Arial"/>
                <a:cs typeface="Arial"/>
              </a:rPr>
              <a:t>en</a:t>
            </a:r>
            <a:r>
              <a:rPr lang="eu-ES" sz="2400" dirty="0">
                <a:solidFill>
                  <a:prstClr val="black"/>
                </a:solidFill>
                <a:latin typeface="Arial"/>
                <a:cs typeface="Arial"/>
              </a:rPr>
              <a:t> </a:t>
            </a:r>
            <a:r>
              <a:rPr lang="eu-ES" sz="2400" dirty="0" err="1">
                <a:solidFill>
                  <a:prstClr val="black"/>
                </a:solidFill>
                <a:latin typeface="Arial"/>
                <a:cs typeface="Arial"/>
              </a:rPr>
              <a:t>nuestra</a:t>
            </a:r>
            <a:r>
              <a:rPr lang="eu-ES" sz="2400" dirty="0">
                <a:solidFill>
                  <a:prstClr val="black"/>
                </a:solidFill>
                <a:latin typeface="Arial"/>
                <a:cs typeface="Arial"/>
              </a:rPr>
              <a:t> </a:t>
            </a:r>
            <a:r>
              <a:rPr lang="eu-ES" sz="2400" dirty="0" err="1">
                <a:solidFill>
                  <a:prstClr val="black"/>
                </a:solidFill>
                <a:latin typeface="Arial"/>
                <a:cs typeface="Arial"/>
              </a:rPr>
              <a:t>sociedad</a:t>
            </a:r>
            <a:r>
              <a:rPr lang="eu-ES" sz="2400" dirty="0">
                <a:solidFill>
                  <a:prstClr val="black"/>
                </a:solidFill>
                <a:latin typeface="Arial"/>
                <a:cs typeface="Arial"/>
              </a:rPr>
              <a:t> </a:t>
            </a:r>
            <a:endParaRPr lang="eu-ES" sz="2400" dirty="0" smtClean="0">
              <a:solidFill>
                <a:prstClr val="black"/>
              </a:solidFill>
              <a:latin typeface="Arial"/>
              <a:cs typeface="Arial"/>
            </a:endParaRPr>
          </a:p>
          <a:p>
            <a:pPr lvl="0">
              <a:lnSpc>
                <a:spcPts val="2880"/>
              </a:lnSpc>
            </a:pPr>
            <a:r>
              <a:rPr lang="eu-ES" sz="2400" dirty="0">
                <a:solidFill>
                  <a:prstClr val="black"/>
                </a:solidFill>
                <a:latin typeface="Arial"/>
                <a:cs typeface="Arial"/>
              </a:rPr>
              <a:t> </a:t>
            </a:r>
            <a:r>
              <a:rPr lang="eu-ES" sz="2400" dirty="0" smtClean="0">
                <a:solidFill>
                  <a:prstClr val="black"/>
                </a:solidFill>
                <a:latin typeface="Arial"/>
                <a:cs typeface="Arial"/>
              </a:rPr>
              <a:t>   «</a:t>
            </a:r>
            <a:r>
              <a:rPr lang="eu-ES" sz="2400" dirty="0" err="1">
                <a:solidFill>
                  <a:prstClr val="black"/>
                </a:solidFill>
                <a:latin typeface="Arial"/>
                <a:cs typeface="Arial"/>
              </a:rPr>
              <a:t>avanzada»?</a:t>
            </a:r>
            <a:endParaRPr lang="eu-ES" sz="2400" dirty="0">
              <a:solidFill>
                <a:prstClr val="black"/>
              </a:solidFill>
              <a:latin typeface="Arial"/>
              <a:cs typeface="Arial"/>
            </a:endParaRPr>
          </a:p>
          <a:p>
            <a:pPr lvl="0">
              <a:lnSpc>
                <a:spcPts val="2880"/>
              </a:lnSpc>
            </a:pPr>
            <a:r>
              <a:rPr lang="eu-ES" sz="2400" dirty="0" err="1">
                <a:solidFill>
                  <a:prstClr val="black"/>
                </a:solidFill>
                <a:latin typeface="Arial"/>
                <a:cs typeface="Arial"/>
              </a:rPr>
              <a:t>►¿Qué</a:t>
            </a:r>
            <a:r>
              <a:rPr lang="eu-ES" sz="2400" dirty="0">
                <a:solidFill>
                  <a:prstClr val="black"/>
                </a:solidFill>
                <a:latin typeface="Arial"/>
                <a:cs typeface="Arial"/>
              </a:rPr>
              <a:t> </a:t>
            </a:r>
            <a:r>
              <a:rPr lang="eu-ES" sz="2400" dirty="0" err="1">
                <a:solidFill>
                  <a:prstClr val="black"/>
                </a:solidFill>
                <a:latin typeface="Arial"/>
                <a:cs typeface="Arial"/>
              </a:rPr>
              <a:t>valor</a:t>
            </a:r>
            <a:r>
              <a:rPr lang="eu-ES" sz="2400" dirty="0">
                <a:solidFill>
                  <a:prstClr val="black"/>
                </a:solidFill>
                <a:latin typeface="Arial"/>
                <a:cs typeface="Arial"/>
              </a:rPr>
              <a:t> y </a:t>
            </a:r>
            <a:r>
              <a:rPr lang="eu-ES" sz="2400" dirty="0" err="1">
                <a:solidFill>
                  <a:prstClr val="black"/>
                </a:solidFill>
                <a:latin typeface="Arial"/>
                <a:cs typeface="Arial"/>
              </a:rPr>
              <a:t>qué</a:t>
            </a:r>
            <a:r>
              <a:rPr lang="eu-ES" sz="2400" dirty="0">
                <a:solidFill>
                  <a:prstClr val="black"/>
                </a:solidFill>
                <a:latin typeface="Arial"/>
                <a:cs typeface="Arial"/>
              </a:rPr>
              <a:t> </a:t>
            </a:r>
            <a:r>
              <a:rPr lang="eu-ES" sz="2400" dirty="0" err="1">
                <a:solidFill>
                  <a:prstClr val="black"/>
                </a:solidFill>
                <a:latin typeface="Arial"/>
                <a:cs typeface="Arial"/>
              </a:rPr>
              <a:t>grado</a:t>
            </a:r>
            <a:r>
              <a:rPr lang="eu-ES" sz="2400" dirty="0">
                <a:solidFill>
                  <a:prstClr val="black"/>
                </a:solidFill>
                <a:latin typeface="Arial"/>
                <a:cs typeface="Arial"/>
              </a:rPr>
              <a:t> de protagonismo </a:t>
            </a:r>
            <a:r>
              <a:rPr lang="eu-ES" sz="2400" dirty="0" err="1">
                <a:solidFill>
                  <a:prstClr val="black"/>
                </a:solidFill>
                <a:latin typeface="Arial"/>
                <a:cs typeface="Arial"/>
              </a:rPr>
              <a:t>estamos</a:t>
            </a:r>
            <a:r>
              <a:rPr lang="eu-ES" sz="2400" dirty="0">
                <a:solidFill>
                  <a:prstClr val="black"/>
                </a:solidFill>
                <a:latin typeface="Arial"/>
                <a:cs typeface="Arial"/>
              </a:rPr>
              <a:t> </a:t>
            </a:r>
            <a:r>
              <a:rPr lang="eu-ES" sz="2400" dirty="0" smtClean="0">
                <a:solidFill>
                  <a:prstClr val="black"/>
                </a:solidFill>
                <a:latin typeface="Arial"/>
                <a:cs typeface="Arial"/>
              </a:rPr>
              <a:t>  </a:t>
            </a:r>
          </a:p>
          <a:p>
            <a:pPr lvl="0">
              <a:lnSpc>
                <a:spcPts val="2880"/>
              </a:lnSpc>
            </a:pPr>
            <a:r>
              <a:rPr lang="eu-ES" sz="2400" dirty="0">
                <a:solidFill>
                  <a:prstClr val="black"/>
                </a:solidFill>
                <a:latin typeface="Arial"/>
                <a:cs typeface="Arial"/>
              </a:rPr>
              <a:t> </a:t>
            </a:r>
            <a:r>
              <a:rPr lang="eu-ES" sz="2400" dirty="0" smtClean="0">
                <a:solidFill>
                  <a:prstClr val="black"/>
                </a:solidFill>
                <a:latin typeface="Arial"/>
                <a:cs typeface="Arial"/>
              </a:rPr>
              <a:t>   </a:t>
            </a:r>
            <a:r>
              <a:rPr lang="eu-ES" sz="2400" dirty="0" err="1" smtClean="0">
                <a:solidFill>
                  <a:prstClr val="black"/>
                </a:solidFill>
                <a:latin typeface="Arial"/>
                <a:cs typeface="Arial"/>
              </a:rPr>
              <a:t>dispuestos</a:t>
            </a:r>
            <a:r>
              <a:rPr lang="eu-ES" sz="2400" dirty="0" smtClean="0">
                <a:solidFill>
                  <a:prstClr val="black"/>
                </a:solidFill>
                <a:latin typeface="Arial"/>
                <a:cs typeface="Arial"/>
              </a:rPr>
              <a:t> </a:t>
            </a:r>
            <a:r>
              <a:rPr lang="eu-ES" sz="2400" dirty="0">
                <a:solidFill>
                  <a:prstClr val="black"/>
                </a:solidFill>
                <a:latin typeface="Arial"/>
                <a:cs typeface="Arial"/>
              </a:rPr>
              <a:t>a </a:t>
            </a:r>
            <a:r>
              <a:rPr lang="eu-ES" sz="2400" dirty="0" err="1">
                <a:solidFill>
                  <a:prstClr val="black"/>
                </a:solidFill>
                <a:latin typeface="Arial"/>
                <a:cs typeface="Arial"/>
              </a:rPr>
              <a:t>otorgarle</a:t>
            </a:r>
            <a:r>
              <a:rPr lang="eu-ES" sz="2400" dirty="0" smtClean="0">
                <a:solidFill>
                  <a:prstClr val="black"/>
                </a:solidFill>
                <a:latin typeface="Arial"/>
                <a:cs typeface="Arial"/>
              </a:rPr>
              <a:t>?</a:t>
            </a:r>
          </a:p>
          <a:p>
            <a:pPr>
              <a:lnSpc>
                <a:spcPts val="2880"/>
              </a:lnSpc>
            </a:pPr>
            <a:r>
              <a:rPr lang="eu-ES" sz="2400" dirty="0" err="1">
                <a:solidFill>
                  <a:prstClr val="black"/>
                </a:solidFill>
                <a:latin typeface="Arial"/>
                <a:cs typeface="Arial"/>
              </a:rPr>
              <a:t>►</a:t>
            </a:r>
            <a:r>
              <a:rPr lang="eu-ES" sz="2400" dirty="0" err="1" smtClean="0">
                <a:solidFill>
                  <a:prstClr val="black"/>
                </a:solidFill>
                <a:latin typeface="Arial"/>
                <a:cs typeface="Arial"/>
              </a:rPr>
              <a:t>¿Qué</a:t>
            </a:r>
            <a:r>
              <a:rPr lang="eu-ES" sz="2400" dirty="0" smtClean="0">
                <a:solidFill>
                  <a:prstClr val="black"/>
                </a:solidFill>
                <a:latin typeface="Arial"/>
                <a:cs typeface="Arial"/>
              </a:rPr>
              <a:t> </a:t>
            </a:r>
            <a:r>
              <a:rPr lang="eu-ES" sz="2400" dirty="0" err="1" smtClean="0">
                <a:solidFill>
                  <a:prstClr val="black"/>
                </a:solidFill>
                <a:latin typeface="Arial"/>
                <a:cs typeface="Arial"/>
              </a:rPr>
              <a:t>sentido</a:t>
            </a:r>
            <a:r>
              <a:rPr lang="eu-ES" sz="2400" dirty="0" smtClean="0">
                <a:solidFill>
                  <a:prstClr val="black"/>
                </a:solidFill>
                <a:latin typeface="Arial"/>
                <a:cs typeface="Arial"/>
              </a:rPr>
              <a:t> </a:t>
            </a:r>
            <a:r>
              <a:rPr lang="eu-ES" sz="2400" dirty="0" err="1" smtClean="0">
                <a:solidFill>
                  <a:prstClr val="black"/>
                </a:solidFill>
                <a:latin typeface="Arial"/>
                <a:cs typeface="Arial"/>
              </a:rPr>
              <a:t>tiene</a:t>
            </a:r>
            <a:r>
              <a:rPr lang="eu-ES" sz="2400" dirty="0" smtClean="0">
                <a:solidFill>
                  <a:prstClr val="black"/>
                </a:solidFill>
                <a:latin typeface="Arial"/>
                <a:cs typeface="Arial"/>
              </a:rPr>
              <a:t> </a:t>
            </a:r>
            <a:r>
              <a:rPr lang="eu-ES" sz="2400" dirty="0" err="1" smtClean="0">
                <a:solidFill>
                  <a:prstClr val="black"/>
                </a:solidFill>
                <a:latin typeface="Arial"/>
                <a:cs typeface="Arial"/>
              </a:rPr>
              <a:t>que</a:t>
            </a:r>
            <a:r>
              <a:rPr lang="eu-ES" sz="2400" dirty="0" smtClean="0">
                <a:solidFill>
                  <a:prstClr val="black"/>
                </a:solidFill>
                <a:latin typeface="Arial"/>
                <a:cs typeface="Arial"/>
              </a:rPr>
              <a:t> la </a:t>
            </a:r>
            <a:r>
              <a:rPr lang="eu-ES" sz="2400" dirty="0" err="1" smtClean="0">
                <a:solidFill>
                  <a:prstClr val="black"/>
                </a:solidFill>
                <a:latin typeface="Arial"/>
                <a:cs typeface="Arial"/>
              </a:rPr>
              <a:t>Escuela</a:t>
            </a:r>
            <a:r>
              <a:rPr lang="eu-ES" sz="2400" dirty="0" smtClean="0">
                <a:solidFill>
                  <a:prstClr val="black"/>
                </a:solidFill>
                <a:latin typeface="Arial"/>
                <a:cs typeface="Arial"/>
              </a:rPr>
              <a:t> </a:t>
            </a:r>
            <a:r>
              <a:rPr lang="eu-ES" sz="2400" dirty="0" err="1" smtClean="0">
                <a:solidFill>
                  <a:prstClr val="black"/>
                </a:solidFill>
                <a:latin typeface="Arial"/>
                <a:cs typeface="Arial"/>
              </a:rPr>
              <a:t>marque</a:t>
            </a:r>
            <a:r>
              <a:rPr lang="eu-ES" sz="2400" dirty="0" smtClean="0">
                <a:solidFill>
                  <a:prstClr val="black"/>
                </a:solidFill>
                <a:latin typeface="Arial"/>
                <a:cs typeface="Arial"/>
              </a:rPr>
              <a:t> </a:t>
            </a:r>
            <a:r>
              <a:rPr lang="eu-ES" sz="2400" dirty="0" err="1" smtClean="0">
                <a:solidFill>
                  <a:prstClr val="black"/>
                </a:solidFill>
                <a:latin typeface="Arial"/>
                <a:cs typeface="Arial"/>
              </a:rPr>
              <a:t>límites</a:t>
            </a:r>
            <a:r>
              <a:rPr lang="eu-ES" sz="2400" dirty="0" smtClean="0">
                <a:solidFill>
                  <a:prstClr val="black"/>
                </a:solidFill>
                <a:latin typeface="Arial"/>
                <a:cs typeface="Arial"/>
              </a:rPr>
              <a:t> </a:t>
            </a:r>
            <a:r>
              <a:rPr lang="eu-ES" sz="2400" dirty="0" err="1" smtClean="0">
                <a:solidFill>
                  <a:prstClr val="black"/>
                </a:solidFill>
                <a:latin typeface="Arial"/>
                <a:cs typeface="Arial"/>
              </a:rPr>
              <a:t>en</a:t>
            </a:r>
            <a:r>
              <a:rPr lang="eu-ES" sz="2400" dirty="0" smtClean="0">
                <a:solidFill>
                  <a:prstClr val="black"/>
                </a:solidFill>
                <a:latin typeface="Arial"/>
                <a:cs typeface="Arial"/>
              </a:rPr>
              <a:t> una</a:t>
            </a:r>
          </a:p>
          <a:p>
            <a:pPr>
              <a:lnSpc>
                <a:spcPts val="2880"/>
              </a:lnSpc>
            </a:pPr>
            <a:r>
              <a:rPr lang="eu-ES" sz="2400" dirty="0">
                <a:solidFill>
                  <a:prstClr val="black"/>
                </a:solidFill>
                <a:latin typeface="Arial"/>
                <a:cs typeface="Arial"/>
              </a:rPr>
              <a:t> </a:t>
            </a:r>
            <a:r>
              <a:rPr lang="eu-ES" sz="2400" dirty="0" smtClean="0">
                <a:solidFill>
                  <a:prstClr val="black"/>
                </a:solidFill>
                <a:latin typeface="Arial"/>
                <a:cs typeface="Arial"/>
              </a:rPr>
              <a:t>   </a:t>
            </a:r>
            <a:r>
              <a:rPr lang="eu-ES" sz="2400" dirty="0" err="1" smtClean="0">
                <a:solidFill>
                  <a:prstClr val="black"/>
                </a:solidFill>
                <a:latin typeface="Arial"/>
                <a:cs typeface="Arial"/>
              </a:rPr>
              <a:t>sociedad</a:t>
            </a:r>
            <a:r>
              <a:rPr lang="eu-ES" sz="2400" dirty="0" smtClean="0">
                <a:solidFill>
                  <a:prstClr val="black"/>
                </a:solidFill>
                <a:latin typeface="Arial"/>
                <a:cs typeface="Arial"/>
              </a:rPr>
              <a:t> </a:t>
            </a:r>
            <a:r>
              <a:rPr lang="eu-ES" sz="2400" dirty="0" err="1" smtClean="0">
                <a:solidFill>
                  <a:prstClr val="black"/>
                </a:solidFill>
                <a:latin typeface="Arial"/>
                <a:cs typeface="Arial"/>
              </a:rPr>
              <a:t>que</a:t>
            </a:r>
            <a:r>
              <a:rPr lang="eu-ES" sz="2400" dirty="0" smtClean="0">
                <a:solidFill>
                  <a:prstClr val="black"/>
                </a:solidFill>
                <a:latin typeface="Arial"/>
                <a:cs typeface="Arial"/>
              </a:rPr>
              <a:t> </a:t>
            </a:r>
            <a:r>
              <a:rPr lang="eu-ES" sz="2400" dirty="0" err="1" smtClean="0">
                <a:solidFill>
                  <a:prstClr val="black"/>
                </a:solidFill>
                <a:latin typeface="Arial"/>
                <a:cs typeface="Arial"/>
              </a:rPr>
              <a:t>aplaude</a:t>
            </a:r>
            <a:r>
              <a:rPr lang="eu-ES" sz="2400" dirty="0" smtClean="0">
                <a:solidFill>
                  <a:prstClr val="black"/>
                </a:solidFill>
                <a:latin typeface="Arial"/>
                <a:cs typeface="Arial"/>
              </a:rPr>
              <a:t> la </a:t>
            </a:r>
            <a:r>
              <a:rPr lang="eu-ES" sz="2400" dirty="0" err="1" smtClean="0">
                <a:solidFill>
                  <a:prstClr val="black"/>
                </a:solidFill>
                <a:latin typeface="Arial"/>
                <a:cs typeface="Arial"/>
              </a:rPr>
              <a:t>ausencia</a:t>
            </a:r>
            <a:r>
              <a:rPr lang="eu-ES" sz="2400" dirty="0" smtClean="0">
                <a:solidFill>
                  <a:prstClr val="black"/>
                </a:solidFill>
                <a:latin typeface="Arial"/>
                <a:cs typeface="Arial"/>
              </a:rPr>
              <a:t> de </a:t>
            </a:r>
            <a:r>
              <a:rPr lang="eu-ES" sz="2400" dirty="0" err="1" smtClean="0">
                <a:solidFill>
                  <a:prstClr val="black"/>
                </a:solidFill>
                <a:latin typeface="Arial"/>
                <a:cs typeface="Arial"/>
              </a:rPr>
              <a:t>límites?</a:t>
            </a:r>
            <a:endParaRPr lang="eu-ES" sz="2400" dirty="0">
              <a:solidFill>
                <a:prstClr val="black"/>
              </a:solidFill>
              <a:latin typeface="Arial"/>
              <a:cs typeface="Arial"/>
            </a:endParaRPr>
          </a:p>
          <a:p>
            <a:pPr lvl="0">
              <a:lnSpc>
                <a:spcPct val="150000"/>
              </a:lnSpc>
            </a:pPr>
            <a:r>
              <a:rPr lang="eu-ES" sz="2400" dirty="0" err="1" smtClean="0">
                <a:solidFill>
                  <a:prstClr val="black"/>
                </a:solidFill>
                <a:latin typeface="Arial"/>
                <a:cs typeface="Arial"/>
              </a:rPr>
              <a:t>►</a:t>
            </a:r>
            <a:r>
              <a:rPr lang="eu-ES" sz="2400" dirty="0" err="1">
                <a:solidFill>
                  <a:prstClr val="black"/>
                </a:solidFill>
                <a:latin typeface="Arial"/>
                <a:cs typeface="Arial"/>
              </a:rPr>
              <a:t>¿</a:t>
            </a:r>
            <a:r>
              <a:rPr lang="eu-ES" sz="2400" u="sng" dirty="0" err="1">
                <a:solidFill>
                  <a:prstClr val="black"/>
                </a:solidFill>
                <a:latin typeface="Arial"/>
                <a:cs typeface="Arial"/>
              </a:rPr>
              <a:t>Cómo</a:t>
            </a:r>
            <a:r>
              <a:rPr lang="eu-ES" sz="2400" u="sng" dirty="0">
                <a:solidFill>
                  <a:prstClr val="black"/>
                </a:solidFill>
                <a:latin typeface="Arial"/>
                <a:cs typeface="Arial"/>
              </a:rPr>
              <a:t> </a:t>
            </a:r>
            <a:r>
              <a:rPr lang="eu-ES" sz="2400" u="sng" dirty="0" err="1">
                <a:solidFill>
                  <a:prstClr val="black"/>
                </a:solidFill>
                <a:latin typeface="Arial"/>
                <a:cs typeface="Arial"/>
              </a:rPr>
              <a:t>puede</a:t>
            </a:r>
            <a:r>
              <a:rPr lang="eu-ES" sz="2400" u="sng" dirty="0">
                <a:solidFill>
                  <a:prstClr val="black"/>
                </a:solidFill>
                <a:latin typeface="Arial"/>
                <a:cs typeface="Arial"/>
              </a:rPr>
              <a:t> la </a:t>
            </a:r>
            <a:r>
              <a:rPr lang="eu-ES" sz="2400" u="sng" dirty="0" err="1">
                <a:solidFill>
                  <a:prstClr val="black"/>
                </a:solidFill>
                <a:latin typeface="Arial"/>
                <a:cs typeface="Arial"/>
              </a:rPr>
              <a:t>Escuela</a:t>
            </a:r>
            <a:r>
              <a:rPr lang="eu-ES" sz="2400" u="sng" dirty="0">
                <a:solidFill>
                  <a:prstClr val="black"/>
                </a:solidFill>
                <a:latin typeface="Arial"/>
                <a:cs typeface="Arial"/>
              </a:rPr>
              <a:t> </a:t>
            </a:r>
            <a:r>
              <a:rPr lang="eu-ES" sz="2400" u="sng" dirty="0" err="1" smtClean="0">
                <a:solidFill>
                  <a:prstClr val="black"/>
                </a:solidFill>
                <a:latin typeface="Arial"/>
                <a:cs typeface="Arial"/>
              </a:rPr>
              <a:t>contrarrestar…</a:t>
            </a:r>
            <a:r>
              <a:rPr lang="eu-ES" sz="2400" dirty="0" err="1" smtClean="0">
                <a:solidFill>
                  <a:prstClr val="black"/>
                </a:solidFill>
                <a:latin typeface="Arial"/>
                <a:cs typeface="Arial"/>
              </a:rPr>
              <a:t>?</a:t>
            </a:r>
            <a:r>
              <a:rPr lang="eu-ES" sz="2400" dirty="0" smtClean="0">
                <a:solidFill>
                  <a:prstClr val="black"/>
                </a:solidFill>
                <a:latin typeface="Arial"/>
                <a:cs typeface="Arial"/>
              </a:rPr>
              <a:t>:</a:t>
            </a:r>
            <a:endParaRPr lang="eu-ES" sz="2400" dirty="0">
              <a:solidFill>
                <a:prstClr val="black"/>
              </a:solidFill>
              <a:latin typeface="Arial"/>
              <a:cs typeface="Arial"/>
            </a:endParaRPr>
          </a:p>
          <a:p>
            <a:pPr lvl="0">
              <a:lnSpc>
                <a:spcPct val="150000"/>
              </a:lnSpc>
            </a:pPr>
            <a:r>
              <a:rPr lang="eu-ES" sz="2400" dirty="0">
                <a:solidFill>
                  <a:prstClr val="black"/>
                </a:solidFill>
                <a:latin typeface="Arial"/>
                <a:cs typeface="Arial"/>
              </a:rPr>
              <a:t>    a) </a:t>
            </a:r>
            <a:r>
              <a:rPr lang="eu-ES" sz="2400" dirty="0" err="1">
                <a:solidFill>
                  <a:prstClr val="black"/>
                </a:solidFill>
                <a:latin typeface="Arial"/>
                <a:cs typeface="Arial"/>
              </a:rPr>
              <a:t>Derecho</a:t>
            </a:r>
            <a:r>
              <a:rPr lang="eu-ES" sz="2400" dirty="0">
                <a:solidFill>
                  <a:prstClr val="black"/>
                </a:solidFill>
                <a:latin typeface="Arial"/>
                <a:cs typeface="Arial"/>
              </a:rPr>
              <a:t> de </a:t>
            </a:r>
            <a:r>
              <a:rPr lang="eu-ES" sz="2400" b="1" u="sng" dirty="0">
                <a:solidFill>
                  <a:prstClr val="black"/>
                </a:solidFill>
                <a:latin typeface="Arial"/>
                <a:cs typeface="Arial"/>
              </a:rPr>
              <a:t>infantilismo</a:t>
            </a:r>
            <a:r>
              <a:rPr lang="eu-ES" sz="2400" dirty="0">
                <a:solidFill>
                  <a:prstClr val="black"/>
                </a:solidFill>
                <a:latin typeface="Arial"/>
                <a:cs typeface="Arial"/>
              </a:rPr>
              <a:t> para </a:t>
            </a:r>
            <a:r>
              <a:rPr lang="eu-ES" sz="2400" dirty="0" err="1">
                <a:solidFill>
                  <a:prstClr val="black"/>
                </a:solidFill>
                <a:latin typeface="Arial"/>
                <a:cs typeface="Arial"/>
              </a:rPr>
              <a:t>todos</a:t>
            </a:r>
            <a:r>
              <a:rPr lang="eu-ES" sz="2400" dirty="0" smtClean="0">
                <a:solidFill>
                  <a:prstClr val="black"/>
                </a:solidFill>
                <a:latin typeface="Arial"/>
                <a:cs typeface="Arial"/>
              </a:rPr>
              <a:t>.</a:t>
            </a:r>
          </a:p>
          <a:p>
            <a:pPr lvl="0">
              <a:lnSpc>
                <a:spcPct val="150000"/>
              </a:lnSpc>
            </a:pPr>
            <a:r>
              <a:rPr lang="eu-ES" sz="2400" dirty="0">
                <a:solidFill>
                  <a:prstClr val="black"/>
                </a:solidFill>
                <a:latin typeface="Arial"/>
                <a:cs typeface="Arial"/>
              </a:rPr>
              <a:t> </a:t>
            </a:r>
            <a:r>
              <a:rPr lang="eu-ES" sz="2400" dirty="0" smtClean="0">
                <a:solidFill>
                  <a:prstClr val="black"/>
                </a:solidFill>
                <a:latin typeface="Arial"/>
                <a:cs typeface="Arial"/>
              </a:rPr>
              <a:t>   b) </a:t>
            </a:r>
            <a:r>
              <a:rPr lang="eu-ES" sz="2400" dirty="0" err="1" smtClean="0">
                <a:solidFill>
                  <a:prstClr val="black"/>
                </a:solidFill>
                <a:latin typeface="Arial"/>
                <a:cs typeface="Arial"/>
              </a:rPr>
              <a:t>Derecho</a:t>
            </a:r>
            <a:r>
              <a:rPr lang="eu-ES" sz="2400" dirty="0" smtClean="0">
                <a:solidFill>
                  <a:prstClr val="black"/>
                </a:solidFill>
                <a:latin typeface="Arial"/>
                <a:cs typeface="Arial"/>
              </a:rPr>
              <a:t> de </a:t>
            </a:r>
            <a:r>
              <a:rPr lang="eu-ES" sz="2400" b="1" u="sng" dirty="0" err="1" smtClean="0">
                <a:solidFill>
                  <a:prstClr val="black"/>
                </a:solidFill>
                <a:latin typeface="Arial"/>
                <a:cs typeface="Arial"/>
              </a:rPr>
              <a:t>irrealidad</a:t>
            </a:r>
            <a:r>
              <a:rPr lang="eu-ES" sz="2400" b="1" u="sng" dirty="0" smtClean="0">
                <a:solidFill>
                  <a:prstClr val="black"/>
                </a:solidFill>
                <a:latin typeface="Arial"/>
                <a:cs typeface="Arial"/>
              </a:rPr>
              <a:t> </a:t>
            </a:r>
            <a:r>
              <a:rPr lang="eu-ES" sz="2400" b="1" u="sng" dirty="0" err="1" smtClean="0">
                <a:solidFill>
                  <a:prstClr val="black"/>
                </a:solidFill>
                <a:latin typeface="Arial"/>
                <a:cs typeface="Arial"/>
              </a:rPr>
              <a:t>lúdica</a:t>
            </a:r>
            <a:r>
              <a:rPr lang="eu-ES" sz="2400" dirty="0" smtClean="0">
                <a:solidFill>
                  <a:prstClr val="black"/>
                </a:solidFill>
                <a:latin typeface="Arial"/>
                <a:cs typeface="Arial"/>
              </a:rPr>
              <a:t>.</a:t>
            </a:r>
            <a:endParaRPr lang="eu-ES" sz="2400" dirty="0">
              <a:solidFill>
                <a:prstClr val="black"/>
              </a:solidFill>
              <a:latin typeface="Arial"/>
              <a:cs typeface="Arial"/>
            </a:endParaRPr>
          </a:p>
          <a:p>
            <a:pPr lvl="0">
              <a:lnSpc>
                <a:spcPct val="150000"/>
              </a:lnSpc>
            </a:pPr>
            <a:r>
              <a:rPr lang="eu-ES" sz="2400" dirty="0">
                <a:solidFill>
                  <a:prstClr val="black"/>
                </a:solidFill>
                <a:latin typeface="Arial"/>
                <a:cs typeface="Arial"/>
              </a:rPr>
              <a:t>    </a:t>
            </a:r>
            <a:r>
              <a:rPr lang="eu-ES" sz="2400" dirty="0" smtClean="0">
                <a:solidFill>
                  <a:prstClr val="black"/>
                </a:solidFill>
                <a:latin typeface="Arial"/>
                <a:cs typeface="Arial"/>
              </a:rPr>
              <a:t>c) </a:t>
            </a:r>
            <a:r>
              <a:rPr lang="eu-ES" sz="2400" dirty="0" err="1">
                <a:solidFill>
                  <a:prstClr val="black"/>
                </a:solidFill>
                <a:latin typeface="Arial"/>
                <a:cs typeface="Arial"/>
              </a:rPr>
              <a:t>Creciente</a:t>
            </a:r>
            <a:r>
              <a:rPr lang="eu-ES" sz="2400" dirty="0">
                <a:solidFill>
                  <a:prstClr val="black"/>
                </a:solidFill>
                <a:latin typeface="Arial"/>
                <a:cs typeface="Arial"/>
              </a:rPr>
              <a:t> </a:t>
            </a:r>
            <a:r>
              <a:rPr lang="eu-ES" sz="2400" dirty="0" err="1">
                <a:solidFill>
                  <a:prstClr val="black"/>
                </a:solidFill>
                <a:latin typeface="Arial"/>
                <a:cs typeface="Arial"/>
              </a:rPr>
              <a:t>necesidad</a:t>
            </a:r>
            <a:r>
              <a:rPr lang="eu-ES" sz="2400" dirty="0">
                <a:solidFill>
                  <a:prstClr val="black"/>
                </a:solidFill>
                <a:latin typeface="Arial"/>
                <a:cs typeface="Arial"/>
              </a:rPr>
              <a:t> de </a:t>
            </a:r>
            <a:r>
              <a:rPr lang="eu-ES" sz="2400" b="1" u="sng" dirty="0" err="1" smtClean="0">
                <a:solidFill>
                  <a:prstClr val="black"/>
                </a:solidFill>
                <a:latin typeface="Arial"/>
                <a:cs typeface="Arial"/>
              </a:rPr>
              <a:t>olvido</a:t>
            </a:r>
            <a:r>
              <a:rPr lang="eu-ES" sz="2400" b="1" u="sng" dirty="0" smtClean="0">
                <a:solidFill>
                  <a:prstClr val="black"/>
                </a:solidFill>
                <a:latin typeface="Arial"/>
                <a:cs typeface="Arial"/>
              </a:rPr>
              <a:t> del </a:t>
            </a:r>
            <a:r>
              <a:rPr lang="eu-ES" sz="2400" b="1" u="sng" dirty="0" err="1" smtClean="0">
                <a:solidFill>
                  <a:prstClr val="black"/>
                </a:solidFill>
                <a:latin typeface="Arial"/>
                <a:cs typeface="Arial"/>
              </a:rPr>
              <a:t>sentido</a:t>
            </a:r>
            <a:r>
              <a:rPr lang="eu-ES" sz="2400" dirty="0" smtClean="0">
                <a:solidFill>
                  <a:prstClr val="black"/>
                </a:solidFill>
                <a:latin typeface="Arial"/>
                <a:cs typeface="Arial"/>
              </a:rPr>
              <a:t>, la </a:t>
            </a:r>
            <a:r>
              <a:rPr lang="eu-ES" sz="2400" dirty="0" err="1" smtClean="0">
                <a:solidFill>
                  <a:prstClr val="black"/>
                </a:solidFill>
                <a:latin typeface="Arial"/>
                <a:cs typeface="Arial"/>
              </a:rPr>
              <a:t>evasión</a:t>
            </a:r>
            <a:r>
              <a:rPr lang="eu-ES" sz="2400" dirty="0" smtClean="0">
                <a:solidFill>
                  <a:prstClr val="black"/>
                </a:solidFill>
                <a:latin typeface="Arial"/>
                <a:cs typeface="Arial"/>
              </a:rPr>
              <a:t>,   </a:t>
            </a:r>
          </a:p>
          <a:p>
            <a:pPr lvl="0">
              <a:lnSpc>
                <a:spcPct val="150000"/>
              </a:lnSpc>
            </a:pPr>
            <a:r>
              <a:rPr lang="eu-ES" sz="2400" dirty="0" smtClean="0">
                <a:solidFill>
                  <a:prstClr val="black"/>
                </a:solidFill>
                <a:latin typeface="Arial"/>
                <a:cs typeface="Arial"/>
              </a:rPr>
              <a:t>        </a:t>
            </a:r>
            <a:r>
              <a:rPr lang="eu-ES" sz="2000" dirty="0" smtClean="0">
                <a:solidFill>
                  <a:prstClr val="black"/>
                </a:solidFill>
                <a:latin typeface="Arial"/>
                <a:cs typeface="Arial"/>
              </a:rPr>
              <a:t>(</a:t>
            </a:r>
            <a:r>
              <a:rPr lang="eu-ES" sz="2000" dirty="0" err="1" smtClean="0">
                <a:solidFill>
                  <a:prstClr val="black"/>
                </a:solidFill>
                <a:latin typeface="Arial"/>
                <a:cs typeface="Arial"/>
              </a:rPr>
              <a:t>mediante</a:t>
            </a:r>
            <a:r>
              <a:rPr lang="eu-ES" sz="2000" dirty="0" smtClean="0">
                <a:solidFill>
                  <a:prstClr val="black"/>
                </a:solidFill>
                <a:latin typeface="Arial"/>
                <a:cs typeface="Arial"/>
              </a:rPr>
              <a:t> </a:t>
            </a:r>
            <a:r>
              <a:rPr lang="eu-ES" sz="2000" dirty="0" err="1" smtClean="0">
                <a:solidFill>
                  <a:prstClr val="black"/>
                </a:solidFill>
                <a:latin typeface="Arial"/>
                <a:cs typeface="Arial"/>
              </a:rPr>
              <a:t>actividades</a:t>
            </a:r>
            <a:r>
              <a:rPr lang="eu-ES" sz="2000" dirty="0" smtClean="0">
                <a:solidFill>
                  <a:prstClr val="black"/>
                </a:solidFill>
                <a:latin typeface="Arial"/>
                <a:cs typeface="Arial"/>
              </a:rPr>
              <a:t> </a:t>
            </a:r>
            <a:r>
              <a:rPr lang="eu-ES" sz="2000" dirty="0" err="1" smtClean="0">
                <a:solidFill>
                  <a:prstClr val="black"/>
                </a:solidFill>
                <a:latin typeface="Arial"/>
                <a:cs typeface="Arial"/>
              </a:rPr>
              <a:t>fútiles</a:t>
            </a:r>
            <a:r>
              <a:rPr lang="eu-ES" sz="2000" dirty="0" smtClean="0">
                <a:solidFill>
                  <a:prstClr val="black"/>
                </a:solidFill>
                <a:latin typeface="Arial"/>
                <a:cs typeface="Arial"/>
              </a:rPr>
              <a:t> </a:t>
            </a:r>
            <a:r>
              <a:rPr lang="eu-ES" sz="2000" dirty="0" err="1">
                <a:solidFill>
                  <a:prstClr val="black"/>
                </a:solidFill>
                <a:latin typeface="Arial"/>
                <a:cs typeface="Arial"/>
              </a:rPr>
              <a:t>generadoras</a:t>
            </a:r>
            <a:r>
              <a:rPr lang="eu-ES" sz="2000" dirty="0">
                <a:solidFill>
                  <a:prstClr val="black"/>
                </a:solidFill>
                <a:latin typeface="Arial"/>
                <a:cs typeface="Arial"/>
              </a:rPr>
              <a:t> de </a:t>
            </a:r>
            <a:r>
              <a:rPr lang="eu-ES" sz="2000" dirty="0" err="1">
                <a:solidFill>
                  <a:prstClr val="black"/>
                </a:solidFill>
                <a:latin typeface="Arial"/>
                <a:cs typeface="Arial"/>
              </a:rPr>
              <a:t>placer</a:t>
            </a:r>
            <a:r>
              <a:rPr lang="eu-ES" sz="2000" dirty="0">
                <a:solidFill>
                  <a:prstClr val="black"/>
                </a:solidFill>
                <a:latin typeface="Arial"/>
                <a:cs typeface="Arial"/>
              </a:rPr>
              <a:t> </a:t>
            </a:r>
            <a:r>
              <a:rPr lang="eu-ES" sz="2000" dirty="0" err="1" smtClean="0">
                <a:solidFill>
                  <a:prstClr val="black"/>
                </a:solidFill>
                <a:latin typeface="Arial"/>
                <a:cs typeface="Arial"/>
              </a:rPr>
              <a:t>inmediato</a:t>
            </a:r>
            <a:r>
              <a:rPr lang="eu-ES" sz="2000" dirty="0" smtClean="0">
                <a:solidFill>
                  <a:prstClr val="black"/>
                </a:solidFill>
                <a:latin typeface="Arial"/>
                <a:cs typeface="Arial"/>
              </a:rPr>
              <a:t>).</a:t>
            </a:r>
            <a:endParaRPr lang="eu-ES" sz="2000" dirty="0">
              <a:solidFill>
                <a:prstClr val="black"/>
              </a:solidFill>
              <a:latin typeface="Arial"/>
              <a:cs typeface="Arial"/>
            </a:endParaRPr>
          </a:p>
          <a:p>
            <a:pPr lvl="0">
              <a:lnSpc>
                <a:spcPct val="150000"/>
              </a:lnSpc>
            </a:pPr>
            <a:r>
              <a:rPr lang="eu-ES" sz="2400" dirty="0">
                <a:solidFill>
                  <a:prstClr val="black"/>
                </a:solidFill>
                <a:latin typeface="Arial"/>
                <a:cs typeface="Arial"/>
              </a:rPr>
              <a:t>    </a:t>
            </a:r>
            <a:r>
              <a:rPr lang="eu-ES" sz="2400" dirty="0" smtClean="0">
                <a:solidFill>
                  <a:prstClr val="black"/>
                </a:solidFill>
                <a:latin typeface="Arial"/>
                <a:cs typeface="Arial"/>
              </a:rPr>
              <a:t>d) </a:t>
            </a:r>
            <a:r>
              <a:rPr lang="eu-ES" sz="2400" dirty="0" err="1" smtClean="0">
                <a:solidFill>
                  <a:prstClr val="black"/>
                </a:solidFill>
                <a:latin typeface="Arial"/>
                <a:cs typeface="Arial"/>
              </a:rPr>
              <a:t>Huir</a:t>
            </a:r>
            <a:r>
              <a:rPr lang="eu-ES" sz="2400" dirty="0" smtClean="0">
                <a:solidFill>
                  <a:prstClr val="black"/>
                </a:solidFill>
                <a:latin typeface="Arial"/>
                <a:cs typeface="Arial"/>
              </a:rPr>
              <a:t> del peso del </a:t>
            </a:r>
            <a:r>
              <a:rPr lang="eu-ES" sz="2400" dirty="0" err="1" smtClean="0">
                <a:solidFill>
                  <a:prstClr val="black"/>
                </a:solidFill>
                <a:latin typeface="Arial"/>
                <a:cs typeface="Arial"/>
              </a:rPr>
              <a:t>gobierno</a:t>
            </a:r>
            <a:r>
              <a:rPr lang="eu-ES" sz="2400" dirty="0" smtClean="0">
                <a:solidFill>
                  <a:prstClr val="black"/>
                </a:solidFill>
                <a:latin typeface="Arial"/>
                <a:cs typeface="Arial"/>
              </a:rPr>
              <a:t> de </a:t>
            </a:r>
            <a:r>
              <a:rPr lang="eu-ES" sz="2400" dirty="0" err="1" smtClean="0">
                <a:solidFill>
                  <a:prstClr val="black"/>
                </a:solidFill>
                <a:latin typeface="Arial"/>
                <a:cs typeface="Arial"/>
              </a:rPr>
              <a:t>uno</a:t>
            </a:r>
            <a:r>
              <a:rPr lang="eu-ES" sz="2400" dirty="0" smtClean="0">
                <a:solidFill>
                  <a:prstClr val="black"/>
                </a:solidFill>
                <a:latin typeface="Arial"/>
                <a:cs typeface="Arial"/>
              </a:rPr>
              <a:t> </a:t>
            </a:r>
            <a:r>
              <a:rPr lang="eu-ES" sz="2400" dirty="0" err="1" smtClean="0">
                <a:solidFill>
                  <a:prstClr val="black"/>
                </a:solidFill>
                <a:latin typeface="Arial"/>
                <a:cs typeface="Arial"/>
              </a:rPr>
              <a:t>mismo</a:t>
            </a:r>
            <a:r>
              <a:rPr lang="eu-ES" sz="2400" dirty="0">
                <a:solidFill>
                  <a:prstClr val="black"/>
                </a:solidFill>
                <a:latin typeface="Arial"/>
                <a:cs typeface="Arial"/>
              </a:rPr>
              <a:t> </a:t>
            </a:r>
            <a:r>
              <a:rPr lang="eu-ES" sz="2400" dirty="0" smtClean="0">
                <a:solidFill>
                  <a:prstClr val="black"/>
                </a:solidFill>
                <a:latin typeface="Arial"/>
                <a:cs typeface="Arial"/>
              </a:rPr>
              <a:t>&lt; </a:t>
            </a:r>
            <a:r>
              <a:rPr lang="eu-ES" sz="2400" b="1" u="sng" dirty="0" err="1" smtClean="0">
                <a:solidFill>
                  <a:prstClr val="black"/>
                </a:solidFill>
                <a:latin typeface="Arial"/>
                <a:cs typeface="Arial"/>
              </a:rPr>
              <a:t>irreflexión</a:t>
            </a:r>
            <a:r>
              <a:rPr lang="eu-ES" sz="2400" b="1" dirty="0" smtClean="0">
                <a:solidFill>
                  <a:prstClr val="black"/>
                </a:solidFill>
                <a:latin typeface="Arial"/>
                <a:cs typeface="Arial"/>
              </a:rPr>
              <a:t>.</a:t>
            </a:r>
            <a:endParaRPr lang="es-ES" sz="2400" b="1" dirty="0">
              <a:solidFill>
                <a:prstClr val="black"/>
              </a:solidFill>
            </a:endParaRPr>
          </a:p>
        </p:txBody>
      </p:sp>
    </p:spTree>
    <p:extLst>
      <p:ext uri="{BB962C8B-B14F-4D97-AF65-F5344CB8AC3E}">
        <p14:creationId xmlns:p14="http://schemas.microsoft.com/office/powerpoint/2010/main" val="371103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10000"/>
          </a:schemeClr>
        </a:solidFill>
        <a:effectLst/>
      </p:bgPr>
    </p:bg>
    <p:spTree>
      <p:nvGrpSpPr>
        <p:cNvPr id="1" name=""/>
        <p:cNvGrpSpPr/>
        <p:nvPr/>
      </p:nvGrpSpPr>
      <p:grpSpPr>
        <a:xfrm>
          <a:off x="0" y="0"/>
          <a:ext cx="0" cy="0"/>
          <a:chOff x="0" y="0"/>
          <a:chExt cx="0" cy="0"/>
        </a:xfrm>
      </p:grpSpPr>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extLst>
      <p:ext uri="{BB962C8B-B14F-4D97-AF65-F5344CB8AC3E}">
        <p14:creationId xmlns:p14="http://schemas.microsoft.com/office/powerpoint/2010/main" val="3642410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2 CuadroTexto"/>
          <p:cNvSpPr txBox="1"/>
          <p:nvPr/>
        </p:nvSpPr>
        <p:spPr>
          <a:xfrm>
            <a:off x="323528" y="210026"/>
            <a:ext cx="8820472" cy="6647974"/>
          </a:xfrm>
          <a:prstGeom prst="rect">
            <a:avLst/>
          </a:prstGeom>
          <a:noFill/>
        </p:spPr>
        <p:txBody>
          <a:bodyPr wrap="square" rtlCol="0">
            <a:spAutoFit/>
          </a:bodyPr>
          <a:lstStyle/>
          <a:p>
            <a:pPr algn="ctr"/>
            <a:r>
              <a:rPr lang="eu-ES" sz="2400" b="1" u="sng" dirty="0" smtClean="0">
                <a:latin typeface="Arial" panose="020B0604020202020204" pitchFamily="34" charset="0"/>
                <a:cs typeface="Arial" panose="020B0604020202020204" pitchFamily="34" charset="0"/>
              </a:rPr>
              <a:t>RESISTENCIA DE LA ESCUELA</a:t>
            </a:r>
          </a:p>
          <a:p>
            <a:pPr algn="ctr"/>
            <a:endParaRPr lang="eu-ES" sz="2400" dirty="0">
              <a:latin typeface="Arial" panose="020B0604020202020204" pitchFamily="34" charset="0"/>
              <a:cs typeface="Arial" panose="020B0604020202020204" pitchFamily="34" charset="0"/>
            </a:endParaRPr>
          </a:p>
          <a:p>
            <a:pPr>
              <a:lnSpc>
                <a:spcPct val="150000"/>
              </a:lnSpc>
            </a:pPr>
            <a:r>
              <a:rPr lang="eu-ES" sz="2400" dirty="0" smtClean="0">
                <a:latin typeface="Arial"/>
                <a:cs typeface="Arial"/>
              </a:rPr>
              <a:t>►</a:t>
            </a:r>
            <a:r>
              <a:rPr lang="eu-ES" sz="2400" b="1" dirty="0">
                <a:latin typeface="Arial" panose="020B0604020202020204" pitchFamily="34" charset="0"/>
                <a:cs typeface="Arial" panose="020B0604020202020204" pitchFamily="34" charset="0"/>
              </a:rPr>
              <a:t> </a:t>
            </a:r>
            <a:r>
              <a:rPr lang="eu-ES" sz="2400" b="1" u="sng" dirty="0" smtClean="0">
                <a:latin typeface="Arial" panose="020B0604020202020204" pitchFamily="34" charset="0"/>
                <a:cs typeface="Arial" panose="020B0604020202020204" pitchFamily="34" charset="0"/>
              </a:rPr>
              <a:t>Soledad</a:t>
            </a:r>
            <a:r>
              <a:rPr lang="eu-ES" sz="2400" u="sng" dirty="0" smtClean="0">
                <a:latin typeface="Arial" panose="020B0604020202020204" pitchFamily="34" charset="0"/>
                <a:cs typeface="Arial" panose="020B0604020202020204" pitchFamily="34" charset="0"/>
              </a:rPr>
              <a:t> de la </a:t>
            </a:r>
            <a:r>
              <a:rPr lang="eu-ES" sz="2400" b="1" u="sng" dirty="0" err="1" smtClean="0">
                <a:latin typeface="Arial" panose="020B0604020202020204" pitchFamily="34" charset="0"/>
                <a:cs typeface="Arial" panose="020B0604020202020204" pitchFamily="34" charset="0"/>
              </a:rPr>
              <a:t>Escuela</a:t>
            </a:r>
            <a:r>
              <a:rPr lang="eu-ES" sz="2400" u="sng" dirty="0" smtClean="0">
                <a:latin typeface="Arial" panose="020B0604020202020204" pitchFamily="34" charset="0"/>
                <a:cs typeface="Arial" panose="020B0604020202020204" pitchFamily="34" charset="0"/>
              </a:rPr>
              <a:t> y </a:t>
            </a:r>
            <a:r>
              <a:rPr lang="eu-ES" sz="2400" u="sng" dirty="0" err="1" smtClean="0">
                <a:latin typeface="Arial" panose="020B0604020202020204" pitchFamily="34" charset="0"/>
                <a:cs typeface="Arial" panose="020B0604020202020204" pitchFamily="34" charset="0"/>
              </a:rPr>
              <a:t>los</a:t>
            </a:r>
            <a:r>
              <a:rPr lang="eu-ES" sz="2400"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educadores</a:t>
            </a:r>
            <a:r>
              <a:rPr lang="eu-ES" sz="2400" b="1" dirty="0" smtClean="0">
                <a:latin typeface="Arial" panose="020B0604020202020204" pitchFamily="34" charset="0"/>
                <a:cs typeface="Arial" panose="020B0604020202020204" pitchFamily="34" charset="0"/>
              </a:rPr>
              <a:t> &gt; </a:t>
            </a:r>
            <a:r>
              <a:rPr lang="eu-ES" sz="2400" dirty="0" smtClean="0">
                <a:latin typeface="Arial" panose="020B0604020202020204" pitchFamily="34" charset="0"/>
                <a:cs typeface="Arial" panose="020B0604020202020204" pitchFamily="34" charset="0"/>
              </a:rPr>
              <a:t>una </a:t>
            </a:r>
            <a:r>
              <a:rPr lang="eu-ES" sz="2400" b="1" u="sng" dirty="0" err="1" smtClean="0">
                <a:latin typeface="Arial" panose="020B0604020202020204" pitchFamily="34" charset="0"/>
                <a:cs typeface="Arial" panose="020B0604020202020204" pitchFamily="34" charset="0"/>
              </a:rPr>
              <a:t>labor</a:t>
            </a:r>
            <a:r>
              <a:rPr lang="eu-ES" sz="2400" dirty="0" smtClean="0">
                <a:latin typeface="Arial" panose="020B0604020202020204" pitchFamily="34" charset="0"/>
                <a:cs typeface="Arial" panose="020B0604020202020204" pitchFamily="34" charset="0"/>
              </a:rPr>
              <a:t> a </a:t>
            </a:r>
          </a:p>
          <a:p>
            <a:pPr>
              <a:lnSpc>
                <a:spcPct val="150000"/>
              </a:lnSpc>
            </a:pPr>
            <a:r>
              <a:rPr lang="eu-ES" sz="2400" b="1" dirty="0">
                <a:latin typeface="Arial" panose="020B0604020202020204" pitchFamily="34" charset="0"/>
                <a:cs typeface="Arial" panose="020B0604020202020204" pitchFamily="34" charset="0"/>
              </a:rPr>
              <a:t> </a:t>
            </a:r>
            <a:r>
              <a:rPr lang="eu-ES" sz="2400" b="1"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contracorriente</a:t>
            </a:r>
            <a:r>
              <a:rPr lang="eu-ES" sz="2400" b="1" dirty="0" smtClean="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de la </a:t>
            </a:r>
            <a:r>
              <a:rPr lang="eu-ES" sz="2400" b="1" u="sng" dirty="0" err="1">
                <a:latin typeface="Arial" panose="020B0604020202020204" pitchFamily="34" charset="0"/>
                <a:cs typeface="Arial" panose="020B0604020202020204" pitchFamily="34" charset="0"/>
              </a:rPr>
              <a:t>r</a:t>
            </a:r>
            <a:r>
              <a:rPr lang="eu-ES" sz="2400" b="1" u="sng" dirty="0" err="1" smtClean="0">
                <a:latin typeface="Arial" panose="020B0604020202020204" pitchFamily="34" charset="0"/>
                <a:cs typeface="Arial" panose="020B0604020202020204" pitchFamily="34" charset="0"/>
              </a:rPr>
              <a:t>ealidad</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que</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impera</a:t>
            </a:r>
            <a:r>
              <a:rPr lang="eu-ES" sz="2400" dirty="0" smtClean="0">
                <a:latin typeface="Arial" panose="020B0604020202020204" pitchFamily="34" charset="0"/>
                <a:cs typeface="Arial" panose="020B0604020202020204" pitchFamily="34" charset="0"/>
              </a:rPr>
              <a:t>.</a:t>
            </a:r>
          </a:p>
          <a:p>
            <a:endParaRPr lang="eu-ES" sz="2400" dirty="0" smtClean="0">
              <a:latin typeface="Arial" panose="020B0604020202020204" pitchFamily="34" charset="0"/>
              <a:cs typeface="Arial" panose="020B0604020202020204" pitchFamily="34" charset="0"/>
            </a:endParaRPr>
          </a:p>
          <a:p>
            <a:r>
              <a:rPr lang="eu-ES" sz="2400" b="1" dirty="0" err="1" smtClean="0">
                <a:latin typeface="Arial"/>
                <a:cs typeface="Arial"/>
              </a:rPr>
              <a:t>►</a:t>
            </a:r>
            <a:r>
              <a:rPr lang="eu-ES" sz="2400" b="1" u="sng" dirty="0" err="1" smtClean="0">
                <a:latin typeface="Arial" panose="020B0604020202020204" pitchFamily="34" charset="0"/>
                <a:cs typeface="Arial" panose="020B0604020202020204" pitchFamily="34" charset="0"/>
              </a:rPr>
              <a:t>La</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realidad</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deshumaniza</a:t>
            </a:r>
            <a:r>
              <a:rPr lang="eu-ES" sz="2400" b="1" u="sng" dirty="0" smtClean="0">
                <a:latin typeface="Arial" panose="020B0604020202020204" pitchFamily="34" charset="0"/>
                <a:cs typeface="Arial" panose="020B0604020202020204" pitchFamily="34" charset="0"/>
              </a:rPr>
              <a:t>; la </a:t>
            </a:r>
            <a:r>
              <a:rPr lang="eu-ES" sz="2400" b="1" u="sng" dirty="0" err="1" smtClean="0">
                <a:latin typeface="Arial" panose="020B0604020202020204" pitchFamily="34" charset="0"/>
                <a:cs typeface="Arial" panose="020B0604020202020204" pitchFamily="34" charset="0"/>
              </a:rPr>
              <a:t>Escuela</a:t>
            </a:r>
            <a:r>
              <a:rPr lang="eu-ES" sz="2400" b="1" u="sng" dirty="0" smtClean="0">
                <a:latin typeface="Arial" panose="020B0604020202020204" pitchFamily="34" charset="0"/>
                <a:cs typeface="Arial" panose="020B0604020202020204" pitchFamily="34" charset="0"/>
              </a:rPr>
              <a:t> DEBE </a:t>
            </a:r>
            <a:r>
              <a:rPr lang="eu-ES" sz="2400" b="1" u="sng" dirty="0" err="1" smtClean="0">
                <a:latin typeface="Arial" panose="020B0604020202020204" pitchFamily="34" charset="0"/>
                <a:cs typeface="Arial" panose="020B0604020202020204" pitchFamily="34" charset="0"/>
              </a:rPr>
              <a:t>humanizar</a:t>
            </a:r>
            <a:r>
              <a:rPr lang="eu-ES" sz="2400" b="1" dirty="0" smtClean="0">
                <a:latin typeface="Arial" panose="020B0604020202020204" pitchFamily="34" charset="0"/>
                <a:cs typeface="Arial" panose="020B0604020202020204" pitchFamily="34" charset="0"/>
              </a:rPr>
              <a:t>.</a:t>
            </a:r>
          </a:p>
          <a:p>
            <a:endParaRPr lang="eu-ES" sz="2400" dirty="0" smtClean="0">
              <a:latin typeface="Arial" panose="020B0604020202020204" pitchFamily="34" charset="0"/>
              <a:cs typeface="Arial" panose="020B0604020202020204" pitchFamily="34" charset="0"/>
            </a:endParaRPr>
          </a:p>
          <a:p>
            <a:pPr>
              <a:lnSpc>
                <a:spcPct val="150000"/>
              </a:lnSpc>
            </a:pPr>
            <a:r>
              <a:rPr lang="eu-ES" sz="2400" dirty="0" err="1" smtClean="0">
                <a:latin typeface="Arial"/>
                <a:cs typeface="Arial"/>
              </a:rPr>
              <a:t>►</a:t>
            </a:r>
            <a:r>
              <a:rPr lang="eu-ES" sz="2400" dirty="0" err="1" smtClean="0">
                <a:latin typeface="Arial" panose="020B0604020202020204" pitchFamily="34" charset="0"/>
                <a:cs typeface="Arial" panose="020B0604020202020204" pitchFamily="34" charset="0"/>
              </a:rPr>
              <a:t>La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Escuela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como</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institución</a:t>
            </a:r>
            <a:r>
              <a:rPr lang="eu-ES" sz="2400" dirty="0" smtClean="0">
                <a:latin typeface="Arial" panose="020B0604020202020204" pitchFamily="34" charset="0"/>
                <a:cs typeface="Arial" panose="020B0604020202020204" pitchFamily="34" charset="0"/>
              </a:rPr>
              <a:t> = </a:t>
            </a:r>
            <a:r>
              <a:rPr lang="eu-ES" sz="2400" b="1" u="sng" dirty="0" err="1">
                <a:latin typeface="Arial" panose="020B0604020202020204" pitchFamily="34" charset="0"/>
                <a:cs typeface="Arial" panose="020B0604020202020204" pitchFamily="34" charset="0"/>
              </a:rPr>
              <a:t>R</a:t>
            </a:r>
            <a:r>
              <a:rPr lang="eu-ES" sz="2400" b="1" u="sng" dirty="0" err="1" smtClean="0">
                <a:latin typeface="Arial" panose="020B0604020202020204" pitchFamily="34" charset="0"/>
                <a:cs typeface="Arial" panose="020B0604020202020204" pitchFamily="34" charset="0"/>
              </a:rPr>
              <a:t>esistencia</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ética</a:t>
            </a:r>
            <a:r>
              <a:rPr lang="eu-ES" sz="2400" b="1" u="sng" dirty="0" smtClean="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al </a:t>
            </a:r>
            <a:r>
              <a:rPr lang="eu-ES" sz="2400" i="1" dirty="0" err="1" smtClean="0">
                <a:latin typeface="Arial" panose="020B0604020202020204" pitchFamily="34" charset="0"/>
                <a:cs typeface="Arial" panose="020B0604020202020204" pitchFamily="34" charset="0"/>
              </a:rPr>
              <a:t>modus</a:t>
            </a:r>
            <a:r>
              <a:rPr lang="eu-ES" sz="2400" i="1" dirty="0" smtClean="0">
                <a:latin typeface="Arial" panose="020B0604020202020204" pitchFamily="34" charset="0"/>
                <a:cs typeface="Arial" panose="020B0604020202020204" pitchFamily="34" charset="0"/>
              </a:rPr>
              <a:t>  </a:t>
            </a:r>
          </a:p>
          <a:p>
            <a:pPr>
              <a:lnSpc>
                <a:spcPct val="150000"/>
              </a:lnSpc>
            </a:pPr>
            <a:r>
              <a:rPr lang="eu-ES" sz="2400" i="1" dirty="0">
                <a:latin typeface="Arial" panose="020B0604020202020204" pitchFamily="34" charset="0"/>
                <a:cs typeface="Arial" panose="020B0604020202020204" pitchFamily="34" charset="0"/>
              </a:rPr>
              <a:t> </a:t>
            </a:r>
            <a:r>
              <a:rPr lang="eu-ES" sz="2400" i="1" dirty="0" smtClean="0">
                <a:latin typeface="Arial" panose="020B0604020202020204" pitchFamily="34" charset="0"/>
                <a:cs typeface="Arial" panose="020B0604020202020204" pitchFamily="34" charset="0"/>
              </a:rPr>
              <a:t>   </a:t>
            </a:r>
            <a:r>
              <a:rPr lang="eu-ES" sz="2400" i="1" dirty="0" err="1" smtClean="0">
                <a:latin typeface="Arial" panose="020B0604020202020204" pitchFamily="34" charset="0"/>
                <a:cs typeface="Arial" panose="020B0604020202020204" pitchFamily="34" charset="0"/>
              </a:rPr>
              <a:t>vivendi</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dominante</a:t>
            </a:r>
            <a:r>
              <a:rPr lang="eu-ES" sz="2400" dirty="0" smtClean="0">
                <a:latin typeface="Arial" panose="020B0604020202020204" pitchFamily="34" charset="0"/>
                <a:cs typeface="Arial" panose="020B0604020202020204" pitchFamily="34" charset="0"/>
              </a:rPr>
              <a:t> &gt; </a:t>
            </a:r>
            <a:r>
              <a:rPr lang="eu-ES" sz="2400" b="1" u="sng" dirty="0" smtClean="0">
                <a:latin typeface="Arial" panose="020B0604020202020204" pitchFamily="34" charset="0"/>
                <a:cs typeface="Arial" panose="020B0604020202020204" pitchFamily="34" charset="0"/>
              </a:rPr>
              <a:t>DEBE</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promover</a:t>
            </a:r>
            <a:r>
              <a:rPr lang="eu-ES" sz="2400" dirty="0" smtClean="0">
                <a:latin typeface="Arial" panose="020B0604020202020204" pitchFamily="34" charset="0"/>
                <a:cs typeface="Arial" panose="020B0604020202020204" pitchFamily="34" charset="0"/>
              </a:rPr>
              <a:t> la </a:t>
            </a:r>
            <a:r>
              <a:rPr lang="eu-ES" sz="2400" b="1" u="sng" dirty="0" err="1" smtClean="0">
                <a:latin typeface="Arial" panose="020B0604020202020204" pitchFamily="34" charset="0"/>
                <a:cs typeface="Arial" panose="020B0604020202020204" pitchFamily="34" charset="0"/>
              </a:rPr>
              <a:t>renuncia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afanarse</a:t>
            </a:r>
            <a:r>
              <a:rPr lang="eu-ES" sz="2400" dirty="0" smtClean="0">
                <a:latin typeface="Arial" panose="020B0604020202020204" pitchFamily="34" charset="0"/>
                <a:cs typeface="Arial" panose="020B0604020202020204" pitchFamily="34" charset="0"/>
              </a:rPr>
              <a:t> </a:t>
            </a:r>
          </a:p>
          <a:p>
            <a:pPr>
              <a:lnSpc>
                <a:spcPct val="150000"/>
              </a:lnSpc>
            </a:pPr>
            <a:r>
              <a:rPr lang="eu-ES" sz="2400" dirty="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en</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conducir</a:t>
            </a:r>
            <a:r>
              <a:rPr lang="eu-ES" sz="2400" dirty="0" smtClean="0">
                <a:latin typeface="Arial" panose="020B0604020202020204" pitchFamily="34" charset="0"/>
                <a:cs typeface="Arial" panose="020B0604020202020204" pitchFamily="34" charset="0"/>
              </a:rPr>
              <a:t> al </a:t>
            </a:r>
            <a:r>
              <a:rPr lang="eu-ES" sz="2400" dirty="0" err="1" smtClean="0">
                <a:latin typeface="Arial" panose="020B0604020202020204" pitchFamily="34" charset="0"/>
                <a:cs typeface="Arial" panose="020B0604020202020204" pitchFamily="34" charset="0"/>
              </a:rPr>
              <a:t>joven</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hacia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un</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estado</a:t>
            </a:r>
            <a:r>
              <a:rPr lang="eu-ES" sz="2400" dirty="0" smtClean="0">
                <a:latin typeface="Arial" panose="020B0604020202020204" pitchFamily="34" charset="0"/>
                <a:cs typeface="Arial" panose="020B0604020202020204" pitchFamily="34" charset="0"/>
              </a:rPr>
              <a:t> y una </a:t>
            </a:r>
            <a:r>
              <a:rPr lang="eu-ES" sz="2400" dirty="0" err="1" smtClean="0">
                <a:latin typeface="Arial" panose="020B0604020202020204" pitchFamily="34" charset="0"/>
                <a:cs typeface="Arial" panose="020B0604020202020204" pitchFamily="34" charset="0"/>
              </a:rPr>
              <a:t>visión</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donde</a:t>
            </a:r>
            <a:r>
              <a:rPr lang="eu-ES" sz="2400" dirty="0" smtClean="0">
                <a:latin typeface="Arial" panose="020B0604020202020204" pitchFamily="34" charset="0"/>
                <a:cs typeface="Arial" panose="020B0604020202020204" pitchFamily="34" charset="0"/>
              </a:rPr>
              <a:t> </a:t>
            </a:r>
          </a:p>
          <a:p>
            <a:pPr>
              <a:lnSpc>
                <a:spcPct val="150000"/>
              </a:lnSpc>
            </a:pPr>
            <a:r>
              <a:rPr lang="eu-ES" sz="2400" b="1" dirty="0">
                <a:latin typeface="Arial" panose="020B0604020202020204" pitchFamily="34" charset="0"/>
                <a:cs typeface="Arial" panose="020B0604020202020204" pitchFamily="34" charset="0"/>
              </a:rPr>
              <a:t> </a:t>
            </a:r>
            <a:r>
              <a:rPr lang="eu-ES" sz="2400" b="1" dirty="0" smtClean="0">
                <a:latin typeface="Arial" panose="020B0604020202020204" pitchFamily="34" charset="0"/>
                <a:cs typeface="Arial" panose="020B0604020202020204" pitchFamily="34" charset="0"/>
              </a:rPr>
              <a:t>   </a:t>
            </a:r>
            <a:r>
              <a:rPr lang="eu-ES" sz="2400" b="1" dirty="0" err="1" smtClean="0">
                <a:latin typeface="Arial" panose="020B0604020202020204" pitchFamily="34" charset="0"/>
                <a:cs typeface="Arial" panose="020B0604020202020204" pitchFamily="34" charset="0"/>
              </a:rPr>
              <a:t>resulta</a:t>
            </a:r>
            <a:r>
              <a:rPr lang="eu-ES" sz="2400" b="1" dirty="0" smtClean="0">
                <a:latin typeface="Arial" panose="020B0604020202020204" pitchFamily="34" charset="0"/>
                <a:cs typeface="Arial" panose="020B0604020202020204" pitchFamily="34" charset="0"/>
              </a:rPr>
              <a:t> </a:t>
            </a:r>
            <a:r>
              <a:rPr lang="eu-ES" sz="2400" b="1" dirty="0" err="1" smtClean="0">
                <a:latin typeface="Arial" panose="020B0604020202020204" pitchFamily="34" charset="0"/>
                <a:cs typeface="Arial" panose="020B0604020202020204" pitchFamily="34" charset="0"/>
              </a:rPr>
              <a:t>esencial</a:t>
            </a:r>
            <a:r>
              <a:rPr lang="eu-ES" sz="2400" b="1" dirty="0" smtClean="0">
                <a:latin typeface="Arial" panose="020B0604020202020204" pitchFamily="34" charset="0"/>
                <a:cs typeface="Arial" panose="020B0604020202020204" pitchFamily="34" charset="0"/>
              </a:rPr>
              <a:t> </a:t>
            </a:r>
            <a:r>
              <a:rPr lang="eu-ES" sz="2400" b="1" u="sng" dirty="0" smtClean="0">
                <a:latin typeface="Arial" panose="020B0604020202020204" pitchFamily="34" charset="0"/>
                <a:cs typeface="Arial" panose="020B0604020202020204" pitchFamily="34" charset="0"/>
              </a:rPr>
              <a:t>la demora de la </a:t>
            </a:r>
            <a:r>
              <a:rPr lang="eu-ES" sz="2400" b="1" u="sng" dirty="0" err="1" smtClean="0">
                <a:latin typeface="Arial" panose="020B0604020202020204" pitchFamily="34" charset="0"/>
                <a:cs typeface="Arial" panose="020B0604020202020204" pitchFamily="34" charset="0"/>
              </a:rPr>
              <a:t>satisfacción</a:t>
            </a:r>
            <a:r>
              <a:rPr lang="eu-ES" sz="2400" b="1"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pulsional</a:t>
            </a:r>
            <a:r>
              <a:rPr lang="eu-ES" sz="2400" dirty="0" smtClean="0">
                <a:latin typeface="Arial" panose="020B0604020202020204" pitchFamily="34" charset="0"/>
                <a:cs typeface="Arial" panose="020B0604020202020204" pitchFamily="34" charset="0"/>
              </a:rPr>
              <a:t>.</a:t>
            </a:r>
          </a:p>
          <a:p>
            <a:endParaRPr lang="eu-ES" sz="2400" dirty="0">
              <a:latin typeface="Arial" panose="020B0604020202020204" pitchFamily="34" charset="0"/>
              <a:cs typeface="Arial" panose="020B0604020202020204" pitchFamily="34" charset="0"/>
            </a:endParaRPr>
          </a:p>
          <a:p>
            <a:pPr algn="ctr"/>
            <a:r>
              <a:rPr lang="eu-ES" sz="2400" b="1" dirty="0" smtClean="0">
                <a:latin typeface="Arial"/>
                <a:cs typeface="Arial"/>
              </a:rPr>
              <a:t>■ </a:t>
            </a:r>
            <a:r>
              <a:rPr lang="eu-ES" sz="2400" b="1" u="sng" dirty="0" smtClean="0">
                <a:latin typeface="Arial" panose="020B0604020202020204" pitchFamily="34" charset="0"/>
                <a:cs typeface="Arial" panose="020B0604020202020204" pitchFamily="34" charset="0"/>
              </a:rPr>
              <a:t>LA LUCHA DEL PROCESO FORMATIVO COMIENZA YA ANTES DE PISAR EL AULA</a:t>
            </a:r>
            <a:r>
              <a:rPr lang="eu-ES" sz="2400" b="1" dirty="0" smtClean="0">
                <a:latin typeface="Arial" panose="020B0604020202020204" pitchFamily="34" charset="0"/>
                <a:cs typeface="Arial" panose="020B0604020202020204" pitchFamily="34" charset="0"/>
              </a:rPr>
              <a:t>.</a:t>
            </a:r>
          </a:p>
          <a:p>
            <a:endParaRPr lang="es-ES" dirty="0"/>
          </a:p>
        </p:txBody>
      </p:sp>
    </p:spTree>
    <p:extLst>
      <p:ext uri="{BB962C8B-B14F-4D97-AF65-F5344CB8AC3E}">
        <p14:creationId xmlns:p14="http://schemas.microsoft.com/office/powerpoint/2010/main" val="3278197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3" name="2 Rectángulo"/>
          <p:cNvSpPr/>
          <p:nvPr/>
        </p:nvSpPr>
        <p:spPr>
          <a:xfrm>
            <a:off x="572731" y="1086538"/>
            <a:ext cx="8352928" cy="2047740"/>
          </a:xfrm>
          <a:prstGeom prst="rect">
            <a:avLst/>
          </a:prstGeom>
        </p:spPr>
        <p:txBody>
          <a:bodyPr wrap="square">
            <a:spAutoFit/>
          </a:bodyPr>
          <a:lstStyle/>
          <a:p>
            <a:pPr lvl="0">
              <a:lnSpc>
                <a:spcPct val="115000"/>
              </a:lnSpc>
              <a:spcAft>
                <a:spcPts val="1000"/>
              </a:spcAft>
            </a:pPr>
            <a:r>
              <a:rPr lang="es-ES" sz="3200" b="1" dirty="0">
                <a:latin typeface="Arial"/>
                <a:ea typeface="Calibri"/>
                <a:cs typeface="Times New Roman"/>
              </a:rPr>
              <a:t>4</a:t>
            </a:r>
            <a:r>
              <a:rPr lang="es-ES" sz="3200" b="1" dirty="0" smtClean="0">
                <a:latin typeface="Arial"/>
                <a:ea typeface="Calibri"/>
                <a:cs typeface="Times New Roman"/>
              </a:rPr>
              <a:t>. </a:t>
            </a:r>
            <a:r>
              <a:rPr lang="es-ES" sz="3200" b="1" u="sng" dirty="0" smtClean="0">
                <a:latin typeface="Arial"/>
                <a:ea typeface="Calibri"/>
                <a:cs typeface="Times New Roman"/>
              </a:rPr>
              <a:t>PALABRA</a:t>
            </a:r>
            <a:r>
              <a:rPr lang="es-ES" sz="3200" b="1" u="sng" dirty="0">
                <a:latin typeface="Arial"/>
                <a:ea typeface="Calibri"/>
                <a:cs typeface="Times New Roman"/>
              </a:rPr>
              <a:t> </a:t>
            </a:r>
            <a:r>
              <a:rPr lang="es-ES" sz="3200" b="1" u="sng" dirty="0" smtClean="0">
                <a:latin typeface="Arial"/>
                <a:ea typeface="Calibri"/>
                <a:cs typeface="Times New Roman"/>
              </a:rPr>
              <a:t>y AUTORIDAD</a:t>
            </a:r>
          </a:p>
          <a:p>
            <a:pPr lvl="0">
              <a:lnSpc>
                <a:spcPct val="115000"/>
              </a:lnSpc>
              <a:spcAft>
                <a:spcPts val="1000"/>
              </a:spcAft>
            </a:pPr>
            <a:endParaRPr lang="es-ES" sz="3200" b="1" dirty="0">
              <a:latin typeface="Arial"/>
              <a:ea typeface="Calibri"/>
              <a:cs typeface="Times New Roman"/>
            </a:endParaRPr>
          </a:p>
          <a:p>
            <a:pPr lvl="0">
              <a:lnSpc>
                <a:spcPct val="115000"/>
              </a:lnSpc>
              <a:spcAft>
                <a:spcPts val="1000"/>
              </a:spcAft>
            </a:pPr>
            <a:r>
              <a:rPr lang="es-ES" sz="3200" b="1" dirty="0" smtClean="0">
                <a:latin typeface="Arial"/>
                <a:ea typeface="Calibri"/>
                <a:cs typeface="Times New Roman"/>
              </a:rPr>
              <a:t>    La voz del docente como compromiso </a:t>
            </a:r>
          </a:p>
        </p:txBody>
      </p:sp>
    </p:spTree>
    <p:extLst>
      <p:ext uri="{BB962C8B-B14F-4D97-AF65-F5344CB8AC3E}">
        <p14:creationId xmlns:p14="http://schemas.microsoft.com/office/powerpoint/2010/main" val="4205669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251520" y="183316"/>
            <a:ext cx="8784976" cy="6555641"/>
          </a:xfrm>
          <a:prstGeom prst="rect">
            <a:avLst/>
          </a:prstGeom>
          <a:noFill/>
        </p:spPr>
        <p:txBody>
          <a:bodyPr wrap="square" rtlCol="0">
            <a:spAutoFit/>
          </a:bodyPr>
          <a:lstStyle/>
          <a:p>
            <a:pPr algn="ctr"/>
            <a:r>
              <a:rPr lang="eu-ES" sz="2400" b="1" u="sng" dirty="0" smtClean="0">
                <a:latin typeface="Arial" panose="020B0604020202020204" pitchFamily="34" charset="0"/>
                <a:cs typeface="Arial" panose="020B0604020202020204" pitchFamily="34" charset="0"/>
              </a:rPr>
              <a:t>PALABRA y ESTILO</a:t>
            </a:r>
          </a:p>
          <a:p>
            <a:endParaRPr lang="eu-ES" sz="2400" dirty="0" smtClean="0">
              <a:latin typeface="Arial" panose="020B0604020202020204" pitchFamily="34" charset="0"/>
              <a:cs typeface="Arial" panose="020B0604020202020204" pitchFamily="34" charset="0"/>
            </a:endParaRPr>
          </a:p>
          <a:p>
            <a:r>
              <a:rPr lang="eu-ES" sz="2400" dirty="0" err="1" smtClean="0">
                <a:latin typeface="Arial"/>
                <a:cs typeface="Arial"/>
              </a:rPr>
              <a:t>►</a:t>
            </a:r>
            <a:r>
              <a:rPr lang="eu-ES" sz="2400" u="sng" dirty="0" err="1" smtClean="0">
                <a:latin typeface="Arial" panose="020B0604020202020204" pitchFamily="34" charset="0"/>
                <a:cs typeface="Arial" panose="020B0604020202020204" pitchFamily="34" charset="0"/>
              </a:rPr>
              <a:t>La</a:t>
            </a:r>
            <a:r>
              <a:rPr lang="eu-ES" sz="2400" u="sng" dirty="0" smtClean="0">
                <a:latin typeface="Arial" panose="020B0604020202020204" pitchFamily="34" charset="0"/>
                <a:cs typeface="Arial" panose="020B0604020202020204" pitchFamily="34" charset="0"/>
              </a:rPr>
              <a:t> </a:t>
            </a:r>
            <a:r>
              <a:rPr lang="eu-ES" sz="2400" b="1" u="sng" dirty="0" err="1" smtClean="0">
                <a:latin typeface="Arial" panose="020B0604020202020204" pitchFamily="34" charset="0"/>
                <a:cs typeface="Arial" panose="020B0604020202020204" pitchFamily="34" charset="0"/>
              </a:rPr>
              <a:t>palabra</a:t>
            </a:r>
            <a:r>
              <a:rPr lang="eu-ES" sz="2400" u="sng" dirty="0" smtClean="0">
                <a:latin typeface="Arial" panose="020B0604020202020204" pitchFamily="34" charset="0"/>
                <a:cs typeface="Arial" panose="020B0604020202020204" pitchFamily="34" charset="0"/>
              </a:rPr>
              <a:t> </a:t>
            </a:r>
            <a:r>
              <a:rPr lang="eu-ES" sz="2400" u="sng" dirty="0" err="1" smtClean="0">
                <a:latin typeface="Arial" panose="020B0604020202020204" pitchFamily="34" charset="0"/>
                <a:cs typeface="Arial" panose="020B0604020202020204" pitchFamily="34" charset="0"/>
              </a:rPr>
              <a:t>tiene</a:t>
            </a:r>
            <a:r>
              <a:rPr lang="eu-ES" sz="2400" u="sng" dirty="0" smtClean="0">
                <a:latin typeface="Arial" panose="020B0604020202020204" pitchFamily="34" charset="0"/>
                <a:cs typeface="Arial" panose="020B0604020202020204" pitchFamily="34" charset="0"/>
              </a:rPr>
              <a:t> </a:t>
            </a:r>
            <a:r>
              <a:rPr lang="eu-ES" sz="2400" u="sng" dirty="0" err="1" smtClean="0">
                <a:latin typeface="Arial" panose="020B0604020202020204" pitchFamily="34" charset="0"/>
                <a:cs typeface="Arial" panose="020B0604020202020204" pitchFamily="34" charset="0"/>
              </a:rPr>
              <a:t>un</a:t>
            </a:r>
            <a:r>
              <a:rPr lang="eu-ES" sz="2400" u="sng" dirty="0" smtClean="0">
                <a:latin typeface="Arial" panose="020B0604020202020204" pitchFamily="34" charset="0"/>
                <a:cs typeface="Arial" panose="020B0604020202020204" pitchFamily="34" charset="0"/>
              </a:rPr>
              <a:t> </a:t>
            </a:r>
            <a:r>
              <a:rPr lang="eu-ES" sz="2400" u="sng" dirty="0" err="1" smtClean="0">
                <a:latin typeface="Arial" panose="020B0604020202020204" pitchFamily="34" charset="0"/>
                <a:cs typeface="Arial" panose="020B0604020202020204" pitchFamily="34" charset="0"/>
              </a:rPr>
              <a:t>cuerpo</a:t>
            </a:r>
            <a:r>
              <a:rPr lang="eu-ES" sz="2400" u="sng" dirty="0">
                <a:latin typeface="Arial" panose="020B0604020202020204" pitchFamily="34" charset="0"/>
                <a:cs typeface="Arial" panose="020B0604020202020204" pitchFamily="34" charset="0"/>
              </a:rPr>
              <a:t> </a:t>
            </a:r>
            <a:r>
              <a:rPr lang="eu-ES" sz="2400" dirty="0" smtClean="0">
                <a:latin typeface="Arial" panose="020B0604020202020204" pitchFamily="34" charset="0"/>
                <a:cs typeface="Arial" panose="020B0604020202020204" pitchFamily="34" charset="0"/>
              </a:rPr>
              <a:t>&gt; (</a:t>
            </a:r>
            <a:r>
              <a:rPr lang="eu-ES" sz="2400" dirty="0" err="1" smtClean="0">
                <a:latin typeface="Arial" panose="020B0604020202020204" pitchFamily="34" charset="0"/>
                <a:cs typeface="Arial" panose="020B0604020202020204" pitchFamily="34" charset="0"/>
              </a:rPr>
              <a:t>Massimo</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Recalcati</a:t>
            </a:r>
            <a:r>
              <a:rPr lang="eu-ES" sz="2400" dirty="0" smtClean="0">
                <a:latin typeface="Arial" panose="020B0604020202020204" pitchFamily="34" charset="0"/>
                <a:cs typeface="Arial" panose="020B0604020202020204" pitchFamily="34" charset="0"/>
              </a:rPr>
              <a:t>).</a:t>
            </a:r>
          </a:p>
          <a:p>
            <a:endParaRPr lang="eu-ES" sz="2400" dirty="0" smtClean="0">
              <a:latin typeface="Arial" panose="020B0604020202020204" pitchFamily="34" charset="0"/>
              <a:cs typeface="Arial" panose="020B0604020202020204" pitchFamily="34" charset="0"/>
            </a:endParaRPr>
          </a:p>
          <a:p>
            <a:r>
              <a:rPr lang="eu-ES" sz="2400" dirty="0" err="1" smtClean="0">
                <a:latin typeface="Arial"/>
                <a:cs typeface="Arial"/>
              </a:rPr>
              <a:t>►</a:t>
            </a:r>
            <a:r>
              <a:rPr lang="eu-ES" sz="2400" dirty="0" err="1" smtClean="0">
                <a:latin typeface="Arial" panose="020B0604020202020204" pitchFamily="34" charset="0"/>
                <a:cs typeface="Arial" panose="020B0604020202020204" pitchFamily="34" charset="0"/>
              </a:rPr>
              <a:t>La</a:t>
            </a:r>
            <a:r>
              <a:rPr lang="eu-ES" sz="2400" dirty="0" smtClean="0">
                <a:latin typeface="Arial" panose="020B0604020202020204" pitchFamily="34" charset="0"/>
                <a:cs typeface="Arial" panose="020B0604020202020204" pitchFamily="34" charset="0"/>
              </a:rPr>
              <a:t> </a:t>
            </a:r>
            <a:r>
              <a:rPr lang="eu-ES" sz="2400" b="1" dirty="0" err="1" smtClean="0">
                <a:latin typeface="Arial" panose="020B0604020202020204" pitchFamily="34" charset="0"/>
                <a:cs typeface="Arial" panose="020B0604020202020204" pitchFamily="34" charset="0"/>
              </a:rPr>
              <a:t>clase</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debe</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ser</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vivida</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como</a:t>
            </a:r>
            <a:r>
              <a:rPr lang="eu-ES" sz="2400" dirty="0" smtClean="0">
                <a:latin typeface="Arial" panose="020B0604020202020204" pitchFamily="34" charset="0"/>
                <a:cs typeface="Arial" panose="020B0604020202020204" pitchFamily="34" charset="0"/>
              </a:rPr>
              <a:t> </a:t>
            </a:r>
            <a:r>
              <a:rPr lang="eu-ES" sz="2400" dirty="0" err="1" smtClean="0">
                <a:latin typeface="Arial" panose="020B0604020202020204" pitchFamily="34" charset="0"/>
                <a:cs typeface="Arial" panose="020B0604020202020204" pitchFamily="34" charset="0"/>
              </a:rPr>
              <a:t>un</a:t>
            </a:r>
            <a:r>
              <a:rPr lang="eu-ES" sz="2400" dirty="0" smtClean="0">
                <a:latin typeface="Arial" panose="020B0604020202020204" pitchFamily="34" charset="0"/>
                <a:cs typeface="Arial" panose="020B0604020202020204" pitchFamily="34" charset="0"/>
              </a:rPr>
              <a:t> </a:t>
            </a:r>
            <a:r>
              <a:rPr lang="eu-ES" sz="2400" b="1" u="sng" dirty="0" smtClean="0">
                <a:latin typeface="Arial" panose="020B0604020202020204" pitchFamily="34" charset="0"/>
                <a:cs typeface="Arial" panose="020B0604020202020204" pitchFamily="34" charset="0"/>
              </a:rPr>
              <a:t>ACONTECIMIENTO</a:t>
            </a:r>
            <a:r>
              <a:rPr lang="eu-ES" sz="2400" dirty="0" smtClean="0">
                <a:latin typeface="Arial" panose="020B0604020202020204" pitchFamily="34" charset="0"/>
                <a:cs typeface="Arial" panose="020B0604020202020204" pitchFamily="34" charset="0"/>
              </a:rPr>
              <a:t>.</a:t>
            </a:r>
            <a:endParaRPr lang="eu-ES" sz="2400" dirty="0">
              <a:latin typeface="Arial" panose="020B0604020202020204" pitchFamily="34" charset="0"/>
              <a:cs typeface="Arial" panose="020B0604020202020204" pitchFamily="34" charset="0"/>
            </a:endParaRPr>
          </a:p>
          <a:p>
            <a:endParaRPr lang="es-ES" sz="2400" dirty="0" smtClean="0">
              <a:latin typeface="Arial" panose="020B0604020202020204" pitchFamily="34" charset="0"/>
              <a:ea typeface="Calibri"/>
              <a:cs typeface="Arial" panose="020B0604020202020204" pitchFamily="34" charset="0"/>
            </a:endParaRPr>
          </a:p>
          <a:p>
            <a:pPr>
              <a:lnSpc>
                <a:spcPct val="150000"/>
              </a:lnSpc>
            </a:pPr>
            <a:r>
              <a:rPr lang="es-ES" sz="2400" dirty="0" smtClean="0">
                <a:latin typeface="Arial"/>
                <a:ea typeface="Calibri"/>
                <a:cs typeface="Arial"/>
              </a:rPr>
              <a:t>►</a:t>
            </a:r>
            <a:r>
              <a:rPr lang="es-ES" sz="2400" b="1" u="sng" dirty="0" smtClean="0">
                <a:latin typeface="Arial"/>
                <a:ea typeface="Calibri"/>
                <a:cs typeface="Arial"/>
              </a:rPr>
              <a:t>ESTILO</a:t>
            </a:r>
            <a:r>
              <a:rPr lang="es-ES" sz="2400" dirty="0" smtClean="0">
                <a:latin typeface="Arial"/>
                <a:ea typeface="Calibri"/>
                <a:cs typeface="Arial"/>
              </a:rPr>
              <a:t>: «</a:t>
            </a:r>
            <a:r>
              <a:rPr lang="es-ES" sz="2400" dirty="0" smtClean="0">
                <a:latin typeface="Arial" panose="020B0604020202020204" pitchFamily="34" charset="0"/>
                <a:ea typeface="Calibri"/>
                <a:cs typeface="Arial" panose="020B0604020202020204" pitchFamily="34" charset="0"/>
              </a:rPr>
              <a:t>No </a:t>
            </a:r>
            <a:r>
              <a:rPr lang="es-ES" sz="2400" dirty="0">
                <a:latin typeface="Arial" panose="020B0604020202020204" pitchFamily="34" charset="0"/>
                <a:ea typeface="Calibri"/>
                <a:cs typeface="Arial" panose="020B0604020202020204" pitchFamily="34" charset="0"/>
              </a:rPr>
              <a:t>se trata ni de una técnica ni de un método. El estilo es la relación que el docente sabe establecer con lo que enseña a partir de la singularidad de su existencia y de su deseo de </a:t>
            </a:r>
            <a:r>
              <a:rPr lang="es-ES" sz="2400" dirty="0" smtClean="0">
                <a:latin typeface="Arial" panose="020B0604020202020204" pitchFamily="34" charset="0"/>
                <a:ea typeface="Calibri"/>
                <a:cs typeface="Arial" panose="020B0604020202020204" pitchFamily="34" charset="0"/>
              </a:rPr>
              <a:t>saber». (M. R.)</a:t>
            </a:r>
            <a:endParaRPr lang="eu-ES" sz="2400" dirty="0" smtClean="0">
              <a:latin typeface="Arial" panose="020B0604020202020204" pitchFamily="34" charset="0"/>
              <a:cs typeface="Arial" panose="020B0604020202020204" pitchFamily="34" charset="0"/>
            </a:endParaRPr>
          </a:p>
          <a:p>
            <a:endParaRPr lang="eu-ES" sz="2400" dirty="0" smtClean="0">
              <a:latin typeface="Arial" panose="020B0604020202020204" pitchFamily="34" charset="0"/>
              <a:cs typeface="Arial" panose="020B0604020202020204" pitchFamily="34" charset="0"/>
            </a:endParaRPr>
          </a:p>
          <a:p>
            <a:pPr>
              <a:lnSpc>
                <a:spcPct val="150000"/>
              </a:lnSpc>
            </a:pPr>
            <a:r>
              <a:rPr lang="es-ES" sz="2400" b="1" dirty="0" smtClean="0">
                <a:latin typeface="Arial"/>
                <a:ea typeface="Calibri"/>
                <a:cs typeface="Arial"/>
              </a:rPr>
              <a:t>► </a:t>
            </a:r>
            <a:r>
              <a:rPr lang="es-ES" sz="2400" b="1" u="sng" dirty="0">
                <a:latin typeface="Arial" panose="020B0604020202020204" pitchFamily="34" charset="0"/>
                <a:ea typeface="Calibri"/>
                <a:cs typeface="Arial" panose="020B0604020202020204" pitchFamily="34" charset="0"/>
              </a:rPr>
              <a:t>C</a:t>
            </a:r>
            <a:r>
              <a:rPr lang="es-ES" sz="2400" b="1" u="sng" dirty="0" smtClean="0">
                <a:latin typeface="Arial" panose="020B0604020202020204" pitchFamily="34" charset="0"/>
                <a:ea typeface="Calibri"/>
                <a:cs typeface="Arial" panose="020B0604020202020204" pitchFamily="34" charset="0"/>
              </a:rPr>
              <a:t>risis </a:t>
            </a:r>
            <a:r>
              <a:rPr lang="es-ES" sz="2400" b="1" u="sng" dirty="0">
                <a:latin typeface="Arial" panose="020B0604020202020204" pitchFamily="34" charset="0"/>
                <a:ea typeface="Calibri"/>
                <a:cs typeface="Arial" panose="020B0604020202020204" pitchFamily="34" charset="0"/>
              </a:rPr>
              <a:t>sin precedentes del discurso </a:t>
            </a:r>
            <a:r>
              <a:rPr lang="es-ES" sz="2400" b="1" u="sng" dirty="0" smtClean="0">
                <a:latin typeface="Arial" panose="020B0604020202020204" pitchFamily="34" charset="0"/>
                <a:ea typeface="Calibri"/>
                <a:cs typeface="Arial" panose="020B0604020202020204" pitchFamily="34" charset="0"/>
              </a:rPr>
              <a:t>educativo</a:t>
            </a:r>
            <a:r>
              <a:rPr lang="es-ES" sz="2400" b="1" dirty="0" smtClean="0">
                <a:latin typeface="Arial" panose="020B0604020202020204" pitchFamily="34" charset="0"/>
                <a:ea typeface="Calibri"/>
                <a:cs typeface="Arial" panose="020B0604020202020204" pitchFamily="34" charset="0"/>
              </a:rPr>
              <a:t> &gt;</a:t>
            </a:r>
          </a:p>
          <a:p>
            <a:pPr>
              <a:lnSpc>
                <a:spcPct val="150000"/>
              </a:lnSpc>
            </a:pPr>
            <a:r>
              <a:rPr lang="es-ES" sz="2400" b="1" dirty="0" smtClean="0">
                <a:latin typeface="Arial"/>
                <a:ea typeface="Calibri"/>
              </a:rPr>
              <a:t>¿Quién </a:t>
            </a:r>
            <a:r>
              <a:rPr lang="es-ES" sz="2400" b="1" dirty="0" smtClean="0">
                <a:latin typeface="Arial"/>
                <a:ea typeface="Calibri"/>
                <a:cs typeface="Arial"/>
              </a:rPr>
              <a:t>—qué— puede </a:t>
            </a:r>
            <a:r>
              <a:rPr lang="es-ES" sz="2400" b="1" dirty="0" smtClean="0">
                <a:latin typeface="Arial"/>
                <a:ea typeface="Calibri"/>
              </a:rPr>
              <a:t>salvar </a:t>
            </a:r>
            <a:r>
              <a:rPr lang="es-ES" sz="2400" b="1" dirty="0">
                <a:latin typeface="Arial"/>
                <a:ea typeface="Calibri"/>
              </a:rPr>
              <a:t>la </a:t>
            </a:r>
            <a:r>
              <a:rPr lang="es-ES" sz="2400" b="1" dirty="0" smtClean="0">
                <a:latin typeface="Arial"/>
                <a:ea typeface="Calibri"/>
              </a:rPr>
              <a:t>palabra (dicha, escrita, escuchada) frente </a:t>
            </a:r>
            <a:r>
              <a:rPr lang="es-ES" sz="2400" b="1" dirty="0">
                <a:latin typeface="Arial"/>
                <a:ea typeface="Calibri"/>
              </a:rPr>
              <a:t>a un mundo</a:t>
            </a:r>
            <a:r>
              <a:rPr lang="es-ES" sz="2400" b="1" dirty="0" smtClean="0">
                <a:latin typeface="Arial"/>
                <a:ea typeface="Calibri"/>
              </a:rPr>
              <a:t>…..’UN </a:t>
            </a:r>
            <a:r>
              <a:rPr lang="es-ES" sz="2400" b="1" dirty="0">
                <a:latin typeface="Arial"/>
                <a:ea typeface="Calibri"/>
              </a:rPr>
              <a:t>MUNDO </a:t>
            </a:r>
            <a:r>
              <a:rPr lang="es-ES" sz="2400" b="1" dirty="0" smtClean="0">
                <a:latin typeface="Arial"/>
                <a:ea typeface="Calibri"/>
              </a:rPr>
              <a:t>FELIZ’?</a:t>
            </a:r>
          </a:p>
        </p:txBody>
      </p:sp>
    </p:spTree>
    <p:extLst>
      <p:ext uri="{BB962C8B-B14F-4D97-AF65-F5344CB8AC3E}">
        <p14:creationId xmlns:p14="http://schemas.microsoft.com/office/powerpoint/2010/main" val="182615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534081" y="908720"/>
            <a:ext cx="8424936" cy="5078313"/>
          </a:xfrm>
          <a:prstGeom prst="rect">
            <a:avLst/>
          </a:prstGeom>
          <a:noFill/>
        </p:spPr>
        <p:txBody>
          <a:bodyPr wrap="square" rtlCol="0">
            <a:spAutoFit/>
          </a:bodyPr>
          <a:lstStyle/>
          <a:p>
            <a:pPr>
              <a:lnSpc>
                <a:spcPct val="150000"/>
              </a:lnSpc>
            </a:pPr>
            <a:r>
              <a:rPr lang="es-ES" sz="2400" dirty="0" smtClean="0">
                <a:latin typeface="Arial" panose="020B0604020202020204" pitchFamily="34" charset="0"/>
                <a:cs typeface="Arial" panose="020B0604020202020204" pitchFamily="34" charset="0"/>
              </a:rPr>
              <a:t>«El </a:t>
            </a:r>
            <a:r>
              <a:rPr lang="es-ES" sz="2400" b="1" dirty="0">
                <a:latin typeface="Arial" panose="020B0604020202020204" pitchFamily="34" charset="0"/>
                <a:cs typeface="Arial" panose="020B0604020202020204" pitchFamily="34" charset="0"/>
              </a:rPr>
              <a:t>duende </a:t>
            </a:r>
            <a:r>
              <a:rPr lang="es-ES" sz="2400" dirty="0">
                <a:latin typeface="Arial" panose="020B0604020202020204" pitchFamily="34" charset="0"/>
                <a:cs typeface="Arial" panose="020B0604020202020204" pitchFamily="34" charset="0"/>
              </a:rPr>
              <a:t>es un poder y no un obrar, es un luchar y no un pensar. Yo he oído decir a un viejo maestro guitarrista: "El duende no está en la garganta; el duende sube por dentro desde la planta de los pies". </a:t>
            </a:r>
            <a:r>
              <a:rPr lang="es-ES" sz="2400" u="sng" dirty="0">
                <a:latin typeface="Arial" panose="020B0604020202020204" pitchFamily="34" charset="0"/>
                <a:cs typeface="Arial" panose="020B0604020202020204" pitchFamily="34" charset="0"/>
              </a:rPr>
              <a:t>Es decir, no es cuestión de facultad, sino de verdadero </a:t>
            </a:r>
            <a:r>
              <a:rPr lang="es-ES" sz="2400" b="1" u="sng" dirty="0">
                <a:latin typeface="Arial" panose="020B0604020202020204" pitchFamily="34" charset="0"/>
                <a:cs typeface="Arial" panose="020B0604020202020204" pitchFamily="34" charset="0"/>
              </a:rPr>
              <a:t>estilo vivo</a:t>
            </a:r>
            <a:r>
              <a:rPr lang="es-ES" sz="2400" u="sng" dirty="0">
                <a:latin typeface="Arial" panose="020B0604020202020204" pitchFamily="34" charset="0"/>
                <a:cs typeface="Arial" panose="020B0604020202020204" pitchFamily="34" charset="0"/>
              </a:rPr>
              <a:t>; es decir, de sangre; es decir, de viejísima cultura, de </a:t>
            </a:r>
            <a:r>
              <a:rPr lang="es-ES" sz="2400" b="1" u="sng" dirty="0">
                <a:latin typeface="Arial" panose="020B0604020202020204" pitchFamily="34" charset="0"/>
                <a:cs typeface="Arial" panose="020B0604020202020204" pitchFamily="34" charset="0"/>
              </a:rPr>
              <a:t>creación en </a:t>
            </a:r>
            <a:r>
              <a:rPr lang="es-ES" sz="2400" b="1" u="sng" dirty="0" smtClean="0">
                <a:latin typeface="Arial" panose="020B0604020202020204" pitchFamily="34" charset="0"/>
                <a:cs typeface="Arial" panose="020B0604020202020204" pitchFamily="34" charset="0"/>
              </a:rPr>
              <a:t>acto</a:t>
            </a:r>
            <a:r>
              <a:rPr lang="es-ES" sz="2400" u="sng" dirty="0" smtClean="0">
                <a:latin typeface="Arial" panose="020B0604020202020204" pitchFamily="34" charset="0"/>
                <a:cs typeface="Arial" panose="020B0604020202020204" pitchFamily="34" charset="0"/>
              </a:rPr>
              <a:t>»</a:t>
            </a:r>
            <a:r>
              <a:rPr lang="es-ES" sz="2400" dirty="0" smtClean="0">
                <a:latin typeface="Arial" panose="020B0604020202020204" pitchFamily="34" charset="0"/>
                <a:cs typeface="Arial" panose="020B0604020202020204" pitchFamily="34" charset="0"/>
              </a:rPr>
              <a:t>.</a:t>
            </a:r>
          </a:p>
          <a:p>
            <a:pPr algn="r">
              <a:lnSpc>
                <a:spcPct val="150000"/>
              </a:lnSpc>
            </a:pPr>
            <a:endParaRPr lang="eu-ES" sz="2400" dirty="0" smtClean="0">
              <a:latin typeface="Bodoni MT" panose="02070603080606020203" pitchFamily="18" charset="0"/>
              <a:cs typeface="Arial" panose="020B0604020202020204" pitchFamily="34" charset="0"/>
            </a:endParaRPr>
          </a:p>
          <a:p>
            <a:pPr algn="r">
              <a:lnSpc>
                <a:spcPct val="150000"/>
              </a:lnSpc>
            </a:pPr>
            <a:r>
              <a:rPr lang="eu-ES" sz="2400" dirty="0" smtClean="0">
                <a:latin typeface="Bodoni MT" panose="02070603080606020203" pitchFamily="18" charset="0"/>
                <a:cs typeface="Arial" panose="020B0604020202020204" pitchFamily="34" charset="0"/>
              </a:rPr>
              <a:t>Federico </a:t>
            </a:r>
            <a:r>
              <a:rPr lang="eu-ES" sz="2400" dirty="0" err="1" smtClean="0">
                <a:latin typeface="Bodoni MT" panose="02070603080606020203" pitchFamily="18" charset="0"/>
                <a:cs typeface="Arial" panose="020B0604020202020204" pitchFamily="34" charset="0"/>
              </a:rPr>
              <a:t>García</a:t>
            </a:r>
            <a:r>
              <a:rPr lang="eu-ES" sz="2400" dirty="0" smtClean="0">
                <a:latin typeface="Bodoni MT" panose="02070603080606020203" pitchFamily="18" charset="0"/>
                <a:cs typeface="Arial" panose="020B0604020202020204" pitchFamily="34" charset="0"/>
              </a:rPr>
              <a:t> </a:t>
            </a:r>
            <a:r>
              <a:rPr lang="eu-ES" sz="2400" dirty="0" err="1" smtClean="0">
                <a:latin typeface="Bodoni MT" panose="02070603080606020203" pitchFamily="18" charset="0"/>
                <a:cs typeface="Arial" panose="020B0604020202020204" pitchFamily="34" charset="0"/>
              </a:rPr>
              <a:t>Lorca</a:t>
            </a:r>
            <a:endParaRPr lang="es-ES" sz="2400" dirty="0" smtClean="0">
              <a:latin typeface="Bodoni MT" panose="02070603080606020203" pitchFamily="18" charset="0"/>
              <a:cs typeface="Arial" panose="020B0604020202020204" pitchFamily="34" charset="0"/>
            </a:endParaRPr>
          </a:p>
          <a:p>
            <a:pPr>
              <a:lnSpc>
                <a:spcPct val="150000"/>
              </a:lnSpc>
            </a:pP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372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683568" y="476672"/>
            <a:ext cx="8208912" cy="6134756"/>
          </a:xfrm>
          <a:prstGeom prst="rect">
            <a:avLst/>
          </a:prstGeom>
          <a:noFill/>
        </p:spPr>
        <p:txBody>
          <a:bodyPr wrap="square" rtlCol="0">
            <a:spAutoFit/>
          </a:bodyPr>
          <a:lstStyle/>
          <a:p>
            <a:pPr>
              <a:lnSpc>
                <a:spcPct val="150000"/>
              </a:lnSpc>
            </a:pPr>
            <a:r>
              <a:rPr lang="es-ES" sz="2400" dirty="0">
                <a:latin typeface="Arial" panose="020B0604020202020204" pitchFamily="34" charset="0"/>
                <a:cs typeface="Arial" panose="020B0604020202020204" pitchFamily="34" charset="0"/>
              </a:rPr>
              <a:t>«Si todo empuja a nuestros jóvenes hacia la ausencia de mundo, hacia el retiro autista, hacia el cultivo de mundos aislados (tecnológicos, virtuales, consumistas), </a:t>
            </a:r>
            <a:r>
              <a:rPr lang="es-ES" sz="2400" u="sng" dirty="0">
                <a:latin typeface="Arial" panose="020B0604020202020204" pitchFamily="34" charset="0"/>
                <a:cs typeface="Arial" panose="020B0604020202020204" pitchFamily="34" charset="0"/>
              </a:rPr>
              <a:t>la Escuela sigue siendo lo que SALVAGUARDA LO HUMANO, </a:t>
            </a:r>
            <a:r>
              <a:rPr lang="es-ES" sz="2400" u="sng" dirty="0" smtClean="0">
                <a:latin typeface="Arial" panose="020B0604020202020204" pitchFamily="34" charset="0"/>
                <a:cs typeface="Arial" panose="020B0604020202020204" pitchFamily="34" charset="0"/>
              </a:rPr>
              <a:t>el </a:t>
            </a:r>
            <a:r>
              <a:rPr lang="es-ES" sz="2400" u="sng" dirty="0">
                <a:latin typeface="Arial" panose="020B0604020202020204" pitchFamily="34" charset="0"/>
                <a:cs typeface="Arial" panose="020B0604020202020204" pitchFamily="34" charset="0"/>
              </a:rPr>
              <a:t>ENCUENTRO</a:t>
            </a:r>
            <a:r>
              <a:rPr lang="es-ES" sz="2400" dirty="0">
                <a:latin typeface="Arial" panose="020B0604020202020204" pitchFamily="34" charset="0"/>
                <a:cs typeface="Arial" panose="020B0604020202020204" pitchFamily="34" charset="0"/>
              </a:rPr>
              <a:t>, los intercambios, las amistades, los DESCUBRIMIENTOS INTELECTUALES, el eros. </a:t>
            </a:r>
            <a:r>
              <a:rPr lang="es-ES" sz="2400" b="1" dirty="0">
                <a:latin typeface="Arial" panose="020B0604020202020204" pitchFamily="34" charset="0"/>
                <a:cs typeface="Arial" panose="020B0604020202020204" pitchFamily="34" charset="0"/>
              </a:rPr>
              <a:t>¿Acaso el buen enseñante no es aquél </a:t>
            </a:r>
            <a:r>
              <a:rPr lang="es-ES" sz="2400" b="1" u="sng" dirty="0">
                <a:latin typeface="Arial" panose="020B0604020202020204" pitchFamily="34" charset="0"/>
                <a:cs typeface="Arial" panose="020B0604020202020204" pitchFamily="34" charset="0"/>
              </a:rPr>
              <a:t>capaz de hacer existir mundos nuevos</a:t>
            </a:r>
            <a:r>
              <a:rPr lang="es-ES" sz="2400" b="1" dirty="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¿No es aquél que todavía cree que una hora de clase puede </a:t>
            </a:r>
            <a:r>
              <a:rPr lang="es-ES" sz="2400" b="1" u="sng" dirty="0">
                <a:latin typeface="Arial" panose="020B0604020202020204" pitchFamily="34" charset="0"/>
                <a:cs typeface="Arial" panose="020B0604020202020204" pitchFamily="34" charset="0"/>
              </a:rPr>
              <a:t>cambiar la vida</a:t>
            </a:r>
            <a:r>
              <a:rPr lang="es-ES" sz="2400" b="1" dirty="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 </a:t>
            </a:r>
            <a:endParaRPr lang="es-ES" sz="2400" dirty="0" smtClean="0">
              <a:latin typeface="Arial" panose="020B0604020202020204" pitchFamily="34" charset="0"/>
              <a:cs typeface="Arial" panose="020B0604020202020204" pitchFamily="34" charset="0"/>
            </a:endParaRPr>
          </a:p>
          <a:p>
            <a:pPr>
              <a:lnSpc>
                <a:spcPct val="150000"/>
              </a:lnSpc>
            </a:pPr>
            <a:endParaRPr lang="es-ES" sz="2400" dirty="0" smtClean="0">
              <a:latin typeface="Arial" panose="020B0604020202020204" pitchFamily="34" charset="0"/>
              <a:cs typeface="Arial" panose="020B0604020202020204" pitchFamily="34" charset="0"/>
            </a:endParaRPr>
          </a:p>
          <a:p>
            <a:pPr>
              <a:lnSpc>
                <a:spcPct val="150000"/>
              </a:lnSpc>
            </a:pPr>
            <a:r>
              <a:rPr lang="es-ES" sz="2400" i="1" u="sng" dirty="0" smtClean="0">
                <a:latin typeface="Bodoni MT" panose="02070603080606020203" pitchFamily="18" charset="0"/>
                <a:cs typeface="Arial" panose="020B0604020202020204" pitchFamily="34" charset="0"/>
              </a:rPr>
              <a:t>La hora de clase –Por una erótica de la enseñanza</a:t>
            </a:r>
            <a:r>
              <a:rPr lang="es-ES" sz="2400" dirty="0" smtClean="0">
                <a:latin typeface="Bodoni MT" panose="02070603080606020203" pitchFamily="18" charset="0"/>
                <a:cs typeface="Arial" panose="020B0604020202020204" pitchFamily="34" charset="0"/>
              </a:rPr>
              <a:t>. M. </a:t>
            </a:r>
            <a:r>
              <a:rPr lang="es-ES" sz="2400" dirty="0" err="1" smtClean="0">
                <a:latin typeface="Bodoni MT" panose="02070603080606020203" pitchFamily="18" charset="0"/>
                <a:cs typeface="Arial" panose="020B0604020202020204" pitchFamily="34" charset="0"/>
              </a:rPr>
              <a:t>Recalcati</a:t>
            </a:r>
            <a:endParaRPr lang="es-ES" sz="2400" dirty="0">
              <a:latin typeface="Bodoni MT" panose="02070603080606020203" pitchFamily="18" charset="0"/>
              <a:cs typeface="Arial" panose="020B0604020202020204" pitchFamily="34" charset="0"/>
            </a:endParaRPr>
          </a:p>
        </p:txBody>
      </p:sp>
    </p:spTree>
    <p:extLst>
      <p:ext uri="{BB962C8B-B14F-4D97-AF65-F5344CB8AC3E}">
        <p14:creationId xmlns:p14="http://schemas.microsoft.com/office/powerpoint/2010/main" val="1405516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Rectángulo"/>
          <p:cNvSpPr/>
          <p:nvPr/>
        </p:nvSpPr>
        <p:spPr>
          <a:xfrm>
            <a:off x="930393" y="1340768"/>
            <a:ext cx="7488832" cy="2047740"/>
          </a:xfrm>
          <a:prstGeom prst="rect">
            <a:avLst/>
          </a:prstGeom>
        </p:spPr>
        <p:txBody>
          <a:bodyPr wrap="square">
            <a:spAutoFit/>
          </a:bodyPr>
          <a:lstStyle/>
          <a:p>
            <a:pPr lvl="0">
              <a:lnSpc>
                <a:spcPct val="115000"/>
              </a:lnSpc>
              <a:spcAft>
                <a:spcPts val="1000"/>
              </a:spcAft>
            </a:pPr>
            <a:r>
              <a:rPr lang="es-ES" sz="3200" b="1" dirty="0" smtClean="0">
                <a:latin typeface="Arial"/>
                <a:ea typeface="Calibri"/>
                <a:cs typeface="Times New Roman"/>
              </a:rPr>
              <a:t>5. CORROMPER A LA JUVENTUD</a:t>
            </a:r>
          </a:p>
          <a:p>
            <a:pPr lvl="0">
              <a:lnSpc>
                <a:spcPct val="115000"/>
              </a:lnSpc>
              <a:spcAft>
                <a:spcPts val="1000"/>
              </a:spcAft>
            </a:pPr>
            <a:endParaRPr lang="es-ES" sz="3200" b="1" dirty="0">
              <a:latin typeface="Arial"/>
              <a:ea typeface="Calibri"/>
              <a:cs typeface="Times New Roman"/>
            </a:endParaRPr>
          </a:p>
          <a:p>
            <a:pPr lvl="0">
              <a:lnSpc>
                <a:spcPct val="115000"/>
              </a:lnSpc>
              <a:spcAft>
                <a:spcPts val="1000"/>
              </a:spcAft>
            </a:pPr>
            <a:r>
              <a:rPr lang="es-ES" sz="3200" b="1" dirty="0" smtClean="0">
                <a:latin typeface="Arial"/>
                <a:ea typeface="Calibri"/>
                <a:cs typeface="Times New Roman"/>
              </a:rPr>
              <a:t>    </a:t>
            </a:r>
            <a:r>
              <a:rPr lang="es-ES" sz="3200" b="1" i="1" dirty="0" smtClean="0">
                <a:latin typeface="Arial"/>
                <a:ea typeface="Calibri"/>
                <a:cs typeface="Times New Roman"/>
              </a:rPr>
              <a:t>La verdadera vida</a:t>
            </a:r>
            <a:endParaRPr lang="es-ES" sz="3200" b="1" i="1" dirty="0">
              <a:ea typeface="Calibri"/>
              <a:cs typeface="Times New Roman"/>
            </a:endParaRPr>
          </a:p>
        </p:txBody>
      </p:sp>
    </p:spTree>
    <p:extLst>
      <p:ext uri="{BB962C8B-B14F-4D97-AF65-F5344CB8AC3E}">
        <p14:creationId xmlns:p14="http://schemas.microsoft.com/office/powerpoint/2010/main" val="1382274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Rectángulo"/>
          <p:cNvSpPr/>
          <p:nvPr/>
        </p:nvSpPr>
        <p:spPr>
          <a:xfrm>
            <a:off x="539553" y="1262902"/>
            <a:ext cx="8576738" cy="3407087"/>
          </a:xfrm>
          <a:prstGeom prst="rect">
            <a:avLst/>
          </a:prstGeom>
        </p:spPr>
        <p:txBody>
          <a:bodyPr wrap="square">
            <a:spAutoFit/>
          </a:bodyPr>
          <a:lstStyle/>
          <a:p>
            <a:pPr lvl="0">
              <a:lnSpc>
                <a:spcPct val="115000"/>
              </a:lnSpc>
              <a:spcAft>
                <a:spcPts val="1000"/>
              </a:spcAft>
            </a:pPr>
            <a:r>
              <a:rPr lang="es-ES" sz="2800" b="1" dirty="0" smtClean="0">
                <a:solidFill>
                  <a:prstClr val="black"/>
                </a:solidFill>
                <a:latin typeface="Arial"/>
                <a:ea typeface="Calibri"/>
                <a:cs typeface="Times New Roman"/>
              </a:rPr>
              <a:t>1. </a:t>
            </a:r>
            <a:r>
              <a:rPr lang="es-ES" sz="2800" b="1" u="sng" dirty="0" smtClean="0">
                <a:solidFill>
                  <a:prstClr val="black"/>
                </a:solidFill>
                <a:latin typeface="Arial"/>
                <a:ea typeface="Calibri"/>
                <a:cs typeface="Times New Roman"/>
              </a:rPr>
              <a:t>INTRODUCCIÓN</a:t>
            </a:r>
            <a:r>
              <a:rPr lang="es-ES" sz="2800" b="1" dirty="0" smtClean="0">
                <a:solidFill>
                  <a:prstClr val="black"/>
                </a:solidFill>
                <a:latin typeface="Arial"/>
                <a:ea typeface="Calibri"/>
                <a:cs typeface="Times New Roman"/>
              </a:rPr>
              <a:t> </a:t>
            </a:r>
          </a:p>
          <a:p>
            <a:pPr>
              <a:lnSpc>
                <a:spcPct val="150000"/>
              </a:lnSpc>
              <a:spcAft>
                <a:spcPts val="1000"/>
              </a:spcAft>
            </a:pPr>
            <a:r>
              <a:rPr lang="es-ES" sz="2800" b="1" dirty="0" smtClean="0">
                <a:solidFill>
                  <a:prstClr val="black"/>
                </a:solidFill>
                <a:latin typeface="Arial"/>
                <a:ea typeface="Calibri"/>
                <a:cs typeface="Times New Roman"/>
              </a:rPr>
              <a:t>LA PALABRA SE AHOGA ENTRE LAS PANTALLAS</a:t>
            </a:r>
            <a:endParaRPr lang="es-ES" sz="2800" b="1" dirty="0">
              <a:solidFill>
                <a:prstClr val="black"/>
              </a:solidFill>
              <a:latin typeface="Times New Roman"/>
              <a:ea typeface="Calibri"/>
              <a:cs typeface="Times New Roman"/>
            </a:endParaRPr>
          </a:p>
          <a:p>
            <a:pPr>
              <a:lnSpc>
                <a:spcPct val="150000"/>
              </a:lnSpc>
              <a:spcAft>
                <a:spcPts val="1000"/>
              </a:spcAft>
            </a:pPr>
            <a:r>
              <a:rPr lang="es-ES" sz="2800" b="1" dirty="0" smtClean="0">
                <a:solidFill>
                  <a:prstClr val="black"/>
                </a:solidFill>
                <a:latin typeface="Times New Roman"/>
                <a:ea typeface="Calibri"/>
                <a:cs typeface="Times New Roman"/>
              </a:rPr>
              <a:t>              </a:t>
            </a:r>
            <a:r>
              <a:rPr lang="es-ES" sz="2800" b="1" dirty="0" smtClean="0">
                <a:solidFill>
                  <a:prstClr val="black"/>
                </a:solidFill>
                <a:latin typeface="Arial"/>
                <a:ea typeface="Calibri"/>
                <a:cs typeface="Arial"/>
              </a:rPr>
              <a:t>—</a:t>
            </a:r>
            <a:r>
              <a:rPr lang="es-ES" sz="2800" b="1" dirty="0" smtClean="0">
                <a:latin typeface="Arial"/>
                <a:ea typeface="Calibri"/>
                <a:cs typeface="Times New Roman"/>
              </a:rPr>
              <a:t>¿Para qué son las escuelas?</a:t>
            </a:r>
            <a:endParaRPr lang="es-ES" sz="2400" dirty="0">
              <a:ea typeface="Calibri"/>
              <a:cs typeface="Times New Roman"/>
            </a:endParaRPr>
          </a:p>
          <a:p>
            <a:pPr lvl="0">
              <a:lnSpc>
                <a:spcPct val="115000"/>
              </a:lnSpc>
              <a:spcAft>
                <a:spcPts val="1000"/>
              </a:spcAft>
            </a:pPr>
            <a:endParaRPr lang="es-ES" sz="2800" b="1" dirty="0">
              <a:solidFill>
                <a:prstClr val="black"/>
              </a:solidFill>
              <a:ea typeface="Calibri"/>
              <a:cs typeface="Times New Roman"/>
            </a:endParaRPr>
          </a:p>
        </p:txBody>
      </p:sp>
    </p:spTree>
    <p:extLst>
      <p:ext uri="{BB962C8B-B14F-4D97-AF65-F5344CB8AC3E}">
        <p14:creationId xmlns:p14="http://schemas.microsoft.com/office/powerpoint/2010/main" val="3750827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395536" y="188640"/>
            <a:ext cx="8715970" cy="6442789"/>
          </a:xfrm>
          <a:prstGeom prst="rect">
            <a:avLst/>
          </a:prstGeom>
          <a:noFill/>
        </p:spPr>
        <p:txBody>
          <a:bodyPr wrap="square" rtlCol="0">
            <a:spAutoFit/>
          </a:bodyPr>
          <a:lstStyle/>
          <a:p>
            <a:pPr>
              <a:lnSpc>
                <a:spcPct val="150000"/>
              </a:lnSpc>
              <a:spcAft>
                <a:spcPts val="1000"/>
              </a:spcAft>
            </a:pPr>
            <a:r>
              <a:rPr lang="es-ES" sz="2400" dirty="0" smtClean="0">
                <a:latin typeface="Arial"/>
                <a:ea typeface="Calibri"/>
                <a:cs typeface="Arial"/>
              </a:rPr>
              <a:t>►</a:t>
            </a:r>
            <a:r>
              <a:rPr lang="es-ES" sz="2400" dirty="0" smtClean="0">
                <a:latin typeface="Arial"/>
                <a:ea typeface="Calibri"/>
                <a:cs typeface="Times New Roman"/>
              </a:rPr>
              <a:t>«</a:t>
            </a:r>
            <a:r>
              <a:rPr lang="es-ES" sz="2400" b="1" dirty="0" smtClean="0">
                <a:latin typeface="Arial"/>
                <a:ea typeface="Calibri"/>
                <a:cs typeface="Times New Roman"/>
              </a:rPr>
              <a:t>Corromper </a:t>
            </a:r>
            <a:r>
              <a:rPr lang="es-ES" sz="2400" b="1" dirty="0">
                <a:latin typeface="Arial"/>
                <a:ea typeface="Calibri"/>
                <a:cs typeface="Times New Roman"/>
              </a:rPr>
              <a:t>a la juventud</a:t>
            </a:r>
            <a:r>
              <a:rPr lang="es-ES" sz="2400" dirty="0">
                <a:latin typeface="Arial"/>
                <a:ea typeface="Calibri"/>
                <a:cs typeface="Times New Roman"/>
              </a:rPr>
              <a:t>» en el sentido socrático, no es un asunto de dinero, no se trata de corrupción moral, ni de placer sexual, ni de poder, se trata, bien al contrario, de una cuestión de «amor-pensado» </a:t>
            </a:r>
            <a:r>
              <a:rPr lang="es-ES" sz="2400" b="1" u="sng" dirty="0" smtClean="0">
                <a:latin typeface="Arial"/>
                <a:ea typeface="Calibri"/>
                <a:cs typeface="Times New Roman"/>
              </a:rPr>
              <a:t>en pos de la </a:t>
            </a:r>
            <a:r>
              <a:rPr lang="es-ES" sz="2400" b="1" u="sng" dirty="0">
                <a:latin typeface="Arial"/>
                <a:ea typeface="Calibri"/>
                <a:cs typeface="Times New Roman"/>
              </a:rPr>
              <a:t>construcción intelectual y espiritual </a:t>
            </a:r>
            <a:r>
              <a:rPr lang="es-ES" sz="2400" b="1" u="sng" dirty="0" smtClean="0">
                <a:latin typeface="Arial"/>
                <a:ea typeface="Calibri"/>
                <a:cs typeface="Times New Roman"/>
              </a:rPr>
              <a:t>del joven / la jove</a:t>
            </a:r>
            <a:r>
              <a:rPr lang="es-ES" sz="2400" b="1" u="sng" dirty="0">
                <a:latin typeface="Arial"/>
                <a:ea typeface="Calibri"/>
                <a:cs typeface="Times New Roman"/>
              </a:rPr>
              <a:t>n</a:t>
            </a:r>
            <a:r>
              <a:rPr lang="es-ES" sz="2400" dirty="0" smtClean="0">
                <a:latin typeface="Arial"/>
                <a:ea typeface="Calibri"/>
                <a:cs typeface="Times New Roman"/>
              </a:rPr>
              <a:t>. </a:t>
            </a:r>
          </a:p>
          <a:p>
            <a:pPr>
              <a:lnSpc>
                <a:spcPct val="150000"/>
              </a:lnSpc>
              <a:spcAft>
                <a:spcPts val="1000"/>
              </a:spcAft>
            </a:pPr>
            <a:endParaRPr lang="es-ES" sz="2400" dirty="0" smtClean="0">
              <a:latin typeface="Arial"/>
              <a:ea typeface="Calibri"/>
              <a:cs typeface="Times New Roman"/>
            </a:endParaRPr>
          </a:p>
          <a:p>
            <a:pPr>
              <a:lnSpc>
                <a:spcPct val="150000"/>
              </a:lnSpc>
              <a:spcAft>
                <a:spcPts val="1000"/>
              </a:spcAft>
            </a:pPr>
            <a:r>
              <a:rPr lang="es-ES" sz="2400" dirty="0" smtClean="0">
                <a:latin typeface="Arial"/>
                <a:ea typeface="Calibri"/>
                <a:cs typeface="Arial"/>
              </a:rPr>
              <a:t>►</a:t>
            </a:r>
            <a:r>
              <a:rPr lang="es-ES" sz="2400" dirty="0">
                <a:latin typeface="Arial"/>
                <a:ea typeface="Calibri"/>
                <a:cs typeface="Times New Roman"/>
              </a:rPr>
              <a:t>N</a:t>
            </a:r>
            <a:r>
              <a:rPr lang="es-ES" sz="2400" dirty="0" smtClean="0">
                <a:latin typeface="Arial"/>
                <a:ea typeface="Calibri"/>
                <a:cs typeface="Times New Roman"/>
              </a:rPr>
              <a:t>osotros </a:t>
            </a:r>
            <a:r>
              <a:rPr lang="es-ES" sz="2400" dirty="0">
                <a:latin typeface="Arial"/>
                <a:ea typeface="Calibri"/>
                <a:cs typeface="Times New Roman"/>
              </a:rPr>
              <a:t>como docentes, como bibliotecarios, </a:t>
            </a:r>
            <a:r>
              <a:rPr lang="es-ES" sz="2400" dirty="0" smtClean="0">
                <a:latin typeface="Arial"/>
                <a:ea typeface="Calibri"/>
                <a:cs typeface="Times New Roman"/>
              </a:rPr>
              <a:t>como tutores, como adultos, </a:t>
            </a:r>
            <a:r>
              <a:rPr lang="es-ES" sz="2400" u="sng" dirty="0" smtClean="0">
                <a:latin typeface="Arial"/>
                <a:ea typeface="Calibri"/>
                <a:cs typeface="Times New Roman"/>
              </a:rPr>
              <a:t>tenemos la responsabilidad</a:t>
            </a:r>
            <a:r>
              <a:rPr lang="es-ES" sz="2400" dirty="0" smtClean="0">
                <a:latin typeface="Arial"/>
                <a:ea typeface="Calibri"/>
                <a:cs typeface="Times New Roman"/>
              </a:rPr>
              <a:t> de ejercer como </a:t>
            </a:r>
            <a:r>
              <a:rPr lang="es-ES" sz="2400" b="1" dirty="0" smtClean="0">
                <a:latin typeface="Arial"/>
                <a:ea typeface="Calibri"/>
                <a:cs typeface="Times New Roman"/>
              </a:rPr>
              <a:t>guías</a:t>
            </a:r>
            <a:r>
              <a:rPr lang="es-ES" sz="2400" dirty="0" smtClean="0">
                <a:latin typeface="Arial"/>
                <a:ea typeface="Calibri"/>
                <a:cs typeface="Times New Roman"/>
              </a:rPr>
              <a:t>, como </a:t>
            </a:r>
            <a:r>
              <a:rPr lang="es-ES" sz="2400" b="1" dirty="0" smtClean="0">
                <a:latin typeface="Arial"/>
                <a:ea typeface="Calibri"/>
                <a:cs typeface="Times New Roman"/>
              </a:rPr>
              <a:t>faros</a:t>
            </a:r>
            <a:r>
              <a:rPr lang="es-ES" sz="2400" dirty="0" smtClean="0">
                <a:latin typeface="Arial"/>
                <a:ea typeface="Calibri"/>
                <a:cs typeface="Times New Roman"/>
              </a:rPr>
              <a:t>, respecto </a:t>
            </a:r>
            <a:r>
              <a:rPr lang="es-ES" sz="2400" dirty="0">
                <a:latin typeface="Arial"/>
                <a:ea typeface="Calibri"/>
                <a:cs typeface="Times New Roman"/>
              </a:rPr>
              <a:t>a la </a:t>
            </a:r>
            <a:r>
              <a:rPr lang="es-ES" sz="2400" dirty="0" smtClean="0">
                <a:latin typeface="Arial"/>
                <a:ea typeface="Calibri"/>
                <a:cs typeface="Times New Roman"/>
              </a:rPr>
              <a:t>juventud &gt; </a:t>
            </a:r>
            <a:r>
              <a:rPr lang="es-ES" sz="2400" u="sng" dirty="0" smtClean="0">
                <a:latin typeface="Arial"/>
                <a:ea typeface="Calibri"/>
                <a:cs typeface="Times New Roman"/>
              </a:rPr>
              <a:t>Encaminarlos </a:t>
            </a:r>
            <a:r>
              <a:rPr lang="es-ES" sz="2400" dirty="0" smtClean="0">
                <a:latin typeface="Arial"/>
                <a:ea typeface="Calibri"/>
                <a:cs typeface="Times New Roman"/>
              </a:rPr>
              <a:t>hacia, </a:t>
            </a:r>
            <a:r>
              <a:rPr lang="es-ES" sz="2400" dirty="0" smtClean="0">
                <a:latin typeface="Arial"/>
                <a:ea typeface="Calibri"/>
                <a:cs typeface="Arial"/>
              </a:rPr>
              <a:t>—ofrecerles la </a:t>
            </a:r>
            <a:r>
              <a:rPr lang="es-ES" sz="2400" u="sng" dirty="0" smtClean="0">
                <a:latin typeface="Arial"/>
                <a:ea typeface="Calibri"/>
                <a:cs typeface="Arial"/>
              </a:rPr>
              <a:t>idea y la visión</a:t>
            </a:r>
            <a:r>
              <a:rPr lang="es-ES" sz="2400" dirty="0" smtClean="0">
                <a:latin typeface="Arial"/>
                <a:ea typeface="Calibri"/>
                <a:cs typeface="Arial"/>
              </a:rPr>
              <a:t> de—</a:t>
            </a:r>
            <a:r>
              <a:rPr lang="es-ES" sz="2400" dirty="0" smtClean="0">
                <a:latin typeface="Arial"/>
                <a:ea typeface="Calibri"/>
                <a:cs typeface="Times New Roman"/>
              </a:rPr>
              <a:t> </a:t>
            </a:r>
            <a:r>
              <a:rPr lang="es-ES" sz="2400" dirty="0">
                <a:latin typeface="Arial"/>
                <a:ea typeface="Calibri"/>
                <a:cs typeface="Times New Roman"/>
              </a:rPr>
              <a:t>«</a:t>
            </a:r>
            <a:r>
              <a:rPr lang="es-ES" sz="2400" b="1" dirty="0" smtClean="0">
                <a:latin typeface="Arial"/>
                <a:ea typeface="Calibri"/>
                <a:cs typeface="Times New Roman"/>
              </a:rPr>
              <a:t>La verdadera vida</a:t>
            </a:r>
            <a:r>
              <a:rPr lang="es-ES" sz="2400" dirty="0" smtClean="0">
                <a:latin typeface="Arial"/>
                <a:ea typeface="Calibri"/>
                <a:cs typeface="Times New Roman"/>
              </a:rPr>
              <a:t>».</a:t>
            </a:r>
            <a:endParaRPr lang="es-ES" sz="2000" dirty="0">
              <a:ea typeface="Calibri"/>
              <a:cs typeface="Times New Roman"/>
            </a:endParaRPr>
          </a:p>
        </p:txBody>
      </p:sp>
    </p:spTree>
    <p:extLst>
      <p:ext uri="{BB962C8B-B14F-4D97-AF65-F5344CB8AC3E}">
        <p14:creationId xmlns:p14="http://schemas.microsoft.com/office/powerpoint/2010/main" val="9189660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2 CuadroTexto"/>
          <p:cNvSpPr txBox="1"/>
          <p:nvPr/>
        </p:nvSpPr>
        <p:spPr>
          <a:xfrm>
            <a:off x="467544" y="332656"/>
            <a:ext cx="8532440" cy="6370975"/>
          </a:xfrm>
          <a:prstGeom prst="rect">
            <a:avLst/>
          </a:prstGeom>
          <a:noFill/>
        </p:spPr>
        <p:txBody>
          <a:bodyPr wrap="square" rtlCol="0">
            <a:spAutoFit/>
          </a:bodyPr>
          <a:lstStyle/>
          <a:p>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Debemos </a:t>
            </a:r>
            <a:r>
              <a:rPr lang="es-ES" sz="2400" dirty="0">
                <a:latin typeface="Arial" panose="020B0604020202020204" pitchFamily="34" charset="0"/>
                <a:cs typeface="Arial" panose="020B0604020202020204" pitchFamily="34" charset="0"/>
              </a:rPr>
              <a:t>estimular lo que Alain </a:t>
            </a:r>
            <a:r>
              <a:rPr lang="es-ES" sz="2400" dirty="0" err="1">
                <a:latin typeface="Arial" panose="020B0604020202020204" pitchFamily="34" charset="0"/>
                <a:cs typeface="Arial" panose="020B0604020202020204" pitchFamily="34" charset="0"/>
              </a:rPr>
              <a:t>Badiou</a:t>
            </a:r>
            <a:r>
              <a:rPr lang="es-ES" sz="2400" dirty="0">
                <a:latin typeface="Arial" panose="020B0604020202020204" pitchFamily="34" charset="0"/>
                <a:cs typeface="Arial" panose="020B0604020202020204" pitchFamily="34" charset="0"/>
              </a:rPr>
              <a:t> denomina «</a:t>
            </a:r>
            <a:r>
              <a:rPr lang="es-ES" sz="2400" b="1" u="sng" dirty="0">
                <a:latin typeface="Arial" panose="020B0604020202020204" pitchFamily="34" charset="0"/>
                <a:cs typeface="Arial" panose="020B0604020202020204" pitchFamily="34" charset="0"/>
              </a:rPr>
              <a:t>el </a:t>
            </a:r>
            <a:r>
              <a:rPr lang="es-ES" sz="2400" b="1" u="sng" dirty="0" smtClean="0">
                <a:latin typeface="Arial" panose="020B0604020202020204" pitchFamily="34" charset="0"/>
                <a:cs typeface="Arial" panose="020B0604020202020204" pitchFamily="34" charset="0"/>
              </a:rPr>
              <a:t> </a:t>
            </a:r>
          </a:p>
          <a:p>
            <a:r>
              <a:rPr lang="es-ES" sz="2400" b="1" dirty="0">
                <a:latin typeface="Arial" panose="020B0604020202020204" pitchFamily="34" charset="0"/>
                <a:cs typeface="Arial" panose="020B0604020202020204" pitchFamily="34" charset="0"/>
              </a:rPr>
              <a:t> </a:t>
            </a:r>
            <a:r>
              <a:rPr lang="es-ES" sz="2400" b="1" dirty="0" smtClean="0">
                <a:latin typeface="Arial" panose="020B0604020202020204" pitchFamily="34" charset="0"/>
                <a:cs typeface="Arial" panose="020B0604020202020204" pitchFamily="34" charset="0"/>
              </a:rPr>
              <a:t>   </a:t>
            </a:r>
            <a:r>
              <a:rPr lang="es-ES" sz="2400" b="1" u="sng" dirty="0" smtClean="0">
                <a:latin typeface="Arial" panose="020B0604020202020204" pitchFamily="34" charset="0"/>
                <a:cs typeface="Arial" panose="020B0604020202020204" pitchFamily="34" charset="0"/>
              </a:rPr>
              <a:t>pensamiento </a:t>
            </a:r>
            <a:r>
              <a:rPr lang="es-ES" sz="2400" b="1" u="sng" dirty="0">
                <a:latin typeface="Arial" panose="020B0604020202020204" pitchFamily="34" charset="0"/>
                <a:cs typeface="Arial" panose="020B0604020202020204" pitchFamily="34" charset="0"/>
              </a:rPr>
              <a:t>marítimo</a:t>
            </a:r>
            <a:r>
              <a:rPr lang="es-ES" sz="2400" dirty="0" smtClean="0">
                <a:latin typeface="Arial" panose="020B0604020202020204" pitchFamily="34" charset="0"/>
                <a:cs typeface="Arial" panose="020B0604020202020204" pitchFamily="34" charset="0"/>
              </a:rPr>
              <a:t>»:</a:t>
            </a:r>
          </a:p>
          <a:p>
            <a:pPr>
              <a:lnSpc>
                <a:spcPct val="150000"/>
              </a:lnSpc>
            </a:pPr>
            <a:endParaRPr lang="es-ES" sz="2400" dirty="0">
              <a:latin typeface="Arial" panose="020B0604020202020204" pitchFamily="34" charset="0"/>
              <a:cs typeface="Arial" panose="020B0604020202020204" pitchFamily="34" charset="0"/>
            </a:endParaRPr>
          </a:p>
          <a:p>
            <a:pPr>
              <a:lnSpc>
                <a:spcPct val="150000"/>
              </a:lnSpc>
            </a:pPr>
            <a:r>
              <a:rPr lang="es-ES" sz="2400" dirty="0" smtClean="0">
                <a:latin typeface="Arial" panose="020B0604020202020204" pitchFamily="34" charset="0"/>
                <a:cs typeface="Arial" panose="020B0604020202020204" pitchFamily="34" charset="0"/>
              </a:rPr>
              <a:t>«No puedo sino desearle a todos [los jóvenes] que no sea la estabilidad lo que venga primero, la posición, la carrera, sino un pensamiento verdadero que sepa ser hermano del sueño. (…). Un pensamiento exacto y nómada, un pensamiento exacto por ser nómada, un pensamiento marítimo. Que todos puedan decir: “He visto la tierra repartida en vastos espacios y mi pensamiento se embebe en el navegante”».</a:t>
            </a:r>
          </a:p>
          <a:p>
            <a:pPr>
              <a:lnSpc>
                <a:spcPct val="150000"/>
              </a:lnSpc>
            </a:pPr>
            <a:r>
              <a:rPr lang="es-ES" sz="2400" dirty="0" smtClean="0">
                <a:latin typeface="Arial" panose="020B0604020202020204" pitchFamily="34" charset="0"/>
                <a:cs typeface="Arial" panose="020B0604020202020204" pitchFamily="34" charset="0"/>
              </a:rPr>
              <a:t> </a:t>
            </a:r>
          </a:p>
          <a:p>
            <a:pPr algn="r">
              <a:lnSpc>
                <a:spcPct val="150000"/>
              </a:lnSpc>
            </a:pPr>
            <a:r>
              <a:rPr lang="eu-ES" sz="2400" i="1" dirty="0" smtClean="0">
                <a:latin typeface="Bodoni MT" panose="02070603080606020203" pitchFamily="18" charset="0"/>
                <a:cs typeface="Arial" panose="020B0604020202020204" pitchFamily="34" charset="0"/>
              </a:rPr>
              <a:t>La </a:t>
            </a:r>
            <a:r>
              <a:rPr lang="eu-ES" sz="2400" i="1" dirty="0" err="1" smtClean="0">
                <a:latin typeface="Bodoni MT" panose="02070603080606020203" pitchFamily="18" charset="0"/>
                <a:cs typeface="Arial" panose="020B0604020202020204" pitchFamily="34" charset="0"/>
              </a:rPr>
              <a:t>verdadera</a:t>
            </a:r>
            <a:r>
              <a:rPr lang="eu-ES" sz="2400" i="1" dirty="0" smtClean="0">
                <a:latin typeface="Bodoni MT" panose="02070603080606020203" pitchFamily="18" charset="0"/>
                <a:cs typeface="Arial" panose="020B0604020202020204" pitchFamily="34" charset="0"/>
              </a:rPr>
              <a:t> </a:t>
            </a:r>
            <a:r>
              <a:rPr lang="eu-ES" sz="2400" i="1" dirty="0" err="1" smtClean="0">
                <a:latin typeface="Bodoni MT" panose="02070603080606020203" pitchFamily="18" charset="0"/>
                <a:cs typeface="Arial" panose="020B0604020202020204" pitchFamily="34" charset="0"/>
              </a:rPr>
              <a:t>vida</a:t>
            </a:r>
            <a:r>
              <a:rPr lang="eu-ES" sz="2400" i="1" dirty="0" smtClean="0">
                <a:latin typeface="Bodoni MT" panose="02070603080606020203" pitchFamily="18" charset="0"/>
                <a:cs typeface="Arial" panose="020B0604020202020204" pitchFamily="34" charset="0"/>
              </a:rPr>
              <a:t> </a:t>
            </a:r>
            <a:r>
              <a:rPr lang="eu-ES" sz="2400" i="1" dirty="0" err="1" smtClean="0">
                <a:latin typeface="Bodoni MT" panose="02070603080606020203" pitchFamily="18" charset="0"/>
                <a:cs typeface="Arial" panose="020B0604020202020204" pitchFamily="34" charset="0"/>
              </a:rPr>
              <a:t>–Un</a:t>
            </a:r>
            <a:r>
              <a:rPr lang="eu-ES" sz="2400" i="1" dirty="0" smtClean="0">
                <a:latin typeface="Bodoni MT" panose="02070603080606020203" pitchFamily="18" charset="0"/>
                <a:cs typeface="Arial" panose="020B0604020202020204" pitchFamily="34" charset="0"/>
              </a:rPr>
              <a:t> </a:t>
            </a:r>
            <a:r>
              <a:rPr lang="eu-ES" sz="2400" i="1" dirty="0" err="1" smtClean="0">
                <a:latin typeface="Bodoni MT" panose="02070603080606020203" pitchFamily="18" charset="0"/>
                <a:cs typeface="Arial" panose="020B0604020202020204" pitchFamily="34" charset="0"/>
              </a:rPr>
              <a:t>mensaje</a:t>
            </a:r>
            <a:r>
              <a:rPr lang="eu-ES" sz="2400" i="1" dirty="0" smtClean="0">
                <a:latin typeface="Bodoni MT" panose="02070603080606020203" pitchFamily="18" charset="0"/>
                <a:cs typeface="Arial" panose="020B0604020202020204" pitchFamily="34" charset="0"/>
              </a:rPr>
              <a:t> a </a:t>
            </a:r>
            <a:r>
              <a:rPr lang="eu-ES" sz="2400" i="1" dirty="0" err="1" smtClean="0">
                <a:latin typeface="Bodoni MT" panose="02070603080606020203" pitchFamily="18" charset="0"/>
                <a:cs typeface="Arial" panose="020B0604020202020204" pitchFamily="34" charset="0"/>
              </a:rPr>
              <a:t>los</a:t>
            </a:r>
            <a:r>
              <a:rPr lang="eu-ES" sz="2400" i="1" dirty="0" smtClean="0">
                <a:latin typeface="Bodoni MT" panose="02070603080606020203" pitchFamily="18" charset="0"/>
                <a:cs typeface="Arial" panose="020B0604020202020204" pitchFamily="34" charset="0"/>
              </a:rPr>
              <a:t> </a:t>
            </a:r>
            <a:r>
              <a:rPr lang="eu-ES" sz="2400" i="1" dirty="0" err="1" smtClean="0">
                <a:latin typeface="Bodoni MT" panose="02070603080606020203" pitchFamily="18" charset="0"/>
                <a:cs typeface="Arial" panose="020B0604020202020204" pitchFamily="34" charset="0"/>
              </a:rPr>
              <a:t>jóvenes</a:t>
            </a:r>
            <a:r>
              <a:rPr lang="eu-ES" sz="2400" dirty="0" smtClean="0">
                <a:latin typeface="Bodoni MT" panose="02070603080606020203" pitchFamily="18" charset="0"/>
                <a:cs typeface="Arial" panose="020B0604020202020204" pitchFamily="34" charset="0"/>
              </a:rPr>
              <a:t>. Alain </a:t>
            </a:r>
            <a:r>
              <a:rPr lang="eu-ES" sz="2400" dirty="0" err="1" smtClean="0">
                <a:latin typeface="Bodoni MT" panose="02070603080606020203" pitchFamily="18" charset="0"/>
                <a:cs typeface="Arial" panose="020B0604020202020204" pitchFamily="34" charset="0"/>
              </a:rPr>
              <a:t>Badiou</a:t>
            </a:r>
            <a:endParaRPr lang="es-ES" sz="2400" dirty="0">
              <a:latin typeface="Bodoni MT" panose="02070603080606020203" pitchFamily="18" charset="0"/>
              <a:cs typeface="Arial" panose="020B0604020202020204" pitchFamily="34" charset="0"/>
            </a:endParaRPr>
          </a:p>
        </p:txBody>
      </p:sp>
    </p:spTree>
    <p:extLst>
      <p:ext uri="{BB962C8B-B14F-4D97-AF65-F5344CB8AC3E}">
        <p14:creationId xmlns:p14="http://schemas.microsoft.com/office/powerpoint/2010/main" val="2853331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Rectángulo"/>
          <p:cNvSpPr/>
          <p:nvPr/>
        </p:nvSpPr>
        <p:spPr>
          <a:xfrm>
            <a:off x="251520" y="1340768"/>
            <a:ext cx="8748464" cy="2047740"/>
          </a:xfrm>
          <a:prstGeom prst="rect">
            <a:avLst/>
          </a:prstGeom>
        </p:spPr>
        <p:txBody>
          <a:bodyPr wrap="square">
            <a:spAutoFit/>
          </a:bodyPr>
          <a:lstStyle/>
          <a:p>
            <a:pPr lvl="0">
              <a:lnSpc>
                <a:spcPct val="115000"/>
              </a:lnSpc>
              <a:spcAft>
                <a:spcPts val="1000"/>
              </a:spcAft>
            </a:pPr>
            <a:r>
              <a:rPr lang="es-ES" sz="3200" b="1" dirty="0">
                <a:latin typeface="Arial"/>
                <a:ea typeface="Calibri"/>
                <a:cs typeface="Times New Roman"/>
              </a:rPr>
              <a:t>6</a:t>
            </a:r>
            <a:r>
              <a:rPr lang="es-ES" sz="3200" b="1" dirty="0" smtClean="0">
                <a:latin typeface="Arial"/>
                <a:ea typeface="Calibri"/>
                <a:cs typeface="Times New Roman"/>
              </a:rPr>
              <a:t>. ÚLTIMAS PALABRAS…</a:t>
            </a:r>
          </a:p>
          <a:p>
            <a:pPr lvl="0">
              <a:lnSpc>
                <a:spcPct val="115000"/>
              </a:lnSpc>
              <a:spcAft>
                <a:spcPts val="1000"/>
              </a:spcAft>
            </a:pPr>
            <a:endParaRPr lang="es-ES" sz="3200" b="1" dirty="0">
              <a:latin typeface="Arial"/>
              <a:ea typeface="Calibri"/>
              <a:cs typeface="Times New Roman"/>
            </a:endParaRPr>
          </a:p>
          <a:p>
            <a:pPr lvl="0">
              <a:lnSpc>
                <a:spcPct val="115000"/>
              </a:lnSpc>
              <a:spcAft>
                <a:spcPts val="1000"/>
              </a:spcAft>
            </a:pPr>
            <a:r>
              <a:rPr lang="es-ES" sz="3200" b="1" dirty="0" smtClean="0">
                <a:latin typeface="Arial"/>
                <a:ea typeface="Calibri"/>
                <a:cs typeface="Times New Roman"/>
              </a:rPr>
              <a:t>    …primeros pasos (conscientes) del tango </a:t>
            </a:r>
            <a:endParaRPr lang="es-ES" sz="3200" b="1" dirty="0">
              <a:ea typeface="Calibri"/>
              <a:cs typeface="Times New Roman"/>
            </a:endParaRPr>
          </a:p>
        </p:txBody>
      </p:sp>
    </p:spTree>
    <p:extLst>
      <p:ext uri="{BB962C8B-B14F-4D97-AF65-F5344CB8AC3E}">
        <p14:creationId xmlns:p14="http://schemas.microsoft.com/office/powerpoint/2010/main" val="19073286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899592" y="692696"/>
            <a:ext cx="7344816" cy="5702074"/>
          </a:xfrm>
          <a:prstGeom prst="rect">
            <a:avLst/>
          </a:prstGeom>
          <a:noFill/>
        </p:spPr>
        <p:txBody>
          <a:bodyPr wrap="square" rtlCol="0">
            <a:spAutoFit/>
          </a:bodyPr>
          <a:lstStyle/>
          <a:p>
            <a:pPr>
              <a:lnSpc>
                <a:spcPct val="150000"/>
              </a:lnSpc>
              <a:spcAft>
                <a:spcPts val="1000"/>
              </a:spcAft>
            </a:pPr>
            <a:r>
              <a:rPr lang="es-ES" sz="2400" dirty="0" smtClean="0">
                <a:latin typeface="Arial"/>
                <a:ea typeface="Calibri"/>
                <a:cs typeface="Times New Roman"/>
              </a:rPr>
              <a:t>«(…) </a:t>
            </a:r>
            <a:r>
              <a:rPr lang="es-ES" sz="2400" dirty="0" err="1" smtClean="0">
                <a:latin typeface="Arial"/>
                <a:ea typeface="Calibri"/>
                <a:cs typeface="Times New Roman"/>
              </a:rPr>
              <a:t>Aldous</a:t>
            </a:r>
            <a:r>
              <a:rPr lang="es-ES" sz="2400" dirty="0" smtClean="0">
                <a:latin typeface="Arial"/>
                <a:ea typeface="Calibri"/>
                <a:cs typeface="Times New Roman"/>
              </a:rPr>
              <a:t> </a:t>
            </a:r>
            <a:r>
              <a:rPr lang="es-ES" sz="2400" dirty="0" err="1" smtClean="0">
                <a:latin typeface="Arial"/>
                <a:ea typeface="Calibri"/>
                <a:cs typeface="Times New Roman"/>
              </a:rPr>
              <a:t>Huxley</a:t>
            </a:r>
            <a:r>
              <a:rPr lang="es-ES" sz="2400" dirty="0" smtClean="0">
                <a:latin typeface="Arial"/>
                <a:ea typeface="Calibri"/>
                <a:cs typeface="Times New Roman"/>
              </a:rPr>
              <a:t> creía que </a:t>
            </a:r>
            <a:r>
              <a:rPr lang="es-ES" sz="2400" b="1" dirty="0">
                <a:latin typeface="Arial"/>
                <a:ea typeface="Calibri"/>
                <a:cs typeface="Times New Roman"/>
              </a:rPr>
              <a:t>estamos inmersos en una </a:t>
            </a:r>
            <a:r>
              <a:rPr lang="es-ES" sz="2400" b="1" u="sng" dirty="0">
                <a:latin typeface="Arial"/>
                <a:ea typeface="Calibri"/>
                <a:cs typeface="Times New Roman"/>
              </a:rPr>
              <a:t>carrera entre la educación y el desastre</a:t>
            </a:r>
            <a:r>
              <a:rPr lang="es-ES" sz="2400" dirty="0">
                <a:latin typeface="Arial"/>
                <a:ea typeface="Calibri"/>
                <a:cs typeface="Times New Roman"/>
              </a:rPr>
              <a:t>. Por eso escribía continuamente sobre la necesidad de comprender la política y la epistemología de los medios de comunicación. Finalmente, intentaba decirnos que </a:t>
            </a:r>
            <a:r>
              <a:rPr lang="es-ES" sz="2400" u="sng" dirty="0">
                <a:latin typeface="Arial"/>
                <a:ea typeface="Calibri"/>
                <a:cs typeface="Times New Roman"/>
              </a:rPr>
              <a:t>lo que afligía a la gente de </a:t>
            </a:r>
            <a:r>
              <a:rPr lang="es-ES" sz="2400" b="1" i="1" u="sng" dirty="0" smtClean="0">
                <a:latin typeface="Arial"/>
                <a:ea typeface="Calibri"/>
                <a:cs typeface="Times New Roman"/>
              </a:rPr>
              <a:t>Un </a:t>
            </a:r>
            <a:r>
              <a:rPr lang="es-ES" sz="2400" b="1" i="1" u="sng" dirty="0">
                <a:latin typeface="Arial"/>
                <a:ea typeface="Calibri"/>
                <a:cs typeface="Times New Roman"/>
              </a:rPr>
              <a:t>mundo </a:t>
            </a:r>
            <a:r>
              <a:rPr lang="es-ES" sz="2400" b="1" i="1" u="sng" dirty="0" smtClean="0">
                <a:latin typeface="Arial"/>
                <a:ea typeface="Calibri"/>
                <a:cs typeface="Times New Roman"/>
              </a:rPr>
              <a:t>feliz</a:t>
            </a:r>
            <a:r>
              <a:rPr lang="es-ES" sz="2400" b="1" dirty="0" smtClean="0">
                <a:latin typeface="Arial"/>
                <a:ea typeface="Calibri"/>
                <a:cs typeface="Times New Roman"/>
              </a:rPr>
              <a:t> no era que </a:t>
            </a:r>
            <a:r>
              <a:rPr lang="es-ES" sz="2400" b="1" dirty="0">
                <a:latin typeface="Arial"/>
                <a:ea typeface="Calibri"/>
                <a:cs typeface="Times New Roman"/>
              </a:rPr>
              <a:t>estaban riendo en lugar de pensar, sino que </a:t>
            </a:r>
            <a:r>
              <a:rPr lang="es-ES" sz="2400" b="1" u="sng" dirty="0">
                <a:latin typeface="Arial"/>
                <a:ea typeface="Calibri"/>
                <a:cs typeface="Times New Roman"/>
              </a:rPr>
              <a:t>NO SABÍAN de qué se reían y por qué habían dejado de pensar</a:t>
            </a:r>
            <a:r>
              <a:rPr lang="es-ES" sz="2400" b="1" dirty="0">
                <a:latin typeface="Arial"/>
                <a:ea typeface="Calibri"/>
                <a:cs typeface="Times New Roman"/>
              </a:rPr>
              <a:t>».</a:t>
            </a:r>
            <a:endParaRPr lang="es-ES" sz="2400" dirty="0">
              <a:ea typeface="Calibri"/>
              <a:cs typeface="Times New Roman"/>
            </a:endParaRPr>
          </a:p>
          <a:p>
            <a:pPr algn="r">
              <a:lnSpc>
                <a:spcPct val="115000"/>
              </a:lnSpc>
              <a:spcAft>
                <a:spcPts val="1000"/>
              </a:spcAft>
            </a:pPr>
            <a:r>
              <a:rPr lang="es-ES" sz="2800" i="1" dirty="0" smtClean="0">
                <a:latin typeface="Bodoni MT" panose="02070603080606020203" pitchFamily="18" charset="0"/>
                <a:ea typeface="Calibri"/>
                <a:cs typeface="Times New Roman"/>
              </a:rPr>
              <a:t>Neil </a:t>
            </a:r>
            <a:r>
              <a:rPr lang="es-ES" sz="2800" i="1" dirty="0" err="1" smtClean="0">
                <a:latin typeface="Bodoni MT" panose="02070603080606020203" pitchFamily="18" charset="0"/>
                <a:ea typeface="Calibri"/>
                <a:cs typeface="Times New Roman"/>
              </a:rPr>
              <a:t>Postman</a:t>
            </a:r>
            <a:endParaRPr lang="es-ES" sz="2800" dirty="0">
              <a:latin typeface="Bodoni MT" panose="02070603080606020203" pitchFamily="18" charset="0"/>
              <a:ea typeface="Calibri"/>
              <a:cs typeface="Times New Roman"/>
            </a:endParaRPr>
          </a:p>
        </p:txBody>
      </p:sp>
    </p:spTree>
    <p:extLst>
      <p:ext uri="{BB962C8B-B14F-4D97-AF65-F5344CB8AC3E}">
        <p14:creationId xmlns:p14="http://schemas.microsoft.com/office/powerpoint/2010/main" val="36217290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755576" y="836712"/>
            <a:ext cx="8042060" cy="5775940"/>
          </a:xfrm>
          <a:prstGeom prst="rect">
            <a:avLst/>
          </a:prstGeom>
          <a:noFill/>
        </p:spPr>
        <p:txBody>
          <a:bodyPr wrap="square" rtlCol="0">
            <a:spAutoFit/>
          </a:bodyPr>
          <a:lstStyle/>
          <a:p>
            <a:pPr>
              <a:lnSpc>
                <a:spcPct val="150000"/>
              </a:lnSpc>
              <a:spcAft>
                <a:spcPts val="1000"/>
              </a:spcAft>
            </a:pPr>
            <a:r>
              <a:rPr lang="es-ES" sz="2400" b="1" dirty="0" smtClean="0">
                <a:latin typeface="Arial" panose="020B0604020202020204" pitchFamily="34" charset="0"/>
                <a:ea typeface="Calibri"/>
                <a:cs typeface="Arial" panose="020B0604020202020204" pitchFamily="34" charset="0"/>
              </a:rPr>
              <a:t>«El </a:t>
            </a:r>
            <a:r>
              <a:rPr lang="es-ES" sz="2400" b="1" dirty="0">
                <a:latin typeface="Arial" panose="020B0604020202020204" pitchFamily="34" charset="0"/>
                <a:ea typeface="Calibri"/>
                <a:cs typeface="Arial" panose="020B0604020202020204" pitchFamily="34" charset="0"/>
              </a:rPr>
              <a:t>duende... ¿Dónde está el duende?</a:t>
            </a:r>
            <a:r>
              <a:rPr lang="es-ES" sz="2400" dirty="0">
                <a:latin typeface="Arial" panose="020B0604020202020204" pitchFamily="34" charset="0"/>
                <a:ea typeface="Calibri"/>
                <a:cs typeface="Arial" panose="020B0604020202020204" pitchFamily="34" charset="0"/>
              </a:rPr>
              <a:t> Por el arco vacío entra un aire mental que sopla con insistencia sobre las cabezas de los muertos, en busca de nuevos paisajes y acentos ignorados: un aire con olor de saliva de niño, de hierba machacada y velo de medusa que </a:t>
            </a:r>
            <a:r>
              <a:rPr lang="es-ES" sz="2400" b="1" u="sng" dirty="0">
                <a:latin typeface="Arial" panose="020B0604020202020204" pitchFamily="34" charset="0"/>
                <a:ea typeface="Calibri"/>
                <a:cs typeface="Arial" panose="020B0604020202020204" pitchFamily="34" charset="0"/>
              </a:rPr>
              <a:t>anuncia el constante bautizo de las cosas recién </a:t>
            </a:r>
            <a:r>
              <a:rPr lang="es-ES" sz="2400" b="1" u="sng" dirty="0" smtClean="0">
                <a:latin typeface="Arial" panose="020B0604020202020204" pitchFamily="34" charset="0"/>
                <a:ea typeface="Calibri"/>
                <a:cs typeface="Arial" panose="020B0604020202020204" pitchFamily="34" charset="0"/>
              </a:rPr>
              <a:t>creadas</a:t>
            </a:r>
            <a:r>
              <a:rPr lang="es-ES" sz="2400" b="1" dirty="0" smtClean="0">
                <a:latin typeface="Arial" panose="020B0604020202020204" pitchFamily="34" charset="0"/>
                <a:ea typeface="Calibri"/>
                <a:cs typeface="Arial" panose="020B0604020202020204" pitchFamily="34" charset="0"/>
              </a:rPr>
              <a:t>».</a:t>
            </a:r>
          </a:p>
          <a:p>
            <a:pPr>
              <a:lnSpc>
                <a:spcPct val="150000"/>
              </a:lnSpc>
              <a:spcAft>
                <a:spcPts val="1000"/>
              </a:spcAft>
            </a:pPr>
            <a:endParaRPr lang="es-ES" sz="2400" b="1" dirty="0" smtClean="0">
              <a:latin typeface="Arial" panose="020B0604020202020204" pitchFamily="34" charset="0"/>
              <a:ea typeface="Calibri"/>
              <a:cs typeface="Arial" panose="020B0604020202020204" pitchFamily="34" charset="0"/>
            </a:endParaRPr>
          </a:p>
          <a:p>
            <a:pPr algn="r">
              <a:spcAft>
                <a:spcPts val="1000"/>
              </a:spcAft>
            </a:pPr>
            <a:r>
              <a:rPr lang="eu-ES" sz="2400" i="1" u="sng" dirty="0" err="1">
                <a:latin typeface="Bodoni MT" panose="02070603080606020203" pitchFamily="18" charset="0"/>
              </a:rPr>
              <a:t>Teoría</a:t>
            </a:r>
            <a:r>
              <a:rPr lang="eu-ES" sz="2400" i="1" u="sng" dirty="0">
                <a:latin typeface="Bodoni MT" panose="02070603080606020203" pitchFamily="18" charset="0"/>
              </a:rPr>
              <a:t> y </a:t>
            </a:r>
            <a:r>
              <a:rPr lang="eu-ES" sz="2400" i="1" u="sng" dirty="0" err="1">
                <a:latin typeface="Bodoni MT" panose="02070603080606020203" pitchFamily="18" charset="0"/>
              </a:rPr>
              <a:t>juego</a:t>
            </a:r>
            <a:r>
              <a:rPr lang="eu-ES" sz="2400" i="1" u="sng" dirty="0">
                <a:latin typeface="Bodoni MT" panose="02070603080606020203" pitchFamily="18" charset="0"/>
              </a:rPr>
              <a:t> del duende</a:t>
            </a:r>
            <a:r>
              <a:rPr lang="eu-ES" sz="2400" i="1" dirty="0">
                <a:latin typeface="Bodoni MT" panose="02070603080606020203" pitchFamily="18" charset="0"/>
              </a:rPr>
              <a:t> </a:t>
            </a:r>
            <a:r>
              <a:rPr lang="eu-ES" sz="2400" dirty="0" err="1" smtClean="0">
                <a:latin typeface="Bodoni MT" panose="02070603080606020203" pitchFamily="18" charset="0"/>
              </a:rPr>
              <a:t>–Federico</a:t>
            </a:r>
            <a:r>
              <a:rPr lang="eu-ES" sz="2400" dirty="0" smtClean="0">
                <a:latin typeface="Bodoni MT" panose="02070603080606020203" pitchFamily="18" charset="0"/>
              </a:rPr>
              <a:t> </a:t>
            </a:r>
            <a:r>
              <a:rPr lang="eu-ES" sz="2400" dirty="0" err="1">
                <a:latin typeface="Bodoni MT" panose="02070603080606020203" pitchFamily="18" charset="0"/>
              </a:rPr>
              <a:t>García</a:t>
            </a:r>
            <a:r>
              <a:rPr lang="eu-ES" sz="2400" dirty="0">
                <a:latin typeface="Bodoni MT" panose="02070603080606020203" pitchFamily="18" charset="0"/>
              </a:rPr>
              <a:t> </a:t>
            </a:r>
            <a:r>
              <a:rPr lang="eu-ES" sz="2400" dirty="0" err="1" smtClean="0">
                <a:latin typeface="Bodoni MT" panose="02070603080606020203" pitchFamily="18" charset="0"/>
              </a:rPr>
              <a:t>Lorca</a:t>
            </a:r>
            <a:r>
              <a:rPr lang="eu-ES" sz="2400" dirty="0" smtClean="0">
                <a:latin typeface="Bodoni MT" panose="02070603080606020203" pitchFamily="18" charset="0"/>
              </a:rPr>
              <a:t> </a:t>
            </a:r>
            <a:endParaRPr lang="es-ES" sz="2400" dirty="0">
              <a:latin typeface="Bodoni MT" panose="02070603080606020203" pitchFamily="18" charset="0"/>
            </a:endParaRPr>
          </a:p>
          <a:p>
            <a:pPr algn="r">
              <a:spcAft>
                <a:spcPts val="1000"/>
              </a:spcAft>
            </a:pPr>
            <a:r>
              <a:rPr lang="eu-ES" sz="2400" dirty="0">
                <a:latin typeface="Bodoni MT" panose="02070603080606020203" pitchFamily="18" charset="0"/>
              </a:rPr>
              <a:t>20 </a:t>
            </a:r>
            <a:r>
              <a:rPr lang="eu-ES" sz="2400" dirty="0" err="1">
                <a:latin typeface="Bodoni MT" panose="02070603080606020203" pitchFamily="18" charset="0"/>
              </a:rPr>
              <a:t>octubre</a:t>
            </a:r>
            <a:r>
              <a:rPr lang="eu-ES" sz="2400" dirty="0">
                <a:latin typeface="Bodoni MT" panose="02070603080606020203" pitchFamily="18" charset="0"/>
              </a:rPr>
              <a:t> 1933 </a:t>
            </a:r>
            <a:r>
              <a:rPr lang="eu-ES" sz="2400" dirty="0" smtClean="0">
                <a:latin typeface="Bodoni MT" panose="02070603080606020203" pitchFamily="18" charset="0"/>
              </a:rPr>
              <a:t>– Buenos </a:t>
            </a:r>
            <a:r>
              <a:rPr lang="eu-ES" sz="2400" dirty="0">
                <a:latin typeface="Bodoni MT" panose="02070603080606020203" pitchFamily="18" charset="0"/>
              </a:rPr>
              <a:t>Aires</a:t>
            </a:r>
            <a:endParaRPr lang="es-ES" sz="2400" dirty="0">
              <a:latin typeface="Bodoni MT" panose="02070603080606020203" pitchFamily="18" charset="0"/>
            </a:endParaRPr>
          </a:p>
          <a:p>
            <a:pPr>
              <a:lnSpc>
                <a:spcPct val="150000"/>
              </a:lnSpc>
              <a:spcAft>
                <a:spcPts val="1000"/>
              </a:spcAft>
            </a:pPr>
            <a:endParaRPr lang="es-ES" sz="24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49527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539552" y="764704"/>
            <a:ext cx="8496944" cy="5078313"/>
          </a:xfrm>
          <a:prstGeom prst="rect">
            <a:avLst/>
          </a:prstGeom>
          <a:noFill/>
        </p:spPr>
        <p:txBody>
          <a:bodyPr wrap="square" rtlCol="0">
            <a:spAutoFit/>
          </a:bodyPr>
          <a:lstStyle/>
          <a:p>
            <a:pPr>
              <a:lnSpc>
                <a:spcPct val="150000"/>
              </a:lnSpc>
            </a:pPr>
            <a:r>
              <a:rPr lang="es-ES" sz="2400" dirty="0" smtClean="0">
                <a:latin typeface="Arial"/>
                <a:cs typeface="Arial"/>
              </a:rPr>
              <a:t>► </a:t>
            </a:r>
            <a:r>
              <a:rPr lang="es-ES" sz="2400" dirty="0" smtClean="0">
                <a:latin typeface="Arial" panose="020B0604020202020204" pitchFamily="34" charset="0"/>
                <a:cs typeface="Arial" panose="020B0604020202020204" pitchFamily="34" charset="0"/>
              </a:rPr>
              <a:t>Escuela memorística.</a:t>
            </a:r>
            <a:r>
              <a:rPr lang="es-ES" sz="2400" dirty="0">
                <a:latin typeface="Arial" panose="020B0604020202020204" pitchFamily="34" charset="0"/>
                <a:cs typeface="Arial" panose="020B0604020202020204" pitchFamily="34" charset="0"/>
              </a:rPr>
              <a:t/>
            </a:r>
            <a:br>
              <a:rPr lang="es-ES" sz="2400" dirty="0">
                <a:latin typeface="Arial" panose="020B0604020202020204" pitchFamily="34" charset="0"/>
                <a:cs typeface="Arial" panose="020B0604020202020204" pitchFamily="34" charset="0"/>
              </a:rPr>
            </a:br>
            <a:r>
              <a:rPr lang="es-ES" sz="2400" dirty="0" smtClean="0">
                <a:latin typeface="Arial"/>
                <a:cs typeface="Arial"/>
              </a:rPr>
              <a:t>►</a:t>
            </a: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Quién ha elegido los contenidos?</a:t>
            </a:r>
            <a:br>
              <a:rPr lang="es-ES" sz="2400" dirty="0">
                <a:latin typeface="Arial" panose="020B0604020202020204" pitchFamily="34" charset="0"/>
                <a:cs typeface="Arial" panose="020B0604020202020204" pitchFamily="34" charset="0"/>
              </a:rPr>
            </a:br>
            <a:r>
              <a:rPr lang="es-ES" sz="2400" dirty="0" smtClean="0">
                <a:latin typeface="Arial"/>
                <a:cs typeface="Arial"/>
              </a:rPr>
              <a:t>►</a:t>
            </a: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Aprender </a:t>
            </a:r>
            <a:r>
              <a:rPr lang="es-ES" sz="2400" dirty="0">
                <a:latin typeface="Arial" panose="020B0604020202020204" pitchFamily="34" charset="0"/>
                <a:cs typeface="Arial" panose="020B0604020202020204" pitchFamily="34" charset="0"/>
              </a:rPr>
              <a:t>para hacer exámenes y sacar buenas </a:t>
            </a:r>
            <a:r>
              <a:rPr lang="es-ES" sz="2400" dirty="0" smtClean="0">
                <a:latin typeface="Arial" panose="020B0604020202020204" pitchFamily="34" charset="0"/>
                <a:cs typeface="Arial" panose="020B0604020202020204" pitchFamily="34" charset="0"/>
              </a:rPr>
              <a:t>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notas</a:t>
            </a: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&gt; </a:t>
            </a:r>
            <a:r>
              <a:rPr lang="es-ES" sz="2400" u="sng" dirty="0" smtClean="0">
                <a:latin typeface="Arial" panose="020B0604020202020204" pitchFamily="34" charset="0"/>
                <a:cs typeface="Arial" panose="020B0604020202020204" pitchFamily="34" charset="0"/>
              </a:rPr>
              <a:t>UTILITARISMO</a:t>
            </a:r>
            <a:r>
              <a:rPr lang="es-ES" sz="2400" dirty="0" smtClean="0">
                <a:latin typeface="Arial" panose="020B0604020202020204" pitchFamily="34" charset="0"/>
                <a:cs typeface="Arial" panose="020B0604020202020204" pitchFamily="34" charset="0"/>
              </a:rPr>
              <a:t> &gt; «</a:t>
            </a:r>
            <a:r>
              <a:rPr lang="es-ES" sz="2400" b="1" dirty="0" smtClean="0">
                <a:latin typeface="Arial" panose="020B0604020202020204" pitchFamily="34" charset="0"/>
                <a:cs typeface="Arial" panose="020B0604020202020204" pitchFamily="34" charset="0"/>
              </a:rPr>
              <a:t>proletariado intelectual</a:t>
            </a:r>
            <a:r>
              <a:rPr lang="es-ES" sz="2400" dirty="0" smtClean="0">
                <a:latin typeface="Arial" panose="020B0604020202020204" pitchFamily="34" charset="0"/>
                <a:cs typeface="Arial" panose="020B0604020202020204" pitchFamily="34" charset="0"/>
              </a:rPr>
              <a:t>» &gt;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Décadas de «</a:t>
            </a:r>
            <a:r>
              <a:rPr lang="es-ES" sz="2400" b="1" dirty="0" smtClean="0">
                <a:latin typeface="Arial" panose="020B0604020202020204" pitchFamily="34" charset="0"/>
                <a:cs typeface="Arial" panose="020B0604020202020204" pitchFamily="34" charset="0"/>
              </a:rPr>
              <a:t>pensamiento insípido</a:t>
            </a:r>
            <a:r>
              <a:rPr lang="es-ES" sz="2400" dirty="0" smtClean="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
            </a:r>
            <a:br>
              <a:rPr lang="es-ES" sz="2400" dirty="0">
                <a:latin typeface="Arial" panose="020B0604020202020204" pitchFamily="34" charset="0"/>
                <a:cs typeface="Arial" panose="020B0604020202020204" pitchFamily="34" charset="0"/>
              </a:rPr>
            </a:br>
            <a:r>
              <a:rPr lang="es-ES" sz="2400" dirty="0" smtClean="0">
                <a:latin typeface="Arial"/>
                <a:cs typeface="Arial"/>
              </a:rPr>
              <a:t>► </a:t>
            </a:r>
            <a:r>
              <a:rPr lang="es-ES" sz="2400" dirty="0" smtClean="0">
                <a:latin typeface="Arial" panose="020B0604020202020204" pitchFamily="34" charset="0"/>
                <a:cs typeface="Arial" panose="020B0604020202020204" pitchFamily="34" charset="0"/>
              </a:rPr>
              <a:t>Competitividad </a:t>
            </a:r>
            <a:r>
              <a:rPr lang="es-ES" sz="2400" dirty="0">
                <a:latin typeface="Arial" panose="020B0604020202020204" pitchFamily="34" charset="0"/>
                <a:cs typeface="Arial" panose="020B0604020202020204" pitchFamily="34" charset="0"/>
              </a:rPr>
              <a:t>en centros + industria editorial.</a:t>
            </a:r>
            <a:br>
              <a:rPr lang="es-ES" sz="2400" dirty="0">
                <a:latin typeface="Arial" panose="020B0604020202020204" pitchFamily="34" charset="0"/>
                <a:cs typeface="Arial" panose="020B0604020202020204" pitchFamily="34" charset="0"/>
              </a:rPr>
            </a:br>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a:t>
            </a:r>
            <a:r>
              <a:rPr lang="es-ES" sz="2400" u="sng" dirty="0" smtClean="0">
                <a:latin typeface="Arial" panose="020B0604020202020204" pitchFamily="34" charset="0"/>
                <a:cs typeface="Arial" panose="020B0604020202020204" pitchFamily="34" charset="0"/>
              </a:rPr>
              <a:t>Qué recordamos </a:t>
            </a:r>
            <a:r>
              <a:rPr lang="es-ES" sz="2400" dirty="0" smtClean="0">
                <a:latin typeface="Arial" panose="020B0604020202020204" pitchFamily="34" charset="0"/>
                <a:cs typeface="Arial" panose="020B0604020202020204" pitchFamily="34" charset="0"/>
              </a:rPr>
              <a:t>tras nuestro paso </a:t>
            </a:r>
          </a:p>
          <a:p>
            <a:pPr>
              <a:lnSpc>
                <a:spcPct val="150000"/>
              </a:lnSpc>
            </a:pPr>
            <a:r>
              <a:rPr lang="es-ES" sz="2400" dirty="0" smtClean="0">
                <a:latin typeface="Arial" panose="020B0604020202020204" pitchFamily="34" charset="0"/>
                <a:cs typeface="Arial" panose="020B0604020202020204" pitchFamily="34" charset="0"/>
              </a:rPr>
              <a:t>    por la enseñanza obligatoria?</a:t>
            </a:r>
          </a:p>
          <a:p>
            <a:pPr>
              <a:lnSpc>
                <a:spcPct val="150000"/>
              </a:lnSpc>
            </a:pP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En qué medida enriquece </a:t>
            </a:r>
            <a:r>
              <a:rPr lang="es-ES" sz="2400" dirty="0" smtClean="0">
                <a:latin typeface="Arial" panose="020B0604020202020204" pitchFamily="34" charset="0"/>
                <a:cs typeface="Arial" panose="020B0604020202020204" pitchFamily="34" charset="0"/>
              </a:rPr>
              <a:t>la Escuela?</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784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611560" y="548680"/>
            <a:ext cx="8532440" cy="5632311"/>
          </a:xfrm>
          <a:prstGeom prst="rect">
            <a:avLst/>
          </a:prstGeom>
          <a:noFill/>
        </p:spPr>
        <p:txBody>
          <a:bodyPr wrap="square" rtlCol="0">
            <a:spAutoFit/>
          </a:bodyPr>
          <a:lstStyle/>
          <a:p>
            <a:pPr>
              <a:lnSpc>
                <a:spcPct val="150000"/>
              </a:lnSpc>
            </a:pPr>
            <a:r>
              <a:rPr lang="es-ES" sz="2400" dirty="0">
                <a:latin typeface="Arial" panose="020B0604020202020204" pitchFamily="34" charset="0"/>
                <a:cs typeface="Arial" panose="020B0604020202020204" pitchFamily="34" charset="0"/>
              </a:rPr>
              <a:t>►</a:t>
            </a:r>
            <a:r>
              <a:rPr lang="es-ES" sz="2400" dirty="0" smtClean="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Memorizar y </a:t>
            </a:r>
            <a:r>
              <a:rPr lang="es-ES" sz="2400" b="1" dirty="0">
                <a:latin typeface="Arial" panose="020B0604020202020204" pitchFamily="34" charset="0"/>
                <a:cs typeface="Arial" panose="020B0604020202020204" pitchFamily="34" charset="0"/>
              </a:rPr>
              <a:t>aprende</a:t>
            </a:r>
            <a:r>
              <a:rPr lang="es-ES" sz="2400" dirty="0">
                <a:latin typeface="Arial" panose="020B0604020202020204" pitchFamily="34" charset="0"/>
                <a:cs typeface="Arial" panose="020B0604020202020204" pitchFamily="34" charset="0"/>
              </a:rPr>
              <a:t>r NO son lo mismo.</a:t>
            </a:r>
            <a:br>
              <a:rPr lang="es-ES" sz="2400" dirty="0">
                <a:latin typeface="Arial" panose="020B0604020202020204" pitchFamily="34" charset="0"/>
                <a:cs typeface="Arial" panose="020B0604020202020204" pitchFamily="34" charset="0"/>
              </a:rPr>
            </a:br>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Para aprender hay que ENTENDER.</a:t>
            </a:r>
            <a:br>
              <a:rPr lang="es-ES" sz="2400" dirty="0">
                <a:latin typeface="Arial" panose="020B0604020202020204" pitchFamily="34" charset="0"/>
                <a:cs typeface="Arial" panose="020B0604020202020204" pitchFamily="34" charset="0"/>
              </a:rPr>
            </a:br>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LA COMPETENCIA LINGÜÍSTICA </a:t>
            </a:r>
            <a:r>
              <a:rPr lang="es-ES" sz="2400" dirty="0">
                <a:latin typeface="Arial" panose="020B0604020202020204" pitchFamily="34" charset="0"/>
                <a:cs typeface="Arial" panose="020B0604020202020204" pitchFamily="34" charset="0"/>
              </a:rPr>
              <a:t>es la base y </a:t>
            </a:r>
            <a:endParaRPr lang="es-ES" sz="2400" dirty="0" smtClean="0">
              <a:latin typeface="Arial" panose="020B0604020202020204" pitchFamily="34" charset="0"/>
              <a:cs typeface="Arial" panose="020B0604020202020204" pitchFamily="34" charset="0"/>
            </a:endParaRP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la </a:t>
            </a:r>
            <a:r>
              <a:rPr lang="es-ES" sz="2400" dirty="0">
                <a:latin typeface="Arial" panose="020B0604020202020204" pitchFamily="34" charset="0"/>
                <a:cs typeface="Arial" panose="020B0604020202020204" pitchFamily="34" charset="0"/>
              </a:rPr>
              <a:t>esencia no sólo del </a:t>
            </a:r>
            <a:r>
              <a:rPr lang="es-ES" sz="2400" dirty="0" smtClean="0">
                <a:latin typeface="Arial" panose="020B0604020202020204" pitchFamily="34" charset="0"/>
                <a:cs typeface="Arial" panose="020B0604020202020204" pitchFamily="34" charset="0"/>
              </a:rPr>
              <a:t>escolar, sino </a:t>
            </a:r>
            <a:r>
              <a:rPr lang="es-ES" sz="2400" dirty="0">
                <a:latin typeface="Arial" panose="020B0604020202020204" pitchFamily="34" charset="0"/>
                <a:cs typeface="Arial" panose="020B0604020202020204" pitchFamily="34" charset="0"/>
              </a:rPr>
              <a:t>de la </a:t>
            </a:r>
            <a:endParaRPr lang="es-ES" sz="2400" dirty="0" smtClean="0">
              <a:latin typeface="Arial" panose="020B0604020202020204" pitchFamily="34" charset="0"/>
              <a:cs typeface="Arial" panose="020B0604020202020204" pitchFamily="34" charset="0"/>
            </a:endParaRP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PERSONA.</a:t>
            </a:r>
          </a:p>
          <a:p>
            <a:pPr>
              <a:lnSpc>
                <a:spcPct val="150000"/>
              </a:lnSpc>
            </a:pPr>
            <a:r>
              <a:rPr lang="es-ES" sz="2400" dirty="0" smtClean="0">
                <a:latin typeface="Arial" panose="020B0604020202020204" pitchFamily="34" charset="0"/>
                <a:cs typeface="Arial" panose="020B0604020202020204" pitchFamily="34" charset="0"/>
              </a:rPr>
              <a:t>►</a:t>
            </a:r>
            <a:r>
              <a:rPr lang="es-ES" sz="2400" b="1" dirty="0">
                <a:latin typeface="Arial"/>
              </a:rPr>
              <a:t> </a:t>
            </a:r>
            <a:r>
              <a:rPr lang="es-ES" sz="2400" dirty="0" smtClean="0">
                <a:latin typeface="Arial"/>
                <a:ea typeface="Calibri"/>
              </a:rPr>
              <a:t>Todo </a:t>
            </a:r>
            <a:r>
              <a:rPr lang="es-ES" sz="2400" dirty="0">
                <a:latin typeface="Arial"/>
                <a:ea typeface="Calibri"/>
              </a:rPr>
              <a:t>aquello que comúnmente denominamos </a:t>
            </a:r>
            <a:endParaRPr lang="es-ES" sz="2400" dirty="0" smtClean="0">
              <a:latin typeface="Arial"/>
              <a:ea typeface="Calibri"/>
            </a:endParaRPr>
          </a:p>
          <a:p>
            <a:pPr>
              <a:lnSpc>
                <a:spcPct val="150000"/>
              </a:lnSpc>
            </a:pPr>
            <a:r>
              <a:rPr lang="es-ES" sz="2400" b="1" dirty="0">
                <a:latin typeface="Arial"/>
                <a:ea typeface="Calibri"/>
              </a:rPr>
              <a:t> </a:t>
            </a:r>
            <a:r>
              <a:rPr lang="es-ES" sz="2400" b="1" dirty="0" smtClean="0">
                <a:latin typeface="Arial"/>
                <a:ea typeface="Calibri"/>
              </a:rPr>
              <a:t>    «</a:t>
            </a:r>
            <a:r>
              <a:rPr lang="es-ES" sz="2400" b="1" u="sng" dirty="0">
                <a:latin typeface="Arial"/>
                <a:ea typeface="Calibri"/>
              </a:rPr>
              <a:t>conocimiento</a:t>
            </a:r>
            <a:r>
              <a:rPr lang="es-ES" sz="2400" b="1" dirty="0">
                <a:latin typeface="Arial"/>
                <a:ea typeface="Calibri"/>
              </a:rPr>
              <a:t>» </a:t>
            </a:r>
            <a:r>
              <a:rPr lang="es-ES" sz="2400" dirty="0">
                <a:latin typeface="Arial"/>
                <a:ea typeface="Calibri"/>
              </a:rPr>
              <a:t>es</a:t>
            </a:r>
            <a:r>
              <a:rPr lang="es-ES" sz="2400" b="1" dirty="0">
                <a:latin typeface="Arial"/>
                <a:ea typeface="Calibri"/>
              </a:rPr>
              <a:t> </a:t>
            </a:r>
            <a:r>
              <a:rPr lang="es-ES" sz="2400" b="1" u="sng" dirty="0" smtClean="0">
                <a:latin typeface="Arial"/>
                <a:ea typeface="Calibri"/>
              </a:rPr>
              <a:t>lenguaje</a:t>
            </a:r>
            <a:r>
              <a:rPr lang="es-ES" sz="2400" b="1" dirty="0" smtClean="0">
                <a:latin typeface="Arial"/>
                <a:ea typeface="Calibri"/>
              </a:rPr>
              <a:t>.</a:t>
            </a:r>
            <a:endParaRPr lang="es-ES" sz="2400" dirty="0" smtClean="0">
              <a:latin typeface="Arial" panose="020B0604020202020204" pitchFamily="34" charset="0"/>
              <a:cs typeface="Arial" panose="020B0604020202020204" pitchFamily="34" charset="0"/>
            </a:endParaRPr>
          </a:p>
          <a:p>
            <a:pPr>
              <a:lnSpc>
                <a:spcPct val="150000"/>
              </a:lnSpc>
            </a:pPr>
            <a:r>
              <a:rPr lang="es-ES" sz="2400" dirty="0">
                <a:latin typeface="Arial" panose="020B0604020202020204" pitchFamily="34" charset="0"/>
                <a:cs typeface="Arial" panose="020B0604020202020204" pitchFamily="34" charset="0"/>
              </a:rPr>
              <a:t>►</a:t>
            </a:r>
            <a:r>
              <a:rPr lang="es-ES" sz="2400" dirty="0" smtClean="0">
                <a:latin typeface="Arial" panose="020B0604020202020204" pitchFamily="34" charset="0"/>
                <a:cs typeface="Arial" panose="020B0604020202020204" pitchFamily="34" charset="0"/>
              </a:rPr>
              <a:t> </a:t>
            </a:r>
            <a:r>
              <a:rPr lang="es-ES" sz="2400" u="sng" dirty="0">
                <a:latin typeface="Arial" panose="020B0604020202020204" pitchFamily="34" charset="0"/>
                <a:cs typeface="Arial" panose="020B0604020202020204" pitchFamily="34" charset="0"/>
              </a:rPr>
              <a:t>E</a:t>
            </a:r>
            <a:r>
              <a:rPr lang="es-ES" sz="2400" u="sng" dirty="0" smtClean="0">
                <a:latin typeface="Arial" panose="020B0604020202020204" pitchFamily="34" charset="0"/>
                <a:cs typeface="Arial" panose="020B0604020202020204" pitchFamily="34" charset="0"/>
              </a:rPr>
              <a:t>l lugar que le otorguemos a la palabra</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será el lugar en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el que colocaremos al ser humano en el </a:t>
            </a:r>
            <a:r>
              <a:rPr lang="es-ES" sz="2400" u="sng" dirty="0" err="1" smtClean="0">
                <a:latin typeface="Arial" panose="020B0604020202020204" pitchFamily="34" charset="0"/>
                <a:cs typeface="Arial" panose="020B0604020202020204" pitchFamily="34" charset="0"/>
              </a:rPr>
              <a:t>macroengranaje</a:t>
            </a:r>
            <a:r>
              <a:rPr lang="es-ES" sz="2400" u="sng" dirty="0" smtClean="0">
                <a:latin typeface="Arial" panose="020B0604020202020204" pitchFamily="34" charset="0"/>
                <a:cs typeface="Arial" panose="020B0604020202020204" pitchFamily="34" charset="0"/>
              </a:rPr>
              <a:t>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del mundo actual</a:t>
            </a:r>
            <a:r>
              <a:rPr lang="es-ES" sz="2400" dirty="0" smtClean="0">
                <a:latin typeface="Arial" panose="020B0604020202020204" pitchFamily="34" charset="0"/>
                <a:cs typeface="Arial" panose="020B0604020202020204" pitchFamily="34" charset="0"/>
              </a:rPr>
              <a:t>. </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1527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CuadroTexto"/>
          <p:cNvSpPr txBox="1"/>
          <p:nvPr/>
        </p:nvSpPr>
        <p:spPr>
          <a:xfrm>
            <a:off x="827584" y="1299203"/>
            <a:ext cx="7920880" cy="2459135"/>
          </a:xfrm>
          <a:prstGeom prst="rect">
            <a:avLst/>
          </a:prstGeom>
          <a:noFill/>
        </p:spPr>
        <p:txBody>
          <a:bodyPr wrap="square" rtlCol="0">
            <a:spAutoFit/>
          </a:bodyPr>
          <a:lstStyle/>
          <a:p>
            <a:pPr lvl="0">
              <a:lnSpc>
                <a:spcPct val="115000"/>
              </a:lnSpc>
              <a:spcAft>
                <a:spcPts val="1000"/>
              </a:spcAft>
            </a:pPr>
            <a:r>
              <a:rPr lang="es-ES" sz="2800" b="1" dirty="0" smtClean="0">
                <a:effectLst/>
                <a:latin typeface="Arial"/>
                <a:ea typeface="Calibri"/>
                <a:cs typeface="Times New Roman"/>
              </a:rPr>
              <a:t>2. </a:t>
            </a:r>
            <a:r>
              <a:rPr lang="es-ES" sz="2800" b="1" u="sng" dirty="0" smtClean="0">
                <a:effectLst/>
                <a:latin typeface="Arial"/>
                <a:ea typeface="Calibri"/>
                <a:cs typeface="Times New Roman"/>
              </a:rPr>
              <a:t>PALABRA  e IMAGEN</a:t>
            </a:r>
            <a:r>
              <a:rPr lang="es-ES" sz="2800" b="1" dirty="0" smtClean="0">
                <a:effectLst/>
                <a:latin typeface="Arial"/>
                <a:ea typeface="Calibri"/>
                <a:cs typeface="Times New Roman"/>
              </a:rPr>
              <a:t>. </a:t>
            </a:r>
          </a:p>
          <a:p>
            <a:pPr lvl="0">
              <a:lnSpc>
                <a:spcPct val="115000"/>
              </a:lnSpc>
              <a:spcAft>
                <a:spcPts val="1000"/>
              </a:spcAft>
            </a:pPr>
            <a:r>
              <a:rPr lang="es-ES" sz="2800" b="1" dirty="0">
                <a:latin typeface="Arial"/>
                <a:ea typeface="Calibri"/>
                <a:cs typeface="Times New Roman"/>
              </a:rPr>
              <a:t> </a:t>
            </a:r>
            <a:r>
              <a:rPr lang="es-ES" sz="2800" b="1" dirty="0" smtClean="0">
                <a:latin typeface="Arial"/>
                <a:ea typeface="Calibri"/>
                <a:cs typeface="Times New Roman"/>
              </a:rPr>
              <a:t>   </a:t>
            </a:r>
            <a:r>
              <a:rPr lang="es-ES" sz="2800" b="1" dirty="0" smtClean="0">
                <a:effectLst/>
                <a:latin typeface="Arial"/>
                <a:ea typeface="Calibri"/>
                <a:cs typeface="Times New Roman"/>
              </a:rPr>
              <a:t>Encuentro y pugna entre universos   </a:t>
            </a:r>
          </a:p>
          <a:p>
            <a:pPr lvl="0">
              <a:lnSpc>
                <a:spcPct val="115000"/>
              </a:lnSpc>
              <a:spcAft>
                <a:spcPts val="1000"/>
              </a:spcAft>
            </a:pPr>
            <a:r>
              <a:rPr lang="es-ES" sz="2800" b="1" dirty="0">
                <a:latin typeface="Arial"/>
                <a:ea typeface="Calibri"/>
                <a:cs typeface="Times New Roman"/>
              </a:rPr>
              <a:t> </a:t>
            </a:r>
            <a:r>
              <a:rPr lang="es-ES" sz="2800" b="1" dirty="0" smtClean="0">
                <a:latin typeface="Arial"/>
                <a:ea typeface="Calibri"/>
                <a:cs typeface="Times New Roman"/>
              </a:rPr>
              <a:t>   </a:t>
            </a:r>
            <a:r>
              <a:rPr lang="es-ES" sz="2800" b="1" dirty="0" smtClean="0">
                <a:effectLst/>
                <a:latin typeface="Arial"/>
                <a:ea typeface="Calibri"/>
                <a:cs typeface="Times New Roman"/>
              </a:rPr>
              <a:t>simbólicos</a:t>
            </a:r>
            <a:endParaRPr lang="es-ES" sz="2800" b="1" dirty="0">
              <a:latin typeface="Arial"/>
              <a:ea typeface="Calibri"/>
              <a:cs typeface="Times New Roman"/>
            </a:endParaRPr>
          </a:p>
          <a:p>
            <a:pPr lvl="0">
              <a:lnSpc>
                <a:spcPct val="115000"/>
              </a:lnSpc>
              <a:spcAft>
                <a:spcPts val="1000"/>
              </a:spcAft>
            </a:pPr>
            <a:endParaRPr lang="es-ES" sz="2800" b="1" dirty="0" smtClean="0">
              <a:effectLst/>
              <a:latin typeface="Arial"/>
              <a:ea typeface="Calibri"/>
              <a:cs typeface="Times New Roman"/>
            </a:endParaRPr>
          </a:p>
        </p:txBody>
      </p:sp>
    </p:spTree>
    <p:extLst>
      <p:ext uri="{BB962C8B-B14F-4D97-AF65-F5344CB8AC3E}">
        <p14:creationId xmlns:p14="http://schemas.microsoft.com/office/powerpoint/2010/main" val="3709039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611560" y="404664"/>
            <a:ext cx="7992888" cy="6186309"/>
          </a:xfrm>
          <a:prstGeom prst="rect">
            <a:avLst/>
          </a:prstGeom>
          <a:noFill/>
        </p:spPr>
        <p:txBody>
          <a:bodyPr wrap="square" rtlCol="0">
            <a:spAutoFit/>
          </a:bodyPr>
          <a:lstStyle/>
          <a:p>
            <a:pPr>
              <a:lnSpc>
                <a:spcPct val="150000"/>
              </a:lnSpc>
            </a:pPr>
            <a:r>
              <a:rPr lang="es-ES" sz="2400" i="1" dirty="0" smtClean="0">
                <a:latin typeface="Arial" panose="020B0604020202020204" pitchFamily="34" charset="0"/>
                <a:cs typeface="Arial" panose="020B0604020202020204" pitchFamily="34" charset="0"/>
              </a:rPr>
              <a:t>►</a:t>
            </a:r>
            <a:r>
              <a:rPr lang="es-ES" sz="2400" b="1" i="1" dirty="0">
                <a:latin typeface="Arial" panose="020B0604020202020204" pitchFamily="34" charset="0"/>
                <a:cs typeface="Arial" panose="020B0604020202020204" pitchFamily="34" charset="0"/>
              </a:rPr>
              <a:t>A</a:t>
            </a:r>
            <a:r>
              <a:rPr lang="es-ES" sz="2400" b="1" i="1" dirty="0" smtClean="0">
                <a:latin typeface="Arial" panose="020B0604020202020204" pitchFamily="34" charset="0"/>
                <a:cs typeface="Arial" panose="020B0604020202020204" pitchFamily="34" charset="0"/>
              </a:rPr>
              <a:t>nimal </a:t>
            </a:r>
            <a:r>
              <a:rPr lang="es-ES" sz="2400" b="1" i="1" dirty="0" err="1" smtClean="0">
                <a:latin typeface="Arial" panose="020B0604020202020204" pitchFamily="34" charset="0"/>
                <a:cs typeface="Arial" panose="020B0604020202020204" pitchFamily="34" charset="0"/>
              </a:rPr>
              <a:t>symbolicum</a:t>
            </a:r>
            <a:r>
              <a:rPr lang="es-ES" sz="2400" i="1" dirty="0" smtClean="0">
                <a:latin typeface="Arial" panose="020B0604020202020204" pitchFamily="34" charset="0"/>
                <a:cs typeface="Arial" panose="020B0604020202020204" pitchFamily="34" charset="0"/>
              </a:rPr>
              <a:t>.</a:t>
            </a:r>
          </a:p>
          <a:p>
            <a:pPr>
              <a:lnSpc>
                <a:spcPct val="150000"/>
              </a:lnSpc>
            </a:pPr>
            <a:r>
              <a:rPr lang="es-ES" sz="2400" dirty="0" smtClean="0">
                <a:latin typeface="Arial" panose="020B0604020202020204" pitchFamily="34" charset="0"/>
                <a:ea typeface="Calibri"/>
                <a:cs typeface="Arial" panose="020B0604020202020204" pitchFamily="34" charset="0"/>
              </a:rPr>
              <a:t>►El </a:t>
            </a:r>
            <a:r>
              <a:rPr lang="es-ES" sz="2400" u="sng" dirty="0">
                <a:latin typeface="Arial" panose="020B0604020202020204" pitchFamily="34" charset="0"/>
                <a:ea typeface="Calibri"/>
                <a:cs typeface="Arial" panose="020B0604020202020204" pitchFamily="34" charset="0"/>
              </a:rPr>
              <a:t>símbolo por excelencia </a:t>
            </a:r>
            <a:r>
              <a:rPr lang="es-ES" sz="2400" dirty="0">
                <a:latin typeface="Arial" panose="020B0604020202020204" pitchFamily="34" charset="0"/>
                <a:ea typeface="Calibri"/>
                <a:cs typeface="Arial" panose="020B0604020202020204" pitchFamily="34" charset="0"/>
              </a:rPr>
              <a:t>es la </a:t>
            </a:r>
            <a:r>
              <a:rPr lang="es-ES" sz="2400" b="1" dirty="0" smtClean="0">
                <a:latin typeface="Arial" panose="020B0604020202020204" pitchFamily="34" charset="0"/>
                <a:ea typeface="Calibri"/>
                <a:cs typeface="Arial" panose="020B0604020202020204" pitchFamily="34" charset="0"/>
              </a:rPr>
              <a:t>palabra</a:t>
            </a:r>
            <a:r>
              <a:rPr lang="es-ES" sz="2400" dirty="0" smtClean="0">
                <a:latin typeface="Arial" panose="020B0604020202020204" pitchFamily="34" charset="0"/>
                <a:ea typeface="Calibri"/>
                <a:cs typeface="Arial" panose="020B0604020202020204" pitchFamily="34" charset="0"/>
              </a:rPr>
              <a:t>.</a:t>
            </a:r>
          </a:p>
          <a:p>
            <a:pPr>
              <a:lnSpc>
                <a:spcPct val="150000"/>
              </a:lnSpc>
            </a:pPr>
            <a:r>
              <a:rPr lang="es-ES" sz="2400" dirty="0" smtClean="0">
                <a:latin typeface="Arial" panose="020B0604020202020204" pitchFamily="34" charset="0"/>
                <a:cs typeface="Arial" panose="020B0604020202020204" pitchFamily="34" charset="0"/>
              </a:rPr>
              <a:t>►Todo </a:t>
            </a:r>
            <a:r>
              <a:rPr lang="es-ES" sz="2400" dirty="0">
                <a:latin typeface="Arial" panose="020B0604020202020204" pitchFamily="34" charset="0"/>
                <a:cs typeface="Arial" panose="020B0604020202020204" pitchFamily="34" charset="0"/>
              </a:rPr>
              <a:t>profesor es profesor de </a:t>
            </a:r>
            <a:r>
              <a:rPr lang="es-ES" sz="2400" dirty="0" smtClean="0">
                <a:latin typeface="Arial" panose="020B0604020202020204" pitchFamily="34" charset="0"/>
                <a:cs typeface="Arial" panose="020B0604020202020204" pitchFamily="34" charset="0"/>
              </a:rPr>
              <a:t>lengua.</a:t>
            </a:r>
          </a:p>
          <a:p>
            <a:pPr>
              <a:lnSpc>
                <a:spcPct val="150000"/>
              </a:lnSpc>
            </a:pPr>
            <a:r>
              <a:rPr lang="es-ES" sz="2400" dirty="0" smtClean="0">
                <a:latin typeface="Arial" panose="020B0604020202020204" pitchFamily="34" charset="0"/>
                <a:ea typeface="Calibri"/>
                <a:cs typeface="Arial" panose="020B0604020202020204" pitchFamily="34" charset="0"/>
              </a:rPr>
              <a:t>►</a:t>
            </a:r>
            <a:r>
              <a:rPr lang="es-ES" sz="2400" u="sng" dirty="0" smtClean="0">
                <a:latin typeface="Arial" panose="020B0604020202020204" pitchFamily="34" charset="0"/>
                <a:ea typeface="Calibri"/>
                <a:cs typeface="Arial" panose="020B0604020202020204" pitchFamily="34" charset="0"/>
              </a:rPr>
              <a:t>CULTURA DE LA IMAGEN </a:t>
            </a:r>
            <a:r>
              <a:rPr lang="es-ES" sz="2400" dirty="0" smtClean="0">
                <a:latin typeface="Arial" panose="020B0604020202020204" pitchFamily="34" charset="0"/>
                <a:ea typeface="Calibri"/>
                <a:cs typeface="Arial" panose="020B0604020202020204" pitchFamily="34" charset="0"/>
              </a:rPr>
              <a:t>&gt;</a:t>
            </a:r>
            <a:br>
              <a:rPr lang="es-ES" sz="2400" dirty="0" smtClean="0">
                <a:latin typeface="Arial" panose="020B0604020202020204" pitchFamily="34" charset="0"/>
                <a:ea typeface="Calibri"/>
                <a:cs typeface="Arial" panose="020B0604020202020204" pitchFamily="34" charset="0"/>
              </a:rPr>
            </a:br>
            <a:r>
              <a:rPr lang="es-ES" sz="2400" dirty="0">
                <a:latin typeface="Arial" panose="020B0604020202020204" pitchFamily="34" charset="0"/>
                <a:ea typeface="Calibri"/>
                <a:cs typeface="Arial" panose="020B0604020202020204" pitchFamily="34" charset="0"/>
              </a:rPr>
              <a:t> </a:t>
            </a:r>
            <a:r>
              <a:rPr lang="es-ES" sz="2400" dirty="0" smtClean="0">
                <a:latin typeface="Arial" panose="020B0604020202020204" pitchFamily="34" charset="0"/>
                <a:ea typeface="Calibri"/>
                <a:cs typeface="Arial" panose="020B0604020202020204" pitchFamily="34" charset="0"/>
              </a:rPr>
              <a:t>  Siendo </a:t>
            </a:r>
            <a:r>
              <a:rPr lang="es-ES" sz="2400" dirty="0">
                <a:latin typeface="Arial" panose="020B0604020202020204" pitchFamily="34" charset="0"/>
                <a:ea typeface="Calibri"/>
                <a:cs typeface="Arial" panose="020B0604020202020204" pitchFamily="34" charset="0"/>
              </a:rPr>
              <a:t>la palabra el símbolo </a:t>
            </a:r>
            <a:r>
              <a:rPr lang="es-ES" sz="2400" dirty="0" smtClean="0">
                <a:latin typeface="Arial" panose="020B0604020202020204" pitchFamily="34" charset="0"/>
                <a:ea typeface="Calibri"/>
                <a:cs typeface="Arial" panose="020B0604020202020204" pitchFamily="34" charset="0"/>
              </a:rPr>
              <a:t>constitutivo del </a:t>
            </a:r>
            <a:r>
              <a:rPr lang="es-ES" sz="2400" dirty="0">
                <a:latin typeface="Arial" panose="020B0604020202020204" pitchFamily="34" charset="0"/>
                <a:ea typeface="Calibri"/>
                <a:cs typeface="Arial" panose="020B0604020202020204" pitchFamily="34" charset="0"/>
              </a:rPr>
              <a:t>ser </a:t>
            </a:r>
            <a:r>
              <a:rPr lang="es-ES" sz="2400" dirty="0" smtClean="0">
                <a:latin typeface="Arial" panose="020B0604020202020204" pitchFamily="34" charset="0"/>
                <a:ea typeface="Calibri"/>
                <a:cs typeface="Arial" panose="020B0604020202020204" pitchFamily="34" charset="0"/>
              </a:rPr>
              <a:t>   </a:t>
            </a:r>
          </a:p>
          <a:p>
            <a:pPr>
              <a:lnSpc>
                <a:spcPct val="150000"/>
              </a:lnSpc>
            </a:pPr>
            <a:r>
              <a:rPr lang="es-ES" sz="2400" dirty="0">
                <a:latin typeface="Arial" panose="020B0604020202020204" pitchFamily="34" charset="0"/>
                <a:ea typeface="Calibri"/>
                <a:cs typeface="Arial" panose="020B0604020202020204" pitchFamily="34" charset="0"/>
              </a:rPr>
              <a:t> </a:t>
            </a:r>
            <a:r>
              <a:rPr lang="es-ES" sz="2400" dirty="0" smtClean="0">
                <a:latin typeface="Arial" panose="020B0604020202020204" pitchFamily="34" charset="0"/>
                <a:ea typeface="Calibri"/>
                <a:cs typeface="Arial" panose="020B0604020202020204" pitchFamily="34" charset="0"/>
              </a:rPr>
              <a:t>  humano</a:t>
            </a:r>
            <a:r>
              <a:rPr lang="es-ES" sz="2400" dirty="0">
                <a:latin typeface="Arial" panose="020B0604020202020204" pitchFamily="34" charset="0"/>
                <a:ea typeface="Calibri"/>
                <a:cs typeface="Arial" panose="020B0604020202020204" pitchFamily="34" charset="0"/>
              </a:rPr>
              <a:t>, resulta que ésta no es el símbolo por </a:t>
            </a:r>
            <a:r>
              <a:rPr lang="es-ES" sz="2400" dirty="0" smtClean="0">
                <a:latin typeface="Arial" panose="020B0604020202020204" pitchFamily="34" charset="0"/>
                <a:ea typeface="Calibri"/>
                <a:cs typeface="Arial" panose="020B0604020202020204" pitchFamily="34" charset="0"/>
              </a:rPr>
              <a:t> </a:t>
            </a:r>
          </a:p>
          <a:p>
            <a:pPr>
              <a:lnSpc>
                <a:spcPct val="150000"/>
              </a:lnSpc>
            </a:pPr>
            <a:r>
              <a:rPr lang="es-ES" sz="2400" dirty="0">
                <a:latin typeface="Arial" panose="020B0604020202020204" pitchFamily="34" charset="0"/>
                <a:ea typeface="Calibri"/>
                <a:cs typeface="Arial" panose="020B0604020202020204" pitchFamily="34" charset="0"/>
              </a:rPr>
              <a:t> </a:t>
            </a:r>
            <a:r>
              <a:rPr lang="es-ES" sz="2400" dirty="0" smtClean="0">
                <a:latin typeface="Arial" panose="020B0604020202020204" pitchFamily="34" charset="0"/>
                <a:ea typeface="Calibri"/>
                <a:cs typeface="Arial" panose="020B0604020202020204" pitchFamily="34" charset="0"/>
              </a:rPr>
              <a:t>  excelencia </a:t>
            </a:r>
            <a:r>
              <a:rPr lang="es-ES" sz="2400" dirty="0">
                <a:latin typeface="Arial" panose="020B0604020202020204" pitchFamily="34" charset="0"/>
                <a:ea typeface="Calibri"/>
                <a:cs typeface="Arial" panose="020B0604020202020204" pitchFamily="34" charset="0"/>
              </a:rPr>
              <a:t>de un mundo eminentemente visual. </a:t>
            </a:r>
            <a:r>
              <a:rPr lang="es-ES" sz="2400" dirty="0" smtClean="0">
                <a:latin typeface="Arial" panose="020B0604020202020204" pitchFamily="34" charset="0"/>
                <a:ea typeface="Calibri"/>
                <a:cs typeface="Arial" panose="020B0604020202020204" pitchFamily="34" charset="0"/>
              </a:rPr>
              <a:t>&lt; </a:t>
            </a:r>
            <a:r>
              <a:rPr lang="es-ES" sz="2400" u="sng" dirty="0" smtClean="0">
                <a:latin typeface="Arial" panose="020B0604020202020204" pitchFamily="34" charset="0"/>
                <a:ea typeface="Calibri"/>
                <a:cs typeface="Arial" panose="020B0604020202020204" pitchFamily="34" charset="0"/>
              </a:rPr>
              <a:t>Raíz </a:t>
            </a:r>
          </a:p>
          <a:p>
            <a:pPr>
              <a:lnSpc>
                <a:spcPct val="150000"/>
              </a:lnSpc>
            </a:pPr>
            <a:r>
              <a:rPr lang="es-ES" sz="2400" dirty="0">
                <a:latin typeface="Arial" panose="020B0604020202020204" pitchFamily="34" charset="0"/>
                <a:ea typeface="Calibri"/>
                <a:cs typeface="Arial" panose="020B0604020202020204" pitchFamily="34" charset="0"/>
              </a:rPr>
              <a:t> </a:t>
            </a:r>
            <a:r>
              <a:rPr lang="es-ES" sz="2400" dirty="0" smtClean="0">
                <a:latin typeface="Arial" panose="020B0604020202020204" pitchFamily="34" charset="0"/>
                <a:ea typeface="Calibri"/>
                <a:cs typeface="Arial" panose="020B0604020202020204" pitchFamily="34" charset="0"/>
              </a:rPr>
              <a:t>  </a:t>
            </a:r>
            <a:r>
              <a:rPr lang="es-ES" sz="2400" u="sng" dirty="0" smtClean="0">
                <a:latin typeface="Arial" panose="020B0604020202020204" pitchFamily="34" charset="0"/>
                <a:ea typeface="Calibri"/>
                <a:cs typeface="Arial" panose="020B0604020202020204" pitchFamily="34" charset="0"/>
              </a:rPr>
              <a:t>del DRAMA</a:t>
            </a:r>
            <a:r>
              <a:rPr lang="es-ES" sz="2400" dirty="0" smtClean="0">
                <a:latin typeface="Arial" panose="020B0604020202020204" pitchFamily="34" charset="0"/>
                <a:ea typeface="Calibri"/>
                <a:cs typeface="Arial" panose="020B0604020202020204" pitchFamily="34" charset="0"/>
              </a:rPr>
              <a:t>.</a:t>
            </a:r>
          </a:p>
          <a:p>
            <a:pPr>
              <a:lnSpc>
                <a:spcPct val="150000"/>
              </a:lnSpc>
            </a:pPr>
            <a:r>
              <a:rPr lang="es-ES" sz="2400" dirty="0" smtClean="0">
                <a:latin typeface="Arial" panose="020B0604020202020204" pitchFamily="34" charset="0"/>
                <a:ea typeface="Calibri"/>
                <a:cs typeface="Arial" panose="020B0604020202020204" pitchFamily="34" charset="0"/>
              </a:rPr>
              <a:t>►Grandes intereses por </a:t>
            </a:r>
            <a:r>
              <a:rPr lang="es-ES" sz="2400" u="sng" dirty="0" smtClean="0">
                <a:latin typeface="Arial" panose="020B0604020202020204" pitchFamily="34" charset="0"/>
                <a:ea typeface="Calibri"/>
                <a:cs typeface="Arial" panose="020B0604020202020204" pitchFamily="34" charset="0"/>
              </a:rPr>
              <a:t>desplazar la palabra en favor </a:t>
            </a:r>
          </a:p>
          <a:p>
            <a:pPr>
              <a:lnSpc>
                <a:spcPct val="150000"/>
              </a:lnSpc>
            </a:pPr>
            <a:r>
              <a:rPr lang="es-ES" sz="2400" dirty="0">
                <a:latin typeface="Arial" panose="020B0604020202020204" pitchFamily="34" charset="0"/>
                <a:ea typeface="Calibri"/>
                <a:cs typeface="Arial" panose="020B0604020202020204" pitchFamily="34" charset="0"/>
              </a:rPr>
              <a:t> </a:t>
            </a:r>
            <a:r>
              <a:rPr lang="es-ES" sz="2400" dirty="0" smtClean="0">
                <a:latin typeface="Arial" panose="020B0604020202020204" pitchFamily="34" charset="0"/>
                <a:ea typeface="Calibri"/>
                <a:cs typeface="Arial" panose="020B0604020202020204" pitchFamily="34" charset="0"/>
              </a:rPr>
              <a:t>    </a:t>
            </a:r>
            <a:r>
              <a:rPr lang="es-ES" sz="2400" u="sng" dirty="0" smtClean="0">
                <a:latin typeface="Arial" panose="020B0604020202020204" pitchFamily="34" charset="0"/>
                <a:ea typeface="Calibri"/>
                <a:cs typeface="Arial" panose="020B0604020202020204" pitchFamily="34" charset="0"/>
              </a:rPr>
              <a:t>de la imagen</a:t>
            </a:r>
            <a:r>
              <a:rPr lang="es-ES" sz="2400" dirty="0" smtClean="0">
                <a:latin typeface="Arial" panose="020B0604020202020204" pitchFamily="34" charset="0"/>
                <a:ea typeface="Calibri"/>
                <a:cs typeface="Arial" panose="020B0604020202020204" pitchFamily="34" charset="0"/>
              </a:rPr>
              <a:t>.</a:t>
            </a:r>
          </a:p>
          <a:p>
            <a:pPr>
              <a:lnSpc>
                <a:spcPct val="150000"/>
              </a:lnSpc>
            </a:pPr>
            <a:r>
              <a:rPr lang="es-ES" sz="2400" dirty="0" smtClean="0">
                <a:latin typeface="Arial" panose="020B0604020202020204" pitchFamily="34" charset="0"/>
                <a:cs typeface="Arial" panose="020B0604020202020204" pitchFamily="34" charset="0"/>
              </a:rPr>
              <a:t>►LA PANTALLA = El gran francotirador.</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333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2 CuadroTexto"/>
          <p:cNvSpPr txBox="1"/>
          <p:nvPr/>
        </p:nvSpPr>
        <p:spPr>
          <a:xfrm>
            <a:off x="729585" y="548680"/>
            <a:ext cx="8388424" cy="5632311"/>
          </a:xfrm>
          <a:prstGeom prst="rect">
            <a:avLst/>
          </a:prstGeom>
          <a:noFill/>
        </p:spPr>
        <p:txBody>
          <a:bodyPr wrap="square" rtlCol="0">
            <a:spAutoFit/>
          </a:bodyPr>
          <a:lstStyle/>
          <a:p>
            <a:pPr>
              <a:lnSpc>
                <a:spcPct val="150000"/>
              </a:lnSpc>
            </a:pPr>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Diana </a:t>
            </a:r>
            <a:r>
              <a:rPr lang="es-ES" sz="2400" dirty="0">
                <a:latin typeface="Arial" panose="020B0604020202020204" pitchFamily="34" charset="0"/>
                <a:cs typeface="Arial" panose="020B0604020202020204" pitchFamily="34" charset="0"/>
              </a:rPr>
              <a:t>preferida </a:t>
            </a:r>
            <a:r>
              <a:rPr lang="es-ES" sz="2400" dirty="0" smtClean="0">
                <a:latin typeface="Arial" panose="020B0604020202020204" pitchFamily="34" charset="0"/>
                <a:cs typeface="Arial" panose="020B0604020202020204" pitchFamily="34" charset="0"/>
              </a:rPr>
              <a:t>= </a:t>
            </a:r>
            <a:r>
              <a:rPr lang="es-ES" sz="2400" b="1" u="sng" dirty="0" smtClean="0">
                <a:latin typeface="Arial" panose="020B0604020202020204" pitchFamily="34" charset="0"/>
                <a:cs typeface="Arial" panose="020B0604020202020204" pitchFamily="34" charset="0"/>
              </a:rPr>
              <a:t>la </a:t>
            </a:r>
            <a:r>
              <a:rPr lang="es-ES" sz="2400" b="1" u="sng" dirty="0">
                <a:latin typeface="Arial" panose="020B0604020202020204" pitchFamily="34" charset="0"/>
                <a:cs typeface="Arial" panose="020B0604020202020204" pitchFamily="34" charset="0"/>
              </a:rPr>
              <a:t>reflexión, la SERENIDAD</a:t>
            </a:r>
            <a:r>
              <a:rPr lang="es-ES" sz="2400" dirty="0">
                <a:latin typeface="Arial" panose="020B0604020202020204" pitchFamily="34" charset="0"/>
                <a:cs typeface="Arial" panose="020B0604020202020204" pitchFamily="34" charset="0"/>
              </a:rPr>
              <a:t>, la </a:t>
            </a:r>
            <a:endParaRPr lang="es-ES" sz="2400" dirty="0" smtClean="0">
              <a:latin typeface="Arial" panose="020B0604020202020204" pitchFamily="34" charset="0"/>
              <a:cs typeface="Arial" panose="020B0604020202020204" pitchFamily="34" charset="0"/>
            </a:endParaRPr>
          </a:p>
          <a:p>
            <a:pPr>
              <a:lnSpc>
                <a:spcPct val="150000"/>
              </a:lnSpc>
            </a:pPr>
            <a:r>
              <a:rPr lang="es-ES" sz="2400" b="1" dirty="0">
                <a:latin typeface="Arial" panose="020B0604020202020204" pitchFamily="34" charset="0"/>
                <a:cs typeface="Arial" panose="020B0604020202020204" pitchFamily="34" charset="0"/>
              </a:rPr>
              <a:t> </a:t>
            </a:r>
            <a:r>
              <a:rPr lang="es-ES" sz="2400" b="1" dirty="0" smtClean="0">
                <a:latin typeface="Arial" panose="020B0604020202020204" pitchFamily="34" charset="0"/>
                <a:cs typeface="Arial" panose="020B0604020202020204" pitchFamily="34" charset="0"/>
              </a:rPr>
              <a:t>   profundización</a:t>
            </a:r>
            <a:r>
              <a:rPr lang="es-ES" sz="2400" dirty="0" smtClean="0">
                <a:latin typeface="Arial" panose="020B0604020202020204" pitchFamily="34" charset="0"/>
                <a:cs typeface="Arial" panose="020B0604020202020204" pitchFamily="34" charset="0"/>
              </a:rPr>
              <a:t>. </a:t>
            </a:r>
          </a:p>
          <a:p>
            <a:pPr>
              <a:lnSpc>
                <a:spcPct val="150000"/>
              </a:lnSpc>
            </a:pPr>
            <a:r>
              <a:rPr lang="es-ES" sz="2400" dirty="0" smtClean="0">
                <a:latin typeface="Arial"/>
                <a:cs typeface="Arial"/>
              </a:rPr>
              <a:t>►</a:t>
            </a:r>
            <a:r>
              <a:rPr lang="es-ES" sz="2400" dirty="0" smtClean="0">
                <a:latin typeface="Arial" panose="020B0604020202020204" pitchFamily="34" charset="0"/>
                <a:cs typeface="Arial" panose="020B0604020202020204" pitchFamily="34" charset="0"/>
              </a:rPr>
              <a:t>Trae </a:t>
            </a:r>
            <a:r>
              <a:rPr lang="es-ES" sz="2400" dirty="0">
                <a:latin typeface="Arial" panose="020B0604020202020204" pitchFamily="34" charset="0"/>
                <a:cs typeface="Arial" panose="020B0604020202020204" pitchFamily="34" charset="0"/>
              </a:rPr>
              <a:t>consigo </a:t>
            </a:r>
            <a:r>
              <a:rPr lang="es-ES" sz="2400" b="1" u="sng" dirty="0">
                <a:latin typeface="Arial" panose="020B0604020202020204" pitchFamily="34" charset="0"/>
                <a:cs typeface="Arial" panose="020B0604020202020204" pitchFamily="34" charset="0"/>
              </a:rPr>
              <a:t>nuevos modos de </a:t>
            </a:r>
            <a:r>
              <a:rPr lang="es-ES" sz="2400" b="1" u="sng" dirty="0" smtClean="0">
                <a:latin typeface="Arial" panose="020B0604020202020204" pitchFamily="34" charset="0"/>
                <a:cs typeface="Arial" panose="020B0604020202020204" pitchFamily="34" charset="0"/>
              </a:rPr>
              <a:t>consumo</a:t>
            </a:r>
            <a:r>
              <a:rPr lang="es-ES" sz="2400" dirty="0" smtClean="0">
                <a:latin typeface="Arial" panose="020B0604020202020204" pitchFamily="34" charset="0"/>
                <a:cs typeface="Arial" panose="020B0604020202020204" pitchFamily="34" charset="0"/>
              </a:rPr>
              <a:t> &gt; </a:t>
            </a:r>
            <a:r>
              <a:rPr lang="es-ES" sz="2400" b="1" u="sng" dirty="0" smtClean="0">
                <a:latin typeface="Arial" panose="020B0604020202020204" pitchFamily="34" charset="0"/>
                <a:cs typeface="Arial" panose="020B0604020202020204" pitchFamily="34" charset="0"/>
              </a:rPr>
              <a:t>nuevas </a:t>
            </a:r>
          </a:p>
          <a:p>
            <a:pPr>
              <a:lnSpc>
                <a:spcPct val="150000"/>
              </a:lnSpc>
            </a:pPr>
            <a:r>
              <a:rPr lang="es-ES" sz="2400" b="1" dirty="0">
                <a:latin typeface="Arial" panose="020B0604020202020204" pitchFamily="34" charset="0"/>
                <a:cs typeface="Arial" panose="020B0604020202020204" pitchFamily="34" charset="0"/>
              </a:rPr>
              <a:t> </a:t>
            </a:r>
            <a:r>
              <a:rPr lang="es-ES" sz="2400" b="1" dirty="0" smtClean="0">
                <a:latin typeface="Arial" panose="020B0604020202020204" pitchFamily="34" charset="0"/>
                <a:cs typeface="Arial" panose="020B0604020202020204" pitchFamily="34" charset="0"/>
              </a:rPr>
              <a:t>   </a:t>
            </a:r>
            <a:r>
              <a:rPr lang="es-ES" sz="2400" b="1" u="sng" dirty="0" smtClean="0">
                <a:latin typeface="Arial" panose="020B0604020202020204" pitchFamily="34" charset="0"/>
                <a:cs typeface="Arial" panose="020B0604020202020204" pitchFamily="34" charset="0"/>
              </a:rPr>
              <a:t>formas </a:t>
            </a:r>
            <a:r>
              <a:rPr lang="es-ES" sz="2400" b="1" u="sng" dirty="0">
                <a:latin typeface="Arial" panose="020B0604020202020204" pitchFamily="34" charset="0"/>
                <a:cs typeface="Arial" panose="020B0604020202020204" pitchFamily="34" charset="0"/>
              </a:rPr>
              <a:t>de </a:t>
            </a:r>
            <a:r>
              <a:rPr lang="es-ES" sz="2400" b="1" u="sng" dirty="0" smtClean="0">
                <a:latin typeface="Arial" panose="020B0604020202020204" pitchFamily="34" charset="0"/>
                <a:cs typeface="Arial" panose="020B0604020202020204" pitchFamily="34" charset="0"/>
              </a:rPr>
              <a:t>actuar</a:t>
            </a:r>
            <a:r>
              <a:rPr lang="es-ES" sz="2400" dirty="0" smtClean="0">
                <a:latin typeface="Arial" panose="020B0604020202020204" pitchFamily="34" charset="0"/>
                <a:cs typeface="Arial" panose="020B0604020202020204" pitchFamily="34" charset="0"/>
              </a:rPr>
              <a:t> &gt; </a:t>
            </a:r>
            <a:r>
              <a:rPr lang="es-ES" sz="2400" b="1" u="sng" dirty="0" smtClean="0">
                <a:latin typeface="Arial" panose="020B0604020202020204" pitchFamily="34" charset="0"/>
                <a:cs typeface="Arial" panose="020B0604020202020204" pitchFamily="34" charset="0"/>
              </a:rPr>
              <a:t>nuevas formas </a:t>
            </a:r>
            <a:r>
              <a:rPr lang="es-ES" sz="2400" b="1" u="sng" dirty="0">
                <a:latin typeface="Arial" panose="020B0604020202020204" pitchFamily="34" charset="0"/>
                <a:cs typeface="Arial" panose="020B0604020202020204" pitchFamily="34" charset="0"/>
              </a:rPr>
              <a:t>de </a:t>
            </a:r>
            <a:r>
              <a:rPr lang="es-ES" sz="2400" b="1" u="sng" dirty="0" smtClean="0">
                <a:latin typeface="Arial" panose="020B0604020202020204" pitchFamily="34" charset="0"/>
                <a:cs typeface="Arial" panose="020B0604020202020204" pitchFamily="34" charset="0"/>
              </a:rPr>
              <a:t>ser</a:t>
            </a: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&gt; </a:t>
            </a:r>
            <a:r>
              <a:rPr lang="es-ES" sz="2400" u="sng" dirty="0">
                <a:latin typeface="Arial" panose="020B0604020202020204" pitchFamily="34" charset="0"/>
                <a:cs typeface="Arial" panose="020B0604020202020204" pitchFamily="34" charset="0"/>
              </a:rPr>
              <a:t>N</a:t>
            </a:r>
            <a:r>
              <a:rPr lang="es-ES" sz="2400" u="sng" dirty="0" smtClean="0">
                <a:latin typeface="Arial" panose="020B0604020202020204" pitchFamily="34" charset="0"/>
                <a:cs typeface="Arial" panose="020B0604020202020204" pitchFamily="34" charset="0"/>
              </a:rPr>
              <a:t>ecesidad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de </a:t>
            </a:r>
            <a:r>
              <a:rPr lang="es-ES" sz="2400" u="sng" dirty="0">
                <a:latin typeface="Arial" panose="020B0604020202020204" pitchFamily="34" charset="0"/>
                <a:cs typeface="Arial" panose="020B0604020202020204" pitchFamily="34" charset="0"/>
              </a:rPr>
              <a:t>desarrollar y atender </a:t>
            </a:r>
            <a:r>
              <a:rPr lang="es-ES" sz="2400" b="1" u="sng" dirty="0" smtClean="0">
                <a:latin typeface="Arial" panose="020B0604020202020204" pitchFamily="34" charset="0"/>
                <a:cs typeface="Arial" panose="020B0604020202020204" pitchFamily="34" charset="0"/>
              </a:rPr>
              <a:t>nuevas competencias</a:t>
            </a:r>
            <a:r>
              <a:rPr lang="es-ES" sz="2400" u="sng" dirty="0">
                <a:latin typeface="Arial" panose="020B0604020202020204" pitchFamily="34" charset="0"/>
                <a:cs typeface="Arial" panose="020B0604020202020204" pitchFamily="34" charset="0"/>
              </a:rPr>
              <a:t>;</a:t>
            </a:r>
            <a:r>
              <a:rPr lang="es-ES" sz="2400" u="sng" dirty="0" smtClean="0">
                <a:latin typeface="Arial" panose="020B0604020202020204" pitchFamily="34" charset="0"/>
                <a:cs typeface="Arial" panose="020B0604020202020204" pitchFamily="34" charset="0"/>
              </a:rPr>
              <a:t> </a:t>
            </a:r>
            <a:r>
              <a:rPr lang="es-ES" sz="2400" u="sng" dirty="0">
                <a:latin typeface="Arial" panose="020B0604020202020204" pitchFamily="34" charset="0"/>
                <a:cs typeface="Arial" panose="020B0604020202020204" pitchFamily="34" charset="0"/>
              </a:rPr>
              <a:t>un </a:t>
            </a:r>
            <a:r>
              <a:rPr lang="es-ES" sz="2400" u="sng" dirty="0" smtClean="0">
                <a:latin typeface="Arial" panose="020B0604020202020204" pitchFamily="34" charset="0"/>
                <a:cs typeface="Arial" panose="020B0604020202020204" pitchFamily="34" charset="0"/>
              </a:rPr>
              <a:t> </a:t>
            </a: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nuevo </a:t>
            </a:r>
            <a:r>
              <a:rPr lang="es-ES" sz="2400" u="sng" dirty="0">
                <a:latin typeface="Arial" panose="020B0604020202020204" pitchFamily="34" charset="0"/>
                <a:cs typeface="Arial" panose="020B0604020202020204" pitchFamily="34" charset="0"/>
              </a:rPr>
              <a:t>tipo de </a:t>
            </a:r>
            <a:r>
              <a:rPr lang="es-ES" sz="2400" u="sng" dirty="0" smtClean="0">
                <a:latin typeface="Arial" panose="020B0604020202020204" pitchFamily="34" charset="0"/>
                <a:cs typeface="Arial" panose="020B0604020202020204" pitchFamily="34" charset="0"/>
              </a:rPr>
              <a:t>lectura. </a:t>
            </a:r>
          </a:p>
          <a:p>
            <a:pPr>
              <a:lnSpc>
                <a:spcPct val="150000"/>
              </a:lnSpc>
            </a:pPr>
            <a:r>
              <a:rPr lang="es-ES" sz="2400" dirty="0" smtClean="0">
                <a:latin typeface="Arial" panose="020B0604020202020204" pitchFamily="34" charset="0"/>
                <a:cs typeface="Arial" panose="020B0604020202020204" pitchFamily="34" charset="0"/>
              </a:rPr>
              <a:t>►</a:t>
            </a:r>
            <a:r>
              <a:rPr lang="es-ES" sz="2400" u="sng" dirty="0">
                <a:latin typeface="Arial" panose="020B0604020202020204" pitchFamily="34" charset="0"/>
                <a:cs typeface="Arial" panose="020B0604020202020204" pitchFamily="34" charset="0"/>
              </a:rPr>
              <a:t>U</a:t>
            </a:r>
            <a:r>
              <a:rPr lang="es-ES" sz="2400" u="sng" dirty="0" smtClean="0">
                <a:latin typeface="Arial" panose="020B0604020202020204" pitchFamily="34" charset="0"/>
                <a:cs typeface="Arial" panose="020B0604020202020204" pitchFamily="34" charset="0"/>
              </a:rPr>
              <a:t>n </a:t>
            </a:r>
            <a:r>
              <a:rPr lang="es-ES" sz="2400" b="1" u="sng" dirty="0">
                <a:latin typeface="Arial" panose="020B0604020202020204" pitchFamily="34" charset="0"/>
                <a:cs typeface="Arial" panose="020B0604020202020204" pitchFamily="34" charset="0"/>
              </a:rPr>
              <a:t>nuevo tipo</a:t>
            </a:r>
            <a:r>
              <a:rPr lang="es-ES" sz="2400" u="sng" dirty="0">
                <a:latin typeface="Arial" panose="020B0604020202020204" pitchFamily="34" charset="0"/>
                <a:cs typeface="Arial" panose="020B0604020202020204" pitchFamily="34" charset="0"/>
              </a:rPr>
              <a:t>, también, </a:t>
            </a:r>
            <a:r>
              <a:rPr lang="es-ES" sz="2400" b="1" u="sng" dirty="0">
                <a:latin typeface="Arial" panose="020B0604020202020204" pitchFamily="34" charset="0"/>
                <a:cs typeface="Arial" panose="020B0604020202020204" pitchFamily="34" charset="0"/>
              </a:rPr>
              <a:t>de alumnado </a:t>
            </a:r>
            <a:r>
              <a:rPr lang="es-ES" sz="2400" u="sng" dirty="0">
                <a:latin typeface="Arial" panose="020B0604020202020204" pitchFamily="34" charset="0"/>
                <a:cs typeface="Arial" panose="020B0604020202020204" pitchFamily="34" charset="0"/>
              </a:rPr>
              <a:t>con el que </a:t>
            </a:r>
            <a:endParaRPr lang="es-ES" sz="2400" u="sng" dirty="0" smtClean="0">
              <a:latin typeface="Arial" panose="020B0604020202020204" pitchFamily="34" charset="0"/>
              <a:cs typeface="Arial" panose="020B0604020202020204" pitchFamily="34" charset="0"/>
            </a:endParaRPr>
          </a:p>
          <a:p>
            <a:pPr>
              <a:lnSpc>
                <a:spcPct val="150000"/>
              </a:lnSpc>
            </a:pP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u="sng" dirty="0" smtClean="0">
                <a:latin typeface="Arial" panose="020B0604020202020204" pitchFamily="34" charset="0"/>
                <a:cs typeface="Arial" panose="020B0604020202020204" pitchFamily="34" charset="0"/>
              </a:rPr>
              <a:t>comunicarnos </a:t>
            </a:r>
            <a:r>
              <a:rPr lang="es-ES" sz="2400" u="sng" dirty="0">
                <a:latin typeface="Arial" panose="020B0604020202020204" pitchFamily="34" charset="0"/>
                <a:cs typeface="Arial" panose="020B0604020202020204" pitchFamily="34" charset="0"/>
              </a:rPr>
              <a:t>y </a:t>
            </a:r>
            <a:r>
              <a:rPr lang="es-ES" sz="2400" u="sng" dirty="0" smtClean="0">
                <a:latin typeface="Arial" panose="020B0604020202020204" pitchFamily="34" charset="0"/>
                <a:cs typeface="Arial" panose="020B0604020202020204" pitchFamily="34" charset="0"/>
              </a:rPr>
              <a:t>trabajar.</a:t>
            </a:r>
          </a:p>
          <a:p>
            <a:pPr>
              <a:lnSpc>
                <a:spcPct val="150000"/>
              </a:lnSpc>
            </a:pPr>
            <a:r>
              <a:rPr lang="es-ES" sz="2400" dirty="0" smtClean="0">
                <a:latin typeface="Arial" panose="020B0604020202020204" pitchFamily="34" charset="0"/>
                <a:cs typeface="Arial" panose="020B0604020202020204" pitchFamily="34" charset="0"/>
              </a:rPr>
              <a:t>►</a:t>
            </a:r>
            <a:r>
              <a:rPr lang="es-ES" sz="2400" u="sng" dirty="0" smtClean="0">
                <a:latin typeface="Arial" panose="020B0604020202020204" pitchFamily="34" charset="0"/>
                <a:cs typeface="Arial" panose="020B0604020202020204" pitchFamily="34" charset="0"/>
              </a:rPr>
              <a:t>Hilvanar </a:t>
            </a:r>
            <a:r>
              <a:rPr lang="es-ES" sz="2400" b="1" u="sng" dirty="0" smtClean="0">
                <a:latin typeface="Arial" panose="020B0604020202020204" pitchFamily="34" charset="0"/>
                <a:cs typeface="Arial" panose="020B0604020202020204" pitchFamily="34" charset="0"/>
              </a:rPr>
              <a:t>lengua </a:t>
            </a:r>
            <a:r>
              <a:rPr lang="es-ES" sz="2400" b="1" u="sng" dirty="0">
                <a:latin typeface="Arial" panose="020B0604020202020204" pitchFamily="34" charset="0"/>
                <a:cs typeface="Arial" panose="020B0604020202020204" pitchFamily="34" charset="0"/>
              </a:rPr>
              <a:t>oral y escrita </a:t>
            </a:r>
            <a:r>
              <a:rPr lang="es-ES" sz="2400" b="1" u="sng" dirty="0" smtClean="0">
                <a:latin typeface="Arial" panose="020B0604020202020204" pitchFamily="34" charset="0"/>
                <a:cs typeface="Arial" panose="020B0604020202020204" pitchFamily="34" charset="0"/>
              </a:rPr>
              <a:t>con visual</a:t>
            </a:r>
            <a:r>
              <a:rPr lang="es-ES" sz="2400" b="1" dirty="0">
                <a:latin typeface="Arial" panose="020B0604020202020204" pitchFamily="34" charset="0"/>
                <a:cs typeface="Arial" panose="020B0604020202020204" pitchFamily="34" charset="0"/>
              </a:rPr>
              <a:t> </a:t>
            </a:r>
            <a:r>
              <a:rPr lang="es-ES" sz="2400" b="1" dirty="0" smtClean="0">
                <a:latin typeface="Arial" panose="020B0604020202020204" pitchFamily="34" charset="0"/>
                <a:cs typeface="Arial" panose="020B0604020202020204" pitchFamily="34" charset="0"/>
              </a:rPr>
              <a:t>&gt;  </a:t>
            </a:r>
            <a:r>
              <a:rPr lang="es-ES" sz="2400" b="1" dirty="0">
                <a:latin typeface="Arial" panose="020B0604020202020204" pitchFamily="34" charset="0"/>
                <a:cs typeface="Arial" panose="020B0604020202020204" pitchFamily="34" charset="0"/>
              </a:rPr>
              <a:t>Lenguaje </a:t>
            </a:r>
            <a:endParaRPr lang="es-ES" sz="2400" b="1" dirty="0" smtClean="0">
              <a:latin typeface="Arial" panose="020B0604020202020204" pitchFamily="34" charset="0"/>
              <a:cs typeface="Arial" panose="020B0604020202020204" pitchFamily="34" charset="0"/>
            </a:endParaRPr>
          </a:p>
          <a:p>
            <a:pPr>
              <a:lnSpc>
                <a:spcPct val="150000"/>
              </a:lnSpc>
            </a:pPr>
            <a:r>
              <a:rPr lang="es-ES" sz="2400" b="1" dirty="0">
                <a:latin typeface="Arial" panose="020B0604020202020204" pitchFamily="34" charset="0"/>
                <a:cs typeface="Arial" panose="020B0604020202020204" pitchFamily="34" charset="0"/>
              </a:rPr>
              <a:t> </a:t>
            </a:r>
            <a:r>
              <a:rPr lang="es-ES" sz="2400" b="1" dirty="0" smtClean="0">
                <a:latin typeface="Arial" panose="020B0604020202020204" pitchFamily="34" charset="0"/>
                <a:cs typeface="Arial" panose="020B0604020202020204" pitchFamily="34" charset="0"/>
              </a:rPr>
              <a:t>   de </a:t>
            </a:r>
            <a:r>
              <a:rPr lang="es-ES" sz="2400" b="1" dirty="0">
                <a:latin typeface="Arial" panose="020B0604020202020204" pitchFamily="34" charset="0"/>
                <a:cs typeface="Arial" panose="020B0604020202020204" pitchFamily="34" charset="0"/>
              </a:rPr>
              <a:t>la palabra y el lenguaje de la imagen.</a:t>
            </a:r>
            <a:endParaRPr lang="es-E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12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Rectángulo"/>
          <p:cNvSpPr/>
          <p:nvPr/>
        </p:nvSpPr>
        <p:spPr>
          <a:xfrm>
            <a:off x="899592" y="1254099"/>
            <a:ext cx="8136904" cy="1569660"/>
          </a:xfrm>
          <a:prstGeom prst="rect">
            <a:avLst/>
          </a:prstGeom>
        </p:spPr>
        <p:txBody>
          <a:bodyPr wrap="square">
            <a:spAutoFit/>
          </a:bodyPr>
          <a:lstStyle/>
          <a:p>
            <a:pPr lvl="0"/>
            <a:r>
              <a:rPr lang="es-ES" sz="3200" b="1" dirty="0">
                <a:latin typeface="Arial" panose="020B0604020202020204" pitchFamily="34" charset="0"/>
                <a:cs typeface="Arial" panose="020B0604020202020204" pitchFamily="34" charset="0"/>
              </a:rPr>
              <a:t>3</a:t>
            </a:r>
            <a:r>
              <a:rPr lang="es-ES" sz="3200" b="1" dirty="0" smtClean="0">
                <a:latin typeface="Arial" panose="020B0604020202020204" pitchFamily="34" charset="0"/>
                <a:cs typeface="Arial" panose="020B0604020202020204" pitchFamily="34" charset="0"/>
              </a:rPr>
              <a:t>. </a:t>
            </a:r>
            <a:r>
              <a:rPr lang="es-ES" sz="3200" b="1" u="sng" dirty="0" smtClean="0">
                <a:latin typeface="Arial" panose="020B0604020202020204" pitchFamily="34" charset="0"/>
                <a:cs typeface="Arial" panose="020B0604020202020204" pitchFamily="34" charset="0"/>
              </a:rPr>
              <a:t>HIPERREALIDAD</a:t>
            </a:r>
            <a:r>
              <a:rPr lang="es-ES" sz="3200" b="1" dirty="0" smtClean="0">
                <a:latin typeface="Arial" panose="020B0604020202020204" pitchFamily="34" charset="0"/>
                <a:cs typeface="Arial" panose="020B0604020202020204" pitchFamily="34" charset="0"/>
              </a:rPr>
              <a:t> </a:t>
            </a:r>
          </a:p>
          <a:p>
            <a:pPr lvl="0"/>
            <a:endParaRPr lang="es-ES" sz="3200" b="1" dirty="0">
              <a:latin typeface="Arial" panose="020B0604020202020204" pitchFamily="34" charset="0"/>
              <a:cs typeface="Arial" panose="020B0604020202020204" pitchFamily="34" charset="0"/>
            </a:endParaRPr>
          </a:p>
          <a:p>
            <a:pPr lvl="0"/>
            <a:r>
              <a:rPr lang="es-ES" sz="3200" b="1" dirty="0" smtClean="0">
                <a:latin typeface="Arial" panose="020B0604020202020204" pitchFamily="34" charset="0"/>
                <a:cs typeface="Arial" panose="020B0604020202020204" pitchFamily="34" charset="0"/>
              </a:rPr>
              <a:t>    Cuando </a:t>
            </a:r>
            <a:r>
              <a:rPr lang="es-ES" sz="3200" b="1" dirty="0">
                <a:latin typeface="Arial" panose="020B0604020202020204" pitchFamily="34" charset="0"/>
                <a:cs typeface="Arial" panose="020B0604020202020204" pitchFamily="34" charset="0"/>
              </a:rPr>
              <a:t>lo </a:t>
            </a:r>
            <a:r>
              <a:rPr lang="es-ES" sz="3200" b="1" dirty="0" smtClean="0">
                <a:latin typeface="Arial" panose="020B0604020202020204" pitchFamily="34" charset="0"/>
                <a:cs typeface="Arial" panose="020B0604020202020204" pitchFamily="34" charset="0"/>
              </a:rPr>
              <a:t>falso es lo verdadero</a:t>
            </a:r>
            <a:endParaRPr lang="es-E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5115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1 CuadroTexto"/>
          <p:cNvSpPr txBox="1"/>
          <p:nvPr/>
        </p:nvSpPr>
        <p:spPr>
          <a:xfrm>
            <a:off x="531701" y="692696"/>
            <a:ext cx="8612297" cy="5632311"/>
          </a:xfrm>
          <a:prstGeom prst="rect">
            <a:avLst/>
          </a:prstGeom>
          <a:noFill/>
        </p:spPr>
        <p:txBody>
          <a:bodyPr wrap="square" rtlCol="0">
            <a:spAutoFit/>
          </a:bodyPr>
          <a:lstStyle/>
          <a:p>
            <a:pPr>
              <a:lnSpc>
                <a:spcPct val="150000"/>
              </a:lnSpc>
            </a:pPr>
            <a:r>
              <a:rPr lang="es-ES" sz="2400" dirty="0" smtClean="0">
                <a:latin typeface="Arial"/>
                <a:ea typeface="Calibri"/>
                <a:cs typeface="Arial"/>
              </a:rPr>
              <a:t>► M</a:t>
            </a:r>
            <a:r>
              <a:rPr lang="es-ES" sz="2400" dirty="0" smtClean="0">
                <a:latin typeface="Arial"/>
                <a:ea typeface="Calibri"/>
              </a:rPr>
              <a:t>utación </a:t>
            </a:r>
            <a:r>
              <a:rPr lang="es-ES" sz="2400" dirty="0">
                <a:latin typeface="Arial"/>
                <a:ea typeface="Calibri"/>
              </a:rPr>
              <a:t>de lo real en </a:t>
            </a:r>
            <a:r>
              <a:rPr lang="es-ES" sz="2400" b="1" dirty="0" smtClean="0">
                <a:latin typeface="Arial"/>
                <a:ea typeface="Calibri"/>
              </a:rPr>
              <a:t>hiperreal</a:t>
            </a:r>
            <a:r>
              <a:rPr lang="es-ES" sz="2400" dirty="0" smtClean="0">
                <a:latin typeface="Arial"/>
                <a:ea typeface="Calibri"/>
              </a:rPr>
              <a:t>.</a:t>
            </a:r>
          </a:p>
          <a:p>
            <a:pPr>
              <a:lnSpc>
                <a:spcPct val="150000"/>
              </a:lnSpc>
            </a:pPr>
            <a:r>
              <a:rPr lang="es-ES" sz="2400" dirty="0" smtClean="0">
                <a:latin typeface="Arial"/>
                <a:cs typeface="Arial"/>
              </a:rPr>
              <a:t>► </a:t>
            </a:r>
            <a:r>
              <a:rPr lang="es-ES" sz="2400" dirty="0" smtClean="0">
                <a:latin typeface="Arial"/>
              </a:rPr>
              <a:t>C</a:t>
            </a:r>
            <a:r>
              <a:rPr lang="es-ES" sz="2400" dirty="0" smtClean="0">
                <a:latin typeface="Arial"/>
                <a:ea typeface="Calibri"/>
              </a:rPr>
              <a:t>reación </a:t>
            </a:r>
            <a:r>
              <a:rPr lang="es-ES" sz="2400" dirty="0">
                <a:latin typeface="Arial"/>
                <a:ea typeface="Calibri"/>
              </a:rPr>
              <a:t>artificial de una realidad </a:t>
            </a:r>
            <a:r>
              <a:rPr lang="es-ES" sz="2400" u="sng" dirty="0">
                <a:latin typeface="Arial"/>
                <a:ea typeface="Calibri"/>
              </a:rPr>
              <a:t>más atractiva y con </a:t>
            </a:r>
            <a:endParaRPr lang="es-ES" sz="2400" u="sng" dirty="0" smtClean="0">
              <a:latin typeface="Arial"/>
              <a:ea typeface="Calibri"/>
            </a:endParaRPr>
          </a:p>
          <a:p>
            <a:pPr>
              <a:lnSpc>
                <a:spcPct val="150000"/>
              </a:lnSpc>
            </a:pPr>
            <a:r>
              <a:rPr lang="es-ES" sz="2400" dirty="0">
                <a:latin typeface="Arial"/>
                <a:ea typeface="Calibri"/>
              </a:rPr>
              <a:t> </a:t>
            </a:r>
            <a:r>
              <a:rPr lang="es-ES" sz="2400" dirty="0" smtClean="0">
                <a:latin typeface="Arial"/>
                <a:ea typeface="Calibri"/>
              </a:rPr>
              <a:t>    </a:t>
            </a:r>
            <a:r>
              <a:rPr lang="es-ES" sz="2400" u="sng" dirty="0" smtClean="0">
                <a:latin typeface="Arial"/>
                <a:ea typeface="Calibri"/>
              </a:rPr>
              <a:t>mayor </a:t>
            </a:r>
            <a:r>
              <a:rPr lang="es-ES" sz="2400" u="sng" dirty="0">
                <a:latin typeface="Arial"/>
                <a:ea typeface="Calibri"/>
              </a:rPr>
              <a:t>poder de </a:t>
            </a:r>
            <a:r>
              <a:rPr lang="es-ES" sz="2400" u="sng" dirty="0" smtClean="0">
                <a:latin typeface="Arial"/>
                <a:ea typeface="Calibri"/>
              </a:rPr>
              <a:t>seducción</a:t>
            </a:r>
            <a:r>
              <a:rPr lang="es-ES" sz="2400" dirty="0" smtClean="0">
                <a:latin typeface="Arial"/>
                <a:ea typeface="Calibri"/>
              </a:rPr>
              <a:t>. &gt; </a:t>
            </a:r>
            <a:endParaRPr lang="es-ES" sz="2400" dirty="0" smtClean="0">
              <a:latin typeface="Arial"/>
              <a:cs typeface="Arial"/>
            </a:endParaRPr>
          </a:p>
          <a:p>
            <a:pPr>
              <a:lnSpc>
                <a:spcPct val="150000"/>
              </a:lnSpc>
            </a:pPr>
            <a:r>
              <a:rPr lang="es-ES" sz="2400" dirty="0" smtClean="0">
                <a:latin typeface="Arial"/>
                <a:cs typeface="Arial"/>
              </a:rPr>
              <a:t>►</a:t>
            </a:r>
            <a:r>
              <a:rPr lang="es-ES" sz="2400" dirty="0" smtClean="0">
                <a:latin typeface="Arial"/>
              </a:rPr>
              <a:t>S</a:t>
            </a:r>
            <a:r>
              <a:rPr lang="es-ES" sz="2400" dirty="0" smtClean="0">
                <a:latin typeface="Arial"/>
                <a:ea typeface="Calibri"/>
              </a:rPr>
              <a:t>u </a:t>
            </a:r>
            <a:r>
              <a:rPr lang="es-ES" sz="2400" dirty="0">
                <a:latin typeface="Arial"/>
                <a:ea typeface="Calibri"/>
              </a:rPr>
              <a:t>naturaleza </a:t>
            </a:r>
            <a:r>
              <a:rPr lang="es-ES" sz="2400" u="sng" dirty="0">
                <a:latin typeface="Arial"/>
                <a:ea typeface="Calibri"/>
              </a:rPr>
              <a:t>acaba por sumir en el olvido a la propia </a:t>
            </a:r>
            <a:endParaRPr lang="es-ES" sz="2400" u="sng" dirty="0" smtClean="0">
              <a:latin typeface="Arial"/>
              <a:ea typeface="Calibri"/>
            </a:endParaRPr>
          </a:p>
          <a:p>
            <a:pPr>
              <a:lnSpc>
                <a:spcPct val="150000"/>
              </a:lnSpc>
            </a:pPr>
            <a:r>
              <a:rPr lang="es-ES" sz="2400" dirty="0">
                <a:latin typeface="Arial"/>
                <a:ea typeface="Calibri"/>
              </a:rPr>
              <a:t> </a:t>
            </a:r>
            <a:r>
              <a:rPr lang="es-ES" sz="2400" dirty="0" smtClean="0">
                <a:latin typeface="Arial"/>
                <a:ea typeface="Calibri"/>
              </a:rPr>
              <a:t>   </a:t>
            </a:r>
            <a:r>
              <a:rPr lang="es-ES" sz="2400" u="sng" dirty="0" smtClean="0">
                <a:latin typeface="Arial"/>
                <a:ea typeface="Calibri"/>
              </a:rPr>
              <a:t>realidad</a:t>
            </a:r>
            <a:r>
              <a:rPr lang="es-ES" sz="2400" dirty="0" smtClean="0">
                <a:latin typeface="Arial"/>
                <a:ea typeface="Calibri"/>
              </a:rPr>
              <a:t> &gt; </a:t>
            </a:r>
            <a:r>
              <a:rPr lang="es-ES" sz="2400" b="1" dirty="0" smtClean="0">
                <a:latin typeface="Arial"/>
                <a:ea typeface="Calibri"/>
              </a:rPr>
              <a:t>El </a:t>
            </a:r>
            <a:r>
              <a:rPr lang="es-ES" sz="2400" b="1" u="sng" dirty="0" smtClean="0">
                <a:latin typeface="Arial"/>
                <a:ea typeface="Calibri"/>
              </a:rPr>
              <a:t>significante</a:t>
            </a:r>
            <a:r>
              <a:rPr lang="es-ES" sz="2400" b="1" dirty="0" smtClean="0">
                <a:latin typeface="Arial"/>
                <a:ea typeface="Calibri"/>
              </a:rPr>
              <a:t> se </a:t>
            </a:r>
            <a:r>
              <a:rPr lang="es-ES" sz="2400" b="1" dirty="0">
                <a:latin typeface="Arial"/>
                <a:ea typeface="Calibri"/>
              </a:rPr>
              <a:t>convierte en lo </a:t>
            </a:r>
            <a:r>
              <a:rPr lang="es-ES" sz="2400" b="1" u="sng" dirty="0" smtClean="0">
                <a:latin typeface="Arial"/>
                <a:ea typeface="Calibri"/>
              </a:rPr>
              <a:t>significado</a:t>
            </a:r>
            <a:r>
              <a:rPr lang="es-ES" sz="2400" b="1" dirty="0" smtClean="0">
                <a:latin typeface="Arial"/>
                <a:ea typeface="Calibri"/>
              </a:rPr>
              <a:t>. </a:t>
            </a:r>
            <a:endParaRPr lang="es-ES" sz="2400" b="1" dirty="0" smtClean="0">
              <a:latin typeface="Arial"/>
              <a:cs typeface="Arial"/>
            </a:endParaRPr>
          </a:p>
          <a:p>
            <a:pPr>
              <a:lnSpc>
                <a:spcPct val="150000"/>
              </a:lnSpc>
            </a:pPr>
            <a:r>
              <a:rPr lang="es-ES" sz="2400" dirty="0" smtClean="0">
                <a:latin typeface="Arial"/>
                <a:cs typeface="Arial"/>
              </a:rPr>
              <a:t>►</a:t>
            </a:r>
            <a:r>
              <a:rPr lang="es-ES" sz="2400" u="sng" dirty="0" smtClean="0">
                <a:latin typeface="Arial"/>
                <a:ea typeface="Calibri"/>
              </a:rPr>
              <a:t>La </a:t>
            </a:r>
            <a:r>
              <a:rPr lang="es-ES" sz="2400" b="1" u="sng" dirty="0">
                <a:latin typeface="Arial"/>
                <a:ea typeface="Calibri"/>
              </a:rPr>
              <a:t>PALABRA</a:t>
            </a:r>
            <a:r>
              <a:rPr lang="es-ES" sz="2400" u="sng" dirty="0">
                <a:latin typeface="Arial"/>
                <a:ea typeface="Calibri"/>
              </a:rPr>
              <a:t>, la llave esencial para la comunicación real </a:t>
            </a:r>
            <a:endParaRPr lang="es-ES" sz="2400" u="sng" dirty="0" smtClean="0">
              <a:latin typeface="Arial"/>
              <a:ea typeface="Calibri"/>
            </a:endParaRPr>
          </a:p>
          <a:p>
            <a:pPr>
              <a:lnSpc>
                <a:spcPct val="150000"/>
              </a:lnSpc>
            </a:pPr>
            <a:r>
              <a:rPr lang="es-ES" sz="2400" dirty="0">
                <a:latin typeface="Arial"/>
                <a:ea typeface="Calibri"/>
              </a:rPr>
              <a:t> </a:t>
            </a:r>
            <a:r>
              <a:rPr lang="es-ES" sz="2400" dirty="0" smtClean="0">
                <a:latin typeface="Arial"/>
                <a:ea typeface="Calibri"/>
              </a:rPr>
              <a:t>   </a:t>
            </a:r>
            <a:r>
              <a:rPr lang="es-ES" sz="2400" u="sng" dirty="0" smtClean="0">
                <a:latin typeface="Arial"/>
                <a:ea typeface="Calibri"/>
              </a:rPr>
              <a:t>exenta </a:t>
            </a:r>
            <a:r>
              <a:rPr lang="es-ES" sz="2400" u="sng" dirty="0">
                <a:latin typeface="Arial"/>
                <a:ea typeface="Calibri"/>
              </a:rPr>
              <a:t>de </a:t>
            </a:r>
            <a:r>
              <a:rPr lang="es-ES" sz="2400" u="sng" dirty="0" smtClean="0">
                <a:latin typeface="Arial"/>
                <a:ea typeface="Calibri"/>
              </a:rPr>
              <a:t>intermediarios</a:t>
            </a:r>
            <a:r>
              <a:rPr lang="es-ES" sz="2400" dirty="0" smtClean="0">
                <a:latin typeface="Arial"/>
                <a:ea typeface="Calibri"/>
              </a:rPr>
              <a:t>. &gt; COMUNIDAD.</a:t>
            </a:r>
            <a:endParaRPr lang="es-ES" sz="2400" dirty="0" smtClean="0">
              <a:latin typeface="Arial"/>
              <a:cs typeface="Arial"/>
            </a:endParaRPr>
          </a:p>
          <a:p>
            <a:pPr>
              <a:lnSpc>
                <a:spcPct val="150000"/>
              </a:lnSpc>
            </a:pPr>
            <a:r>
              <a:rPr lang="es-ES" sz="2400" dirty="0" smtClean="0">
                <a:latin typeface="Arial"/>
                <a:cs typeface="Arial"/>
              </a:rPr>
              <a:t>►La </a:t>
            </a:r>
            <a:r>
              <a:rPr lang="es-ES" sz="2400" b="1" dirty="0" smtClean="0">
                <a:latin typeface="Arial"/>
                <a:cs typeface="Arial"/>
              </a:rPr>
              <a:t>ESCUELA</a:t>
            </a:r>
            <a:r>
              <a:rPr lang="es-ES" sz="2400" dirty="0" smtClean="0">
                <a:latin typeface="Arial"/>
                <a:cs typeface="Arial"/>
              </a:rPr>
              <a:t> como </a:t>
            </a:r>
            <a:r>
              <a:rPr lang="es-ES" sz="2400" u="sng" dirty="0" smtClean="0">
                <a:latin typeface="Arial"/>
                <a:cs typeface="Arial"/>
              </a:rPr>
              <a:t>institución</a:t>
            </a:r>
            <a:r>
              <a:rPr lang="es-ES" sz="2400" dirty="0" smtClean="0">
                <a:latin typeface="Arial"/>
                <a:cs typeface="Arial"/>
              </a:rPr>
              <a:t> = ¿Último reducto? &gt; para </a:t>
            </a:r>
          </a:p>
          <a:p>
            <a:pPr>
              <a:lnSpc>
                <a:spcPct val="150000"/>
              </a:lnSpc>
            </a:pPr>
            <a:r>
              <a:rPr lang="es-ES" sz="2400" dirty="0">
                <a:latin typeface="Arial"/>
                <a:cs typeface="Arial"/>
              </a:rPr>
              <a:t> </a:t>
            </a:r>
            <a:r>
              <a:rPr lang="es-ES" sz="2400" dirty="0" smtClean="0">
                <a:latin typeface="Arial"/>
                <a:cs typeface="Arial"/>
              </a:rPr>
              <a:t>   ayudar al joven a trascender su personalidad.</a:t>
            </a:r>
          </a:p>
          <a:p>
            <a:pPr>
              <a:lnSpc>
                <a:spcPct val="150000"/>
              </a:lnSpc>
            </a:pPr>
            <a:endParaRPr lang="es-ES" sz="2400" dirty="0"/>
          </a:p>
        </p:txBody>
      </p:sp>
    </p:spTree>
    <p:extLst>
      <p:ext uri="{BB962C8B-B14F-4D97-AF65-F5344CB8AC3E}">
        <p14:creationId xmlns:p14="http://schemas.microsoft.com/office/powerpoint/2010/main" val="911554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TotalTime>
  <Words>1287</Words>
  <Application>Microsoft Office PowerPoint</Application>
  <PresentationFormat>Presentación en pantalla (4:3)</PresentationFormat>
  <Paragraphs>155</Paragraphs>
  <Slides>24</Slides>
  <Notes>1</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 de Windows</cp:lastModifiedBy>
  <cp:revision>57</cp:revision>
  <dcterms:created xsi:type="dcterms:W3CDTF">2017-11-28T09:53:22Z</dcterms:created>
  <dcterms:modified xsi:type="dcterms:W3CDTF">2017-11-29T17:38:15Z</dcterms:modified>
</cp:coreProperties>
</file>