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5"/>
  </p:notesMasterIdLst>
  <p:sldIdLst>
    <p:sldId id="256" r:id="rId2"/>
    <p:sldId id="284" r:id="rId3"/>
    <p:sldId id="282" r:id="rId4"/>
    <p:sldId id="283" r:id="rId5"/>
    <p:sldId id="285" r:id="rId6"/>
    <p:sldId id="286" r:id="rId7"/>
    <p:sldId id="287" r:id="rId8"/>
    <p:sldId id="263" r:id="rId9"/>
    <p:sldId id="294" r:id="rId10"/>
    <p:sldId id="293" r:id="rId11"/>
    <p:sldId id="295" r:id="rId12"/>
    <p:sldId id="261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292" r:id="rId21"/>
    <p:sldId id="304" r:id="rId22"/>
    <p:sldId id="306" r:id="rId23"/>
    <p:sldId id="305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3896" autoAdjust="0"/>
  </p:normalViewPr>
  <p:slideViewPr>
    <p:cSldViewPr>
      <p:cViewPr varScale="1">
        <p:scale>
          <a:sx n="104" d="100"/>
          <a:sy n="10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36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32B11-0227-47BA-BD9A-817370F233AD}" type="datetimeFigureOut">
              <a:rPr lang="es-ES" smtClean="0"/>
              <a:pPr/>
              <a:t>08/06/2016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57082-168C-47BE-A8D8-F0AD0823C21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519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E9FB1-A447-412D-81E6-320AEDDF7393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896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6F1B-458D-46D1-8588-9CDC6CC0E2B7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5257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89254-19E3-4D0E-A2DC-BE367C58B93E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51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816FE-AB33-4407-A803-66BCF2E26135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338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 cstate="print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B14DD0F-7A5C-4FE6-982D-515967F95891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531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08CD-13DF-4B36-A893-3C54CBE3EA86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85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E2D77-14DE-4637-8FCE-5E09177A20FA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88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9E07AB-C150-4F68-93A0-D92C6CEE64AD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961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97737-FBEA-4F35-A711-2FB718672243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874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3B04A-D7C9-4699-A4F1-6DB50AC41810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21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755EE-C8E7-49D8-A4D7-76E347777429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50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6E06781-62AB-493B-BF5D-9202777BBEC1}" type="datetime1">
              <a:rPr lang="es-ES" smtClean="0"/>
              <a:pPr/>
              <a:t>08/06/2016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A3333BD-F287-4039-886B-21C9A6E3B8D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084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432223"/>
            <a:ext cx="7920880" cy="3035808"/>
          </a:xfrm>
        </p:spPr>
        <p:txBody>
          <a:bodyPr/>
          <a:lstStyle/>
          <a:p>
            <a:pPr algn="ctr"/>
            <a:r>
              <a:rPr lang="es-E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</a:t>
            </a:r>
            <a:r>
              <a:rPr lang="es-ES" sz="40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celanova</a:t>
            </a:r>
            <a:r>
              <a:rPr lang="es-E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de curros e </a:t>
            </a:r>
            <a:r>
              <a:rPr lang="es-ES" sz="40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celso</a:t>
            </a:r>
            <a:r>
              <a:rPr lang="es-ES" sz="40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s-ES" sz="4000" dirty="0" err="1" smtClean="0">
                <a:latin typeface="Arial Black" panose="020B0A04020102020204" pitchFamily="34" charset="0"/>
                <a:cs typeface="Arial" panose="020B0604020202020204" pitchFamily="34" charset="0"/>
              </a:rPr>
              <a:t>emilio</a:t>
            </a:r>
            <a:endParaRPr lang="es-ES" sz="40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02386" y="5157192"/>
            <a:ext cx="7586038" cy="1080120"/>
          </a:xfrm>
        </p:spPr>
        <p:txBody>
          <a:bodyPr>
            <a:normAutofit fontScale="85000" lnSpcReduction="10000"/>
          </a:bodyPr>
          <a:lstStyle/>
          <a:p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FUNDACIÓN CURROS ENRÍQUEZ</a:t>
            </a:r>
          </a:p>
          <a:p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Paula Conde – Encargada da Casa dos Poetas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 smtClean="0">
                <a:latin typeface="Arial Black" panose="020B0A04020102020204" pitchFamily="34" charset="0"/>
              </a:rPr>
              <a:t>Ies</a:t>
            </a:r>
            <a:r>
              <a:rPr lang="es-ES" sz="2800" dirty="0" smtClean="0">
                <a:latin typeface="Arial Black" panose="020B0A04020102020204" pitchFamily="34" charset="0"/>
              </a:rPr>
              <a:t> de </a:t>
            </a:r>
            <a:r>
              <a:rPr lang="es-ES" sz="2800" dirty="0" err="1" smtClean="0">
                <a:latin typeface="Arial Black" panose="020B0A04020102020204" pitchFamily="34" charset="0"/>
              </a:rPr>
              <a:t>rodeira</a:t>
            </a:r>
            <a:r>
              <a:rPr lang="es-ES" sz="2800" dirty="0" smtClean="0">
                <a:latin typeface="Arial Black" panose="020B0A04020102020204" pitchFamily="34" charset="0"/>
              </a:rPr>
              <a:t> (cangas)</a:t>
            </a:r>
            <a:br>
              <a:rPr lang="es-ES" sz="2800" dirty="0" smtClean="0">
                <a:latin typeface="Arial Black" panose="020B0A04020102020204" pitchFamily="34" charset="0"/>
              </a:rPr>
            </a:br>
            <a:r>
              <a:rPr lang="es-ES" sz="2800" dirty="0" smtClean="0">
                <a:latin typeface="Arial Black" panose="020B0A04020102020204" pitchFamily="34" charset="0"/>
              </a:rPr>
              <a:t>LENDO A CURROS 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8" name="5 Marcador de contenido" descr="IMG_0003 (Copiar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060848"/>
            <a:ext cx="5760640" cy="4320480"/>
          </a:xfrm>
        </p:spPr>
      </p:pic>
      <p:sp>
        <p:nvSpPr>
          <p:cNvPr id="10" name="4 Marcador de contenido"/>
          <p:cNvSpPr txBox="1">
            <a:spLocks/>
          </p:cNvSpPr>
          <p:nvPr/>
        </p:nvSpPr>
        <p:spPr>
          <a:xfrm>
            <a:off x="5436096" y="1961456"/>
            <a:ext cx="3707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 cima dos agros,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 monte no medio,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levántase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aínda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hidrópico e negro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cal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xigante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hipopótamo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morto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;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 vermes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cuberto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lombo deforme do vello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mosteiro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0000" marR="0" lvl="8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3100" dirty="0" smtClean="0">
                <a:latin typeface="Arial Black" panose="020B0A04020102020204" pitchFamily="34" charset="0"/>
              </a:rPr>
              <a:t>A literatura e os escritores</a:t>
            </a:r>
            <a:br>
              <a:rPr lang="es-ES" sz="3100" dirty="0" smtClean="0">
                <a:latin typeface="Arial Black" panose="020B0A04020102020204" pitchFamily="34" charset="0"/>
              </a:rPr>
            </a:br>
            <a:r>
              <a:rPr lang="es-ES" sz="3100" dirty="0" smtClean="0">
                <a:latin typeface="Arial Black" panose="020B0A04020102020204" pitchFamily="34" charset="0"/>
              </a:rPr>
              <a:t>como fío conductor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4 Marcador de contenido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5472608"/>
          </a:xfrm>
        </p:spPr>
        <p:txBody>
          <a:bodyPr>
            <a:normAutofit lnSpcReduction="1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PERCORRIDO LITERARIO: 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Lecturas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CELSO EMILIO FERREIRO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Arquivo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Mosteiro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(CELA)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Conexión visita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Mosteiro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(Prisión)</a:t>
            </a: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algn="ctr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algn="ctr">
              <a:buNone/>
            </a:pP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MAIO 1972, I</a:t>
            </a:r>
          </a:p>
          <a:p>
            <a:pPr lvl="5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LONGA NOITE DE PEDRA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Biblioteca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– CEF  -  Conexión vida monacal + uso actual</a:t>
            </a:r>
          </a:p>
          <a:p>
            <a:pPr lvl="5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XANEIRO 1972, II</a:t>
            </a:r>
          </a:p>
          <a:p>
            <a:pPr lvl="5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do Millo – frente local A taberna do Galo</a:t>
            </a:r>
          </a:p>
          <a:p>
            <a:pPr lvl="5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5"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Inicio ‘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TABERNA DO GALO’             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r>
              <a:rPr lang="es-ES" dirty="0" smtClean="0"/>
              <a:t>				         </a:t>
            </a:r>
          </a:p>
          <a:p>
            <a:pPr lvl="8"/>
            <a:endParaRPr lang="es-ES" dirty="0" smtClean="0"/>
          </a:p>
          <a:p>
            <a:pPr>
              <a:buNone/>
            </a:pPr>
            <a:r>
              <a:rPr lang="es-ES" dirty="0" smtClean="0"/>
              <a:t>				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10" name="9 Imagen" descr="32 (Copia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35660"/>
            <a:ext cx="1800200" cy="1156755"/>
          </a:xfrm>
          <a:prstGeom prst="rect">
            <a:avLst/>
          </a:prstGeom>
        </p:spPr>
      </p:pic>
      <p:pic>
        <p:nvPicPr>
          <p:cNvPr id="12" name="11 Imagen" descr="11 Nun discurso 1971 (Copia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492896"/>
            <a:ext cx="971600" cy="1361261"/>
          </a:xfrm>
          <a:prstGeom prst="rect">
            <a:avLst/>
          </a:prstGeom>
        </p:spPr>
      </p:pic>
      <p:pic>
        <p:nvPicPr>
          <p:cNvPr id="13" name="12 Imagen" descr="554_2 (Copiar) (Copiar) (Copiar)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77072"/>
            <a:ext cx="1114517" cy="1056414"/>
          </a:xfrm>
          <a:prstGeom prst="rect">
            <a:avLst/>
          </a:prstGeom>
        </p:spPr>
      </p:pic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err="1" smtClean="0">
                <a:latin typeface="Arial Black" panose="020B0A04020102020204" pitchFamily="34" charset="0"/>
              </a:rPr>
              <a:t>Cpi</a:t>
            </a:r>
            <a:r>
              <a:rPr lang="es-ES" sz="3200" dirty="0" smtClean="0">
                <a:latin typeface="Arial Black" panose="020B0A04020102020204" pitchFamily="34" charset="0"/>
              </a:rPr>
              <a:t> de </a:t>
            </a:r>
            <a:r>
              <a:rPr lang="es-ES" sz="3200" dirty="0" err="1" smtClean="0">
                <a:latin typeface="Arial Black" panose="020B0A04020102020204" pitchFamily="34" charset="0"/>
              </a:rPr>
              <a:t>mondariz</a:t>
            </a:r>
            <a:r>
              <a:rPr lang="es-ES" sz="3200" dirty="0" smtClean="0">
                <a:latin typeface="Arial Black" panose="020B0A04020102020204" pitchFamily="34" charset="0"/>
              </a:rPr>
              <a:t/>
            </a:r>
            <a:br>
              <a:rPr lang="es-ES" sz="3200" dirty="0" smtClean="0">
                <a:latin typeface="Arial Black" panose="020B0A04020102020204" pitchFamily="34" charset="0"/>
              </a:rPr>
            </a:br>
            <a:r>
              <a:rPr lang="es-ES" sz="2800" dirty="0" err="1" smtClean="0">
                <a:latin typeface="Arial Black" panose="020B0A04020102020204" pitchFamily="34" charset="0"/>
              </a:rPr>
              <a:t>lendo</a:t>
            </a:r>
            <a:r>
              <a:rPr lang="es-ES" sz="2800" dirty="0" smtClean="0">
                <a:latin typeface="Arial Black" panose="020B0A04020102020204" pitchFamily="34" charset="0"/>
              </a:rPr>
              <a:t> a </a:t>
            </a:r>
            <a:r>
              <a:rPr lang="es-ES" sz="2800" dirty="0" err="1" smtClean="0">
                <a:latin typeface="Arial Black" panose="020B0A04020102020204" pitchFamily="34" charset="0"/>
              </a:rPr>
              <a:t>celso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emilio</a:t>
            </a:r>
            <a:r>
              <a:rPr lang="es-ES" sz="2800" dirty="0" smtClean="0">
                <a:latin typeface="Arial Black" panose="020B0A04020102020204" pitchFamily="34" charset="0"/>
              </a:rPr>
              <a:t> </a:t>
            </a:r>
            <a:r>
              <a:rPr lang="es-ES" sz="2800" dirty="0" err="1" smtClean="0">
                <a:latin typeface="Arial Black" panose="020B0A04020102020204" pitchFamily="34" charset="0"/>
              </a:rPr>
              <a:t>na</a:t>
            </a:r>
            <a:r>
              <a:rPr lang="es-ES" sz="2800" dirty="0" smtClean="0">
                <a:latin typeface="Arial Black" panose="020B0A04020102020204" pitchFamily="34" charset="0"/>
              </a:rPr>
              <a:t> cela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7" name="6 Imagen" descr="ceip mond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5292080" cy="3969060"/>
          </a:xfrm>
          <a:prstGeom prst="rect">
            <a:avLst/>
          </a:prstGeom>
        </p:spPr>
      </p:pic>
      <p:sp>
        <p:nvSpPr>
          <p:cNvPr id="4" name="4 Marcador de contenido"/>
          <p:cNvSpPr txBox="1">
            <a:spLocks/>
          </p:cNvSpPr>
          <p:nvPr/>
        </p:nvSpPr>
        <p:spPr>
          <a:xfrm>
            <a:off x="5436096" y="1961456"/>
            <a:ext cx="3707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Colléronme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preso un día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atáronme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mau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 culpa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falso amigo,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bastardo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can.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teito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 de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pedra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1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pedra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son os muros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 as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tebras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00000" marR="0" lvl="8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 smtClean="0">
                <a:latin typeface="Arial Black" panose="020B0A04020102020204" pitchFamily="34" charset="0"/>
              </a:rPr>
              <a:t>Ies</a:t>
            </a:r>
            <a:r>
              <a:rPr lang="es-ES" sz="2800" dirty="0" smtClean="0">
                <a:latin typeface="Arial Black" panose="020B0A04020102020204" pitchFamily="34" charset="0"/>
              </a:rPr>
              <a:t> a </a:t>
            </a:r>
            <a:r>
              <a:rPr lang="es-ES" sz="2800" dirty="0" err="1" smtClean="0">
                <a:latin typeface="Arial Black" panose="020B0A04020102020204" pitchFamily="34" charset="0"/>
              </a:rPr>
              <a:t>paralaia</a:t>
            </a:r>
            <a:r>
              <a:rPr lang="es-ES" sz="2800" dirty="0" smtClean="0">
                <a:latin typeface="Arial Black" panose="020B0A04020102020204" pitchFamily="34" charset="0"/>
              </a:rPr>
              <a:t> (</a:t>
            </a:r>
            <a:r>
              <a:rPr lang="es-ES" sz="2800" dirty="0" err="1" smtClean="0">
                <a:latin typeface="Arial Black" panose="020B0A04020102020204" pitchFamily="34" charset="0"/>
              </a:rPr>
              <a:t>Moaña</a:t>
            </a:r>
            <a:r>
              <a:rPr lang="es-ES" sz="2800" dirty="0" smtClean="0">
                <a:latin typeface="Arial Black" panose="020B0A04020102020204" pitchFamily="34" charset="0"/>
              </a:rPr>
              <a:t>)</a:t>
            </a:r>
            <a:br>
              <a:rPr lang="es-ES" sz="2800" dirty="0" smtClean="0">
                <a:latin typeface="Arial Black" panose="020B0A04020102020204" pitchFamily="34" charset="0"/>
              </a:rPr>
            </a:br>
            <a:r>
              <a:rPr lang="es-ES" sz="2000" dirty="0" err="1" smtClean="0">
                <a:latin typeface="Arial Black" panose="020B0A04020102020204" pitchFamily="34" charset="0"/>
              </a:rPr>
              <a:t>lendo</a:t>
            </a:r>
            <a:r>
              <a:rPr lang="es-ES" sz="2000" dirty="0" smtClean="0">
                <a:latin typeface="Arial Black" panose="020B0A04020102020204" pitchFamily="34" charset="0"/>
              </a:rPr>
              <a:t> a </a:t>
            </a:r>
            <a:r>
              <a:rPr lang="es-ES" sz="2000" dirty="0" err="1" smtClean="0">
                <a:latin typeface="Arial Black" panose="020B0A04020102020204" pitchFamily="34" charset="0"/>
              </a:rPr>
              <a:t>celso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emilio</a:t>
            </a:r>
            <a:r>
              <a:rPr lang="es-ES" sz="2000" dirty="0" smtClean="0">
                <a:latin typeface="Arial Black" panose="020B0A04020102020204" pitchFamily="34" charset="0"/>
              </a:rPr>
              <a:t> </a:t>
            </a:r>
            <a:r>
              <a:rPr lang="es-ES" sz="2000" dirty="0" err="1" smtClean="0">
                <a:latin typeface="Arial Black" panose="020B0A04020102020204" pitchFamily="34" charset="0"/>
              </a:rPr>
              <a:t>na</a:t>
            </a:r>
            <a:r>
              <a:rPr lang="es-ES" sz="2000" dirty="0" smtClean="0">
                <a:latin typeface="Arial Black" panose="020B0A04020102020204" pitchFamily="34" charset="0"/>
              </a:rPr>
              <a:t> biblioteca do </a:t>
            </a:r>
            <a:r>
              <a:rPr lang="es-ES" sz="2000" dirty="0" err="1" smtClean="0">
                <a:latin typeface="Arial Black" panose="020B0A04020102020204" pitchFamily="34" charset="0"/>
              </a:rPr>
              <a:t>ies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6" name="5 Imagen" descr="IES A Paralaia de Moaña 20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204864"/>
            <a:ext cx="4870420" cy="3651674"/>
          </a:xfrm>
          <a:prstGeom prst="rect">
            <a:avLst/>
          </a:prstGeom>
        </p:spPr>
      </p:pic>
      <p:sp>
        <p:nvSpPr>
          <p:cNvPr id="4" name="4 Marcador de contenido"/>
          <p:cNvSpPr txBox="1">
            <a:spLocks/>
          </p:cNvSpPr>
          <p:nvPr/>
        </p:nvSpPr>
        <p:spPr>
          <a:xfrm>
            <a:off x="5436096" y="1961456"/>
            <a:ext cx="3707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Cando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vivir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Moraima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Moraima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Cando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semento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espranza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Digo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Moraima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ponse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azul a alba</a:t>
            </a:r>
            <a:r>
              <a:rPr lang="es-ES" sz="1200" dirty="0" smtClean="0"/>
              <a:t>.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00000" marR="0" lvl="8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400" dirty="0" err="1" smtClean="0">
                <a:latin typeface="Arial Black" panose="020B0A04020102020204" pitchFamily="34" charset="0"/>
              </a:rPr>
              <a:t>Cpr</a:t>
            </a:r>
            <a:r>
              <a:rPr lang="es-ES" sz="2400" dirty="0" smtClean="0">
                <a:latin typeface="Arial Black" panose="020B0A04020102020204" pitchFamily="34" charset="0"/>
              </a:rPr>
              <a:t> sagrado corazón (o </a:t>
            </a:r>
            <a:r>
              <a:rPr lang="es-ES" sz="2400" dirty="0" err="1" smtClean="0">
                <a:latin typeface="Arial Black" panose="020B0A04020102020204" pitchFamily="34" charset="0"/>
              </a:rPr>
              <a:t>carballiño</a:t>
            </a:r>
            <a:r>
              <a:rPr lang="es-ES" sz="2400" dirty="0" smtClean="0">
                <a:latin typeface="Arial Black" panose="020B0A04020102020204" pitchFamily="34" charset="0"/>
              </a:rPr>
              <a:t>)</a:t>
            </a:r>
            <a:br>
              <a:rPr lang="es-ES" sz="2400" dirty="0" smtClean="0">
                <a:latin typeface="Arial Black" panose="020B0A04020102020204" pitchFamily="34" charset="0"/>
              </a:rPr>
            </a:br>
            <a:r>
              <a:rPr lang="es-ES" sz="1800" dirty="0" err="1" smtClean="0">
                <a:latin typeface="Arial Black" panose="020B0A04020102020204" pitchFamily="34" charset="0"/>
              </a:rPr>
              <a:t>lendo</a:t>
            </a:r>
            <a:r>
              <a:rPr lang="es-ES" sz="1800" dirty="0" smtClean="0">
                <a:latin typeface="Arial Black" panose="020B0A04020102020204" pitchFamily="34" charset="0"/>
              </a:rPr>
              <a:t> a </a:t>
            </a:r>
            <a:r>
              <a:rPr lang="es-ES" sz="1800" dirty="0" err="1" smtClean="0">
                <a:latin typeface="Arial Black" panose="020B0A04020102020204" pitchFamily="34" charset="0"/>
              </a:rPr>
              <a:t>celso</a:t>
            </a:r>
            <a:r>
              <a:rPr lang="es-ES" sz="1800" dirty="0" smtClean="0">
                <a:latin typeface="Arial Black" panose="020B0A04020102020204" pitchFamily="34" charset="0"/>
              </a:rPr>
              <a:t> </a:t>
            </a:r>
            <a:r>
              <a:rPr lang="es-ES" sz="1800" dirty="0" err="1" smtClean="0">
                <a:latin typeface="Arial Black" panose="020B0A04020102020204" pitchFamily="34" charset="0"/>
              </a:rPr>
              <a:t>emilio</a:t>
            </a:r>
            <a:r>
              <a:rPr lang="es-ES" sz="1800" dirty="0" smtClean="0">
                <a:latin typeface="Arial Black" panose="020B0A04020102020204" pitchFamily="34" charset="0"/>
              </a:rPr>
              <a:t> frente a taberna do galo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pic>
        <p:nvPicPr>
          <p:cNvPr id="5" name="4 Imagen" descr="lecturatabernaSagradoCorazón Carballiño2015 (Copia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5256584" cy="3942438"/>
          </a:xfrm>
          <a:prstGeom prst="rect">
            <a:avLst/>
          </a:prstGeom>
        </p:spPr>
      </p:pic>
      <p:sp>
        <p:nvSpPr>
          <p:cNvPr id="4" name="4 Marcador de contenido"/>
          <p:cNvSpPr txBox="1">
            <a:spLocks/>
          </p:cNvSpPr>
          <p:nvPr/>
        </p:nvSpPr>
        <p:spPr>
          <a:xfrm>
            <a:off x="5436096" y="1961456"/>
            <a:ext cx="370790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lang="es-ES" sz="1200" dirty="0" smtClean="0"/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min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chámanme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 Galo, non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porque o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sexa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no tocante ó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galego</a:t>
            </a:r>
            <a:endParaRPr lang="es-E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do fornicio,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poño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por caso,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pois</a:t>
            </a:r>
            <a:endParaRPr lang="es-ES" sz="12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anque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as mulleres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gústanme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máis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que as rosquillas, non me 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derrito por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elas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maormente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desque</a:t>
            </a:r>
            <a:endParaRPr lang="es-ES" sz="1200" noProof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me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casei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, que </a:t>
            </a:r>
            <a:r>
              <a:rPr lang="es-ES" sz="12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estou</a:t>
            </a:r>
            <a:r>
              <a:rPr lang="es-ES" sz="12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ben servido…</a:t>
            </a:r>
          </a:p>
          <a:p>
            <a:pPr marL="1005840" marR="0" lvl="3" indent="-18288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endParaRPr kumimoji="0" lang="es-E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500000" marR="0" lvl="8" indent="-2286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		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27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literatura e os escritores</a:t>
            </a:r>
            <a:br>
              <a:rPr lang="es-ES" sz="2700" dirty="0" smtClean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ES" sz="2700" dirty="0" smtClean="0">
                <a:latin typeface="Arial Black" panose="020B0A04020102020204" pitchFamily="34" charset="0"/>
                <a:cs typeface="Arial" panose="020B0604020202020204" pitchFamily="34" charset="0"/>
              </a:rPr>
              <a:t>como fío conductor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4 Marcador de contenido"/>
          <p:cNvSpPr>
            <a:spLocks noGrp="1"/>
          </p:cNvSpPr>
          <p:nvPr>
            <p:ph idx="1"/>
          </p:nvPr>
        </p:nvSpPr>
        <p:spPr>
          <a:xfrm>
            <a:off x="685800" y="1772816"/>
            <a:ext cx="7918648" cy="5085184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VISITA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dos Infantes 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X.L. Méndez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Ferrín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(casa familiar)</a:t>
            </a:r>
          </a:p>
          <a:p>
            <a:pPr lvl="3"/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VIRXE DO CRISTAL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- M. Curros Enríquez</a:t>
            </a:r>
          </a:p>
          <a:p>
            <a:pPr lvl="6">
              <a:buNone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Homenaxe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escolar 2015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(72 centros)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VISITA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Castromao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º documento escrito da zona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8"/>
            <a:endParaRPr lang="es-ES" dirty="0" smtClean="0"/>
          </a:p>
          <a:p>
            <a:pPr>
              <a:buNone/>
            </a:pPr>
            <a:r>
              <a:rPr lang="es-ES" dirty="0" smtClean="0"/>
              <a:t>				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IES Chan do Monte2015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573016"/>
            <a:ext cx="2088232" cy="1566174"/>
          </a:xfrm>
          <a:prstGeom prst="rect">
            <a:avLst/>
          </a:prstGeom>
        </p:spPr>
      </p:pic>
      <p:pic>
        <p:nvPicPr>
          <p:cNvPr id="7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0"/>
            <a:ext cx="2928897" cy="54006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9" name="8 Imagen" descr="Tabula Castromao (Copiar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01890" y="5445224"/>
            <a:ext cx="830149" cy="113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RESTO DE INGREDIENTES </a:t>
            </a:r>
            <a:br>
              <a:rPr lang="es-ES" sz="3600" dirty="0" smtClean="0">
                <a:latin typeface="Arial Black" panose="020B0A04020102020204" pitchFamily="34" charset="0"/>
              </a:rPr>
            </a:br>
            <a:r>
              <a:rPr lang="es-ES" sz="3600" dirty="0" smtClean="0">
                <a:latin typeface="Arial Black" panose="020B0A04020102020204" pitchFamily="34" charset="0"/>
              </a:rPr>
              <a:t>PARA UN PROGRAMA REDONDO </a:t>
            </a:r>
            <a:r>
              <a:rPr lang="es-ES" sz="4700" dirty="0" smtClean="0"/>
              <a:t/>
            </a:r>
            <a:br>
              <a:rPr lang="es-ES" sz="47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5800" y="1772816"/>
            <a:ext cx="8134672" cy="5760640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FACILIDADE DE ORGANIZACIÓN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Colaboración Institucional:   Concello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Parroquia de San Rosendo, </a:t>
            </a:r>
          </a:p>
          <a:p>
            <a:pPr lvl="3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			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CEF,  Centro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sociocomunitario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ADAPTACIÓN Ó INTERESE DO GRUPO</a:t>
            </a:r>
          </a:p>
          <a:p>
            <a:pPr lvl="3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Flexibilidade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de horarios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chegada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estancia, duración visitas…)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Excelente disposición dos guías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acompañantes</a:t>
            </a:r>
          </a:p>
          <a:p>
            <a:pPr lvl="3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Contido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 visitas (grupo escolar primaria, secundaria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adulto)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COÑECEMENTO DAS PREOCUPACIÓNS E NECESIDADES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Preparación da visita non indispensable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Transporte (limitado e con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acompañamento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3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Aloxamento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 Albergue municipal </a:t>
            </a:r>
          </a:p>
          <a:p>
            <a:pPr lvl="3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Xantar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(disposición de lugares)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 se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chove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? – Plan B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PREZO ECONÓMICO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1,50€ grupos escolares / 3-4€ adultos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			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s-ES" sz="3600" dirty="0" smtClean="0">
                <a:latin typeface="Arial Black" panose="020B0A04020102020204" pitchFamily="34" charset="0"/>
              </a:rPr>
              <a:t>RESTO DE INGREDIENTES </a:t>
            </a:r>
            <a:br>
              <a:rPr lang="es-ES" sz="3600" dirty="0" smtClean="0">
                <a:latin typeface="Arial Black" panose="020B0A04020102020204" pitchFamily="34" charset="0"/>
              </a:rPr>
            </a:br>
            <a:r>
              <a:rPr lang="es-ES" sz="3600" dirty="0" smtClean="0">
                <a:latin typeface="Arial Black" panose="020B0A04020102020204" pitchFamily="34" charset="0"/>
              </a:rPr>
              <a:t>PARA UN PROGRAMA REDONDO </a:t>
            </a:r>
            <a:r>
              <a:rPr lang="es-ES" sz="4700" dirty="0" smtClean="0"/>
              <a:t/>
            </a:r>
            <a:br>
              <a:rPr lang="es-ES" sz="47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5800" y="1772816"/>
            <a:ext cx="8134672" cy="5472608"/>
          </a:xfrm>
        </p:spPr>
        <p:txBody>
          <a:bodyPr>
            <a:normAutofit/>
          </a:bodyPr>
          <a:lstStyle/>
          <a:p>
            <a:endParaRPr lang="es-ES" dirty="0" smtClean="0"/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POSIBILIDADE DE ENGADIR ACTIVIDADES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s-E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Concertos</a:t>
            </a:r>
            <a:r>
              <a:rPr lang="es-E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didácticos de órgano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(Departamento de Música)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Visita á Torre das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Campás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á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reconstrución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poboado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castrexo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822960" lvl="3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OBXECTIVO: CADA VISITA DEBE SENTIRSE ÚNICA</a:t>
            </a:r>
          </a:p>
          <a:p>
            <a:pPr lvl="2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Incorporación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dalgunha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novidade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cada ano</a:t>
            </a:r>
          </a:p>
          <a:p>
            <a:pPr lvl="2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Celebramos  que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volvan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6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5º ano 		Certificado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agradecemento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6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10º ano   		Torta</a:t>
            </a:r>
            <a:r>
              <a:rPr lang="es-ES" dirty="0" smtClean="0"/>
              <a:t>	</a:t>
            </a:r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r>
              <a:rPr lang="es-ES" dirty="0" smtClean="0"/>
              <a:t>				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Flecha derecha"/>
          <p:cNvSpPr/>
          <p:nvPr/>
        </p:nvSpPr>
        <p:spPr>
          <a:xfrm>
            <a:off x="3491880" y="4581128"/>
            <a:ext cx="43204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563888" y="4869160"/>
            <a:ext cx="36004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IES </a:t>
            </a:r>
            <a:r>
              <a:rPr lang="es-ES" sz="3200" dirty="0" err="1" smtClean="0">
                <a:latin typeface="Arial Black" panose="020B0A04020102020204" pitchFamily="34" charset="0"/>
              </a:rPr>
              <a:t>valadares</a:t>
            </a:r>
            <a:r>
              <a:rPr lang="es-ES" sz="3200" dirty="0" smtClean="0">
                <a:latin typeface="Arial Black" panose="020B0A04020102020204" pitchFamily="34" charset="0"/>
              </a:rPr>
              <a:t> (</a:t>
            </a:r>
            <a:r>
              <a:rPr lang="es-ES" sz="3200" dirty="0" err="1" smtClean="0">
                <a:latin typeface="Arial Black" panose="020B0A04020102020204" pitchFamily="34" charset="0"/>
              </a:rPr>
              <a:t>vigo</a:t>
            </a:r>
            <a:r>
              <a:rPr lang="es-ES" sz="3200" dirty="0" smtClean="0">
                <a:latin typeface="Arial Black" panose="020B0A04020102020204" pitchFamily="34" charset="0"/>
              </a:rPr>
              <a:t>)</a:t>
            </a:r>
            <a:r>
              <a:rPr lang="es-ES" sz="4000" dirty="0" smtClean="0">
                <a:latin typeface="Arial Black" panose="020B0A04020102020204" pitchFamily="34" charset="0"/>
              </a:rPr>
              <a:t/>
            </a:r>
            <a:br>
              <a:rPr lang="es-ES" sz="4000" dirty="0" smtClean="0">
                <a:latin typeface="Arial Black" panose="020B0A04020102020204" pitchFamily="34" charset="0"/>
              </a:rPr>
            </a:br>
            <a:r>
              <a:rPr lang="es-ES" sz="3200" dirty="0" smtClean="0">
                <a:latin typeface="Arial Black" panose="020B0A04020102020204" pitchFamily="34" charset="0"/>
              </a:rPr>
              <a:t>5º ANO DE VISITA</a:t>
            </a:r>
            <a:endParaRPr lang="es-ES" sz="4000" dirty="0">
              <a:latin typeface="Arial Black" panose="020B0A04020102020204" pitchFamily="34" charset="0"/>
            </a:endParaRPr>
          </a:p>
        </p:txBody>
      </p:sp>
      <p:pic>
        <p:nvPicPr>
          <p:cNvPr id="10" name="9 Imagen" descr="ies valadares 2016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204864"/>
            <a:ext cx="6624736" cy="372732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400" dirty="0" smtClean="0">
                <a:latin typeface="Arial Black" panose="020B0A04020102020204" pitchFamily="34" charset="0"/>
              </a:rPr>
              <a:t>IES O CASTRO (VIGO) E </a:t>
            </a:r>
            <a:r>
              <a:rPr lang="es-ES" sz="2400" dirty="0" smtClean="0">
                <a:latin typeface="Arial Black" panose="020B0A04020102020204" pitchFamily="34" charset="0"/>
              </a:rPr>
              <a:t/>
            </a:r>
            <a:br>
              <a:rPr lang="es-ES" sz="2400" dirty="0" smtClean="0">
                <a:latin typeface="Arial Black" panose="020B0A04020102020204" pitchFamily="34" charset="0"/>
              </a:rPr>
            </a:br>
            <a:r>
              <a:rPr lang="es-ES" sz="2400" dirty="0" smtClean="0">
                <a:latin typeface="Arial Black" panose="020B0A04020102020204" pitchFamily="34" charset="0"/>
              </a:rPr>
              <a:t>IES </a:t>
            </a:r>
            <a:r>
              <a:rPr lang="es-ES" sz="2400" dirty="0" smtClean="0">
                <a:latin typeface="Arial Black" panose="020B0A04020102020204" pitchFamily="34" charset="0"/>
              </a:rPr>
              <a:t>VAL MIÑOR (NIGRÁN)</a:t>
            </a:r>
            <a:r>
              <a:rPr lang="es-ES" sz="3200" dirty="0" smtClean="0">
                <a:latin typeface="Arial Black" panose="020B0A04020102020204" pitchFamily="34" charset="0"/>
              </a:rPr>
              <a:t/>
            </a:r>
            <a:br>
              <a:rPr lang="es-ES" sz="3200" dirty="0" smtClean="0">
                <a:latin typeface="Arial Black" panose="020B0A04020102020204" pitchFamily="34" charset="0"/>
              </a:rPr>
            </a:br>
            <a:r>
              <a:rPr lang="es-ES" sz="2400" dirty="0" smtClean="0">
                <a:latin typeface="Arial Black" panose="020B0A04020102020204" pitchFamily="34" charset="0"/>
              </a:rPr>
              <a:t>10º ANO DE VISITA!!!!!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8" name="7 Imagen" descr="ies o csatro 10 anos 20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276872"/>
            <a:ext cx="4211960" cy="3158970"/>
          </a:xfrm>
          <a:prstGeom prst="rect">
            <a:avLst/>
          </a:prstGeom>
        </p:spPr>
      </p:pic>
      <p:pic>
        <p:nvPicPr>
          <p:cNvPr id="9" name="8 Imagen" descr="ies val miñor nigrán 10º ano (2) (Copia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1988840"/>
            <a:ext cx="3168352" cy="422447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>
                <a:latin typeface="Arial Black" panose="020B0A04020102020204" pitchFamily="34" charset="0"/>
              </a:rPr>
              <a:t>Celanova</a:t>
            </a:r>
            <a:r>
              <a:rPr lang="es-ES" sz="3200" dirty="0" smtClean="0">
                <a:latin typeface="Arial Black" panose="020B0A04020102020204" pitchFamily="34" charset="0"/>
              </a:rPr>
              <a:t>: </a:t>
            </a:r>
            <a:r>
              <a:rPr lang="es-ES" sz="3200" dirty="0" err="1" smtClean="0">
                <a:latin typeface="Arial Black" panose="020B0A04020102020204" pitchFamily="34" charset="0"/>
              </a:rPr>
              <a:t>terra</a:t>
            </a:r>
            <a:r>
              <a:rPr lang="es-ES" sz="3200" dirty="0" smtClean="0">
                <a:latin typeface="Arial Black" panose="020B0A04020102020204" pitchFamily="34" charset="0"/>
              </a:rPr>
              <a:t> de poetas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539552" y="2121408"/>
            <a:ext cx="8352928" cy="4050792"/>
          </a:xfrm>
        </p:spPr>
        <p:txBody>
          <a:bodyPr>
            <a:normAutofit fontScale="85000" lnSpcReduction="20000"/>
          </a:bodyPr>
          <a:lstStyle/>
          <a:p>
            <a:endParaRPr lang="es-ES" dirty="0" smtClean="0"/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Manuel Curros Enríquez  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Aires da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miña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terra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O Divino Sainete)</a:t>
            </a: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Celso Emilio Ferreiro   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(Longa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noite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pedra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Onde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 mundo se chama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Xosé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Luís Méndez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Ferrín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Arraianos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Fría Hortensia e </a:t>
            </a:r>
            <a:r>
              <a:rPr lang="es-ES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outras</a:t>
            </a:r>
            <a:r>
              <a:rPr lang="es-E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historias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None/>
            </a:pPr>
            <a:endParaRPr lang="es-E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Castor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Elices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Xosé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Velo Mosquera…</a:t>
            </a:r>
          </a:p>
          <a:p>
            <a:pPr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Baldo Ramos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Paulino Vázquez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Carlos Montero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José María Paz Gago</a:t>
            </a:r>
            <a:endParaRPr lang="es-E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dirty="0" smtClean="0"/>
              <a:t>	</a:t>
            </a:r>
            <a:endParaRPr lang="es-ES" dirty="0"/>
          </a:p>
        </p:txBody>
      </p:sp>
      <p:pic>
        <p:nvPicPr>
          <p:cNvPr id="4" name="3 Imagen" descr="ferr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5085184"/>
            <a:ext cx="2127112" cy="1416435"/>
          </a:xfrm>
          <a:prstGeom prst="rect">
            <a:avLst/>
          </a:prstGeom>
        </p:spPr>
      </p:pic>
      <p:pic>
        <p:nvPicPr>
          <p:cNvPr id="6" name="5 Imagen" descr="Celso Emilio 3 (Copiar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961514"/>
            <a:ext cx="1440160" cy="1724744"/>
          </a:xfrm>
          <a:prstGeom prst="rect">
            <a:avLst/>
          </a:prstGeom>
        </p:spPr>
      </p:pic>
      <p:pic>
        <p:nvPicPr>
          <p:cNvPr id="7" name="6 Imagen" descr="Curros alt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530436"/>
            <a:ext cx="1224136" cy="1724414"/>
          </a:xfrm>
          <a:prstGeom prst="rect">
            <a:avLst/>
          </a:prstGeom>
        </p:spPr>
      </p:pic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77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4725144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e todo </a:t>
            </a:r>
            <a:r>
              <a:rPr lang="es-ES" sz="3200" dirty="0" err="1" smtClean="0">
                <a:latin typeface="Arial Black" panose="020B0A04020102020204" pitchFamily="34" charset="0"/>
              </a:rPr>
              <a:t>isto</a:t>
            </a:r>
            <a:r>
              <a:rPr lang="es-ES" sz="3200" dirty="0" smtClean="0">
                <a:latin typeface="Arial Black" panose="020B0A04020102020204" pitchFamily="34" charset="0"/>
              </a:rPr>
              <a:t> para:</a:t>
            </a:r>
            <a:br>
              <a:rPr lang="es-ES" sz="3200" dirty="0" smtClean="0">
                <a:latin typeface="Arial Black" panose="020B0A04020102020204" pitchFamily="34" charset="0"/>
              </a:rPr>
            </a:br>
            <a:r>
              <a:rPr lang="es-ES" sz="2000" dirty="0" smtClean="0">
                <a:latin typeface="Arial Black" panose="020B0A04020102020204" pitchFamily="34" charset="0"/>
              </a:rPr>
              <a:t>CONVIDARVOS A </a:t>
            </a:r>
            <a:r>
              <a:rPr lang="es-ES" sz="2000" dirty="0" err="1" smtClean="0">
                <a:latin typeface="Arial Black" panose="020B0A04020102020204" pitchFamily="34" charset="0"/>
              </a:rPr>
              <a:t>coñecer</a:t>
            </a:r>
            <a:r>
              <a:rPr lang="es-ES" sz="2000" dirty="0" smtClean="0">
                <a:latin typeface="Arial Black" panose="020B0A04020102020204" pitchFamily="34" charset="0"/>
              </a:rPr>
              <a:t> CELANOVA </a:t>
            </a:r>
            <a:br>
              <a:rPr lang="es-ES" sz="2000" dirty="0" smtClean="0">
                <a:latin typeface="Arial Black" panose="020B0A04020102020204" pitchFamily="34" charset="0"/>
              </a:rPr>
            </a:br>
            <a:r>
              <a:rPr lang="es-ES" sz="2000" dirty="0" smtClean="0">
                <a:latin typeface="Arial Black" panose="020B0A04020102020204" pitchFamily="34" charset="0"/>
              </a:rPr>
              <a:t>E </a:t>
            </a:r>
            <a:r>
              <a:rPr lang="es-ES" sz="1800" dirty="0" err="1" smtClean="0">
                <a:latin typeface="Arial Black" panose="020B0A04020102020204" pitchFamily="34" charset="0"/>
              </a:rPr>
              <a:t>espertarvos</a:t>
            </a:r>
            <a:r>
              <a:rPr lang="es-ES" sz="1800" dirty="0" smtClean="0">
                <a:latin typeface="Arial Black" panose="020B0A04020102020204" pitchFamily="34" charset="0"/>
              </a:rPr>
              <a:t> ganas </a:t>
            </a:r>
            <a:r>
              <a:rPr lang="es-ES" sz="1800" dirty="0" err="1" smtClean="0">
                <a:latin typeface="Arial Black" panose="020B0A04020102020204" pitchFamily="34" charset="0"/>
              </a:rPr>
              <a:t>dE</a:t>
            </a:r>
            <a:r>
              <a:rPr lang="es-ES" sz="1800" dirty="0" smtClean="0">
                <a:latin typeface="Arial Black" panose="020B0A04020102020204" pitchFamily="34" charset="0"/>
              </a:rPr>
              <a:t> LER OU RELER A LITERATURA DOS NOSOS ESCRITORES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pic>
        <p:nvPicPr>
          <p:cNvPr id="5" name="4 Imagen" descr="11219087_1509494639378165_728347223215725821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276872"/>
            <a:ext cx="5772497" cy="407713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81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>
                <a:latin typeface="Arial Black" panose="020B0A04020102020204" pitchFamily="34" charset="0"/>
              </a:rPr>
              <a:t>teño</a:t>
            </a:r>
            <a:r>
              <a:rPr lang="es-ES" sz="3200" dirty="0" smtClean="0">
                <a:latin typeface="Arial Black" panose="020B0A04020102020204" pitchFamily="34" charset="0"/>
              </a:rPr>
              <a:t> tempo para </a:t>
            </a:r>
            <a:r>
              <a:rPr lang="es-ES" sz="3200" dirty="0" err="1" smtClean="0">
                <a:latin typeface="Arial Black" panose="020B0A04020102020204" pitchFamily="34" charset="0"/>
              </a:rPr>
              <a:t>unha</a:t>
            </a:r>
            <a:r>
              <a:rPr lang="es-ES" sz="3200" dirty="0" smtClean="0">
                <a:latin typeface="Arial Black" panose="020B0A04020102020204" pitchFamily="34" charset="0"/>
              </a:rPr>
              <a:t> recomendación?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pic>
        <p:nvPicPr>
          <p:cNvPr id="5" name="4 Imagen" descr="el-desorden-que-dej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789875"/>
            <a:ext cx="4506466" cy="4506466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2068785"/>
          </a:xfrm>
        </p:spPr>
        <p:txBody>
          <a:bodyPr/>
          <a:lstStyle/>
          <a:p>
            <a:pPr algn="ctr"/>
            <a:r>
              <a:rPr lang="es-ES" sz="3200" dirty="0" smtClean="0">
                <a:latin typeface="Arial Black" panose="020B0A04020102020204" pitchFamily="34" charset="0"/>
              </a:rPr>
              <a:t>UN SAÚDO ÓS </a:t>
            </a:r>
            <a:r>
              <a:rPr lang="es-ES" sz="3200" dirty="0" smtClean="0">
                <a:latin typeface="Arial Black" panose="020B0A04020102020204" pitchFamily="34" charset="0"/>
              </a:rPr>
              <a:t>CENTROS QUE NOS VISITARON ESTE ANO:</a:t>
            </a:r>
            <a:br>
              <a:rPr lang="es-ES" sz="3200" dirty="0" smtClean="0">
                <a:latin typeface="Arial Black" panose="020B0A04020102020204" pitchFamily="34" charset="0"/>
              </a:rPr>
            </a:br>
            <a:endParaRPr lang="es-ES" sz="5400" dirty="0"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2852936"/>
            <a:ext cx="6840760" cy="4005064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Lagoa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Antela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Xinzo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Castro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Baronceli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Verín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Vigo. Campus Ourense. Programa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IES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IES de Palas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IES Antón Losada Diéguez (A Estrada), IES San Tomé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Freixeiro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(Vigo),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Universidade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Vigo. Programa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CPR Santa María (Maristas de Ourense), IES de Valga,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Cidade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Antioquía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Xinzo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CPR Pablo VI Fátima (A Rúa), IES Moncho Valcárcel (As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García Rodríguez),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Leliadoura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,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Nº1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CPR Galaxia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Indalecio Pérez Tizón (Tui), IES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Xunqueira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1 (Pontevedra), IES Val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Miñor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Nigrán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Melide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IES Terra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 José Trapero Pardo (Castro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Chamoso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Lamas (O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Carballiño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CPR Divina Pastora (O Barco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Valdeorras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Tomiño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IES de Quiroga, CPI Plurilingüe O Cruce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Cerceda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CPR Vila 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Arenteiro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Carballiño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Concepción Arenal (Ferrol),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Valadares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(Vigo), IES O Castro (Vigo), IES da Pobra 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Caramiñal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Instituto Español Cañada Blanch (Londres),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Ribeira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Louro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Porriño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– Celso Emilio Ferreiro, IES Ramón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María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Aller Ulloa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Lalín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Paralaia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Moaña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Pedro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Floriani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Redondela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Rodeira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(Cangas), IES San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Mamede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Maceda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CEIP Curros Enríquez (A Coruña), CPI Curros Enríquez (Pazos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Borbén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CEIP Rosalía de Castro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Xinzo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Limia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Armando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Cotarelo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Valledor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Vilagarcía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Arousa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CPI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Mondariz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Castelao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(Vigo), IES Muralla Romana (Lugo), CEIP Curros Enríquez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CPI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Padrenda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-Crespos, CEIP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Xoaquín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Lorenzo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Xocas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Aquis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Querquennis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CEIP Santa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Marçia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Entrimo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CEIP San Marcos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Cartelle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Xunqueira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2 (Pontevedra), CPI 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Xunqueira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Fene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 IES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Pedra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Auga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Ponteareas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Pino Manso (O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Porriño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), IES Antonio Fraguas (Santiago de Compostela) E CPR Rosalía de Castro (Vigo)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593330" cy="3035808"/>
          </a:xfrm>
        </p:spPr>
        <p:txBody>
          <a:bodyPr/>
          <a:lstStyle/>
          <a:p>
            <a:pPr algn="r"/>
            <a:r>
              <a:rPr lang="es-ES" sz="3200" dirty="0" smtClean="0">
                <a:latin typeface="Arial Black" panose="020B0A04020102020204" pitchFamily="34" charset="0"/>
              </a:rPr>
              <a:t>GRAZAS POLA VOSA ATENCIÓN</a:t>
            </a:r>
            <a:endParaRPr lang="es-ES" sz="3200" dirty="0">
              <a:latin typeface="Arial Black" panose="020B0A040201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76056" y="5949280"/>
            <a:ext cx="3312368" cy="288032"/>
          </a:xfrm>
        </p:spPr>
        <p:txBody>
          <a:bodyPr>
            <a:normAutofit fontScale="92500"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Moraima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e Cristal, as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miñas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pequenas</a:t>
            </a:r>
            <a:r>
              <a:rPr lang="es-ES" sz="1400" dirty="0" smtClean="0"/>
              <a:t>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720232"/>
          </a:xfrm>
        </p:spPr>
        <p:txBody>
          <a:bodyPr>
            <a:normAutofit/>
          </a:bodyPr>
          <a:lstStyle/>
          <a:p>
            <a:r>
              <a:rPr lang="es-ES" sz="3200" dirty="0" smtClean="0">
                <a:latin typeface="Arial Black" panose="020B0A04020102020204" pitchFamily="34" charset="0"/>
              </a:rPr>
              <a:t>CELANOVA: Un paseo </a:t>
            </a:r>
            <a:r>
              <a:rPr lang="es-ES" sz="3200" dirty="0" err="1" smtClean="0">
                <a:latin typeface="Arial Black" panose="020B0A04020102020204" pitchFamily="34" charset="0"/>
              </a:rPr>
              <a:t>pola</a:t>
            </a:r>
            <a:r>
              <a:rPr lang="es-ES" sz="3200" dirty="0" smtClean="0">
                <a:latin typeface="Arial Black" panose="020B0A04020102020204" pitchFamily="34" charset="0"/>
              </a:rPr>
              <a:t> historia de </a:t>
            </a:r>
            <a:r>
              <a:rPr lang="es-ES" sz="3200" dirty="0" err="1" smtClean="0">
                <a:latin typeface="Arial Black" panose="020B0A04020102020204" pitchFamily="34" charset="0"/>
              </a:rPr>
              <a:t>galicia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55576" y="1988840"/>
            <a:ext cx="7728491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endParaRPr lang="es-ES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4 Marcador de contenido"/>
          <p:cNvSpPr txBox="1">
            <a:spLocks/>
          </p:cNvSpPr>
          <p:nvPr/>
        </p:nvSpPr>
        <p:spPr>
          <a:xfrm>
            <a:off x="539552" y="2121408"/>
            <a:ext cx="8352928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Cultura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castrexa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: CASTROMAO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Baixa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Media : VILANOVA  DOS INFANTES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Alta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s-ES" sz="200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kumimoji="0" lang="es-ES" sz="20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Media : CAPELA DE SAN MIGUEL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lang="es-ES" sz="2000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lang="es-ES" sz="2000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Moderna :  MOSTEIRO DE SAN SALVADOR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s-ES" sz="2000" i="0" u="none" strike="noStrike" kern="120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Idade</a:t>
            </a:r>
            <a:r>
              <a:rPr kumimoji="0" lang="es-ES" sz="200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Contemporánea :  CASA DOS POETAS</a:t>
            </a: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tabLst/>
              <a:defRPr/>
            </a:pPr>
            <a:endParaRPr kumimoji="0" lang="es-ES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5 Imagen" descr="http://www.galiciaselecta.com/137-thickbox_default/monasterio-de-san-salvador-celanova-ourense.jpg"/>
          <p:cNvPicPr/>
          <p:nvPr/>
        </p:nvPicPr>
        <p:blipFill>
          <a:blip r:embed="rId2" cstate="print"/>
          <a:srcRect l="7989" t="7985" r="9607" b="8365"/>
          <a:stretch>
            <a:fillRect/>
          </a:stretch>
        </p:blipFill>
        <p:spPr bwMode="auto">
          <a:xfrm rot="21019535">
            <a:off x="6208129" y="4565490"/>
            <a:ext cx="2527803" cy="16892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0 Imagen" descr="capela.jpg"/>
          <p:cNvPicPr/>
          <p:nvPr/>
        </p:nvPicPr>
        <p:blipFill>
          <a:blip r:embed="rId3" cstate="print"/>
          <a:stretch>
            <a:fillRect/>
          </a:stretch>
        </p:blipFill>
        <p:spPr>
          <a:xfrm rot="270189">
            <a:off x="4201867" y="4811020"/>
            <a:ext cx="2253001" cy="16657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7 Imagen" descr="https://encrypted-tbn0.gstatic.com/images?q=tbn:ANd9GcSJxBbmKkUnIHdODHzykuNlTeZbe3x-mx16q1-SguuiF9qHcSJ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653136"/>
            <a:ext cx="1620520" cy="1955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1 Imagen" descr="descarga.jpg"/>
          <p:cNvPicPr/>
          <p:nvPr/>
        </p:nvPicPr>
        <p:blipFill>
          <a:blip r:embed="rId5" cstate="print"/>
          <a:srcRect b="13460"/>
          <a:stretch>
            <a:fillRect/>
          </a:stretch>
        </p:blipFill>
        <p:spPr>
          <a:xfrm rot="21263764">
            <a:off x="457573" y="4982606"/>
            <a:ext cx="2391410" cy="1387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49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052736"/>
            <a:ext cx="7772400" cy="864096"/>
          </a:xfrm>
        </p:spPr>
        <p:txBody>
          <a:bodyPr>
            <a:normAutofit fontScale="90000"/>
          </a:bodyPr>
          <a:lstStyle/>
          <a:p>
            <a:r>
              <a:rPr lang="es-ES" sz="3600" dirty="0" err="1" smtClean="0">
                <a:latin typeface="Arial Black" panose="020B0A04020102020204" pitchFamily="34" charset="0"/>
              </a:rPr>
              <a:t>Quen</a:t>
            </a:r>
            <a:r>
              <a:rPr lang="es-ES" sz="3600" dirty="0" smtClean="0">
                <a:latin typeface="Arial Black" panose="020B0A04020102020204" pitchFamily="34" charset="0"/>
              </a:rPr>
              <a:t> somos e que </a:t>
            </a:r>
            <a:r>
              <a:rPr lang="es-ES" sz="3600" dirty="0" err="1" smtClean="0">
                <a:latin typeface="Arial Black" panose="020B0A04020102020204" pitchFamily="34" charset="0"/>
              </a:rPr>
              <a:t>facemos</a:t>
            </a: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453650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s-E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FUNDACIÓN CURROS ENRÍQUEZ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buNone/>
            </a:pP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Entidade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cultural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ánimo de lucro de interese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galego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Fin principal:  </a:t>
            </a:r>
          </a:p>
          <a:p>
            <a:pPr algn="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DIFUNDIR VIDA E OBRA </a:t>
            </a:r>
          </a:p>
          <a:p>
            <a:pPr algn="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DOS ESCRITORES DE CELANOVA</a:t>
            </a:r>
          </a:p>
          <a:p>
            <a:pPr algn="r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Encargados da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xestión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</a:p>
          <a:p>
            <a:pPr algn="r"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CASA DOS POETAS</a:t>
            </a:r>
          </a:p>
          <a:p>
            <a:pPr algn="r">
              <a:buNone/>
            </a:pP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Exposición permanente sobre Curros Enríquez </a:t>
            </a:r>
          </a:p>
          <a:p>
            <a:pPr algn="r">
              <a:buNone/>
            </a:pPr>
            <a:r>
              <a:rPr lang="es-E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e aproximación a Celso Emilio</a:t>
            </a:r>
          </a:p>
          <a:p>
            <a:pPr algn="r"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	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9" name="8 Imagen" descr="Casa dos Poetas [1024x768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02328"/>
            <a:ext cx="2771800" cy="4155672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46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340768"/>
            <a:ext cx="7772400" cy="648072"/>
          </a:xfrm>
        </p:spPr>
        <p:txBody>
          <a:bodyPr>
            <a:normAutofit fontScale="90000"/>
          </a:bodyPr>
          <a:lstStyle/>
          <a:p>
            <a:r>
              <a:rPr lang="es-ES" sz="3100" dirty="0" err="1" smtClean="0">
                <a:latin typeface="Arial Black" panose="020B0A04020102020204" pitchFamily="34" charset="0"/>
              </a:rPr>
              <a:t>algúns</a:t>
            </a:r>
            <a:r>
              <a:rPr lang="es-ES" sz="3100" dirty="0" smtClean="0">
                <a:latin typeface="Arial Black" panose="020B0A04020102020204" pitchFamily="34" charset="0"/>
              </a:rPr>
              <a:t> Dos </a:t>
            </a:r>
            <a:r>
              <a:rPr lang="es-ES" sz="3100" dirty="0" err="1" smtClean="0">
                <a:latin typeface="Arial Black" panose="020B0A04020102020204" pitchFamily="34" charset="0"/>
              </a:rPr>
              <a:t>nosos</a:t>
            </a:r>
            <a:r>
              <a:rPr lang="es-ES" sz="3100" dirty="0" smtClean="0">
                <a:latin typeface="Arial Black" panose="020B0A04020102020204" pitchFamily="34" charset="0"/>
              </a:rPr>
              <a:t> </a:t>
            </a:r>
            <a:r>
              <a:rPr lang="es-ES" sz="3100" dirty="0" err="1" smtClean="0">
                <a:latin typeface="Arial Black" panose="020B0A04020102020204" pitchFamily="34" charset="0"/>
              </a:rPr>
              <a:t>proxectos</a:t>
            </a:r>
            <a:r>
              <a:rPr lang="es-ES" sz="3100" dirty="0" smtClean="0">
                <a:latin typeface="Arial Black" panose="020B0A04020102020204" pitchFamily="34" charset="0"/>
              </a:rPr>
              <a:t> </a:t>
            </a:r>
            <a:r>
              <a:rPr lang="es-ES" sz="4700" dirty="0" smtClean="0"/>
              <a:t/>
            </a:r>
            <a:br>
              <a:rPr lang="es-ES" sz="4700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525658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POEMAS NA RÚA”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Percorrido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urbano por libre en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	a 		través de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paneis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con textos dos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nosos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escritores.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“RUTA CURROSIANA”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Roteiro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curta distancia que conecta 				lugares presentes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poesía de Curros:</a:t>
            </a:r>
          </a:p>
          <a:p>
            <a:pPr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Virxe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do Cristal</a:t>
            </a:r>
          </a:p>
          <a:p>
            <a:pPr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	O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gueiteiro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Unha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boda en </a:t>
            </a:r>
            <a:r>
              <a:rPr lang="es-E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Einibó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XOGO DE BÚSQUEDA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 FRÍA HORTENSIA”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VIAXE POR  TERRAS  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ARRAIANAS</a:t>
            </a:r>
          </a:p>
          <a:p>
            <a:pPr>
              <a:lnSpc>
                <a:spcPct val="120000"/>
              </a:lnSpc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PROXECTO DA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“ITINERARIO DO REXURDIMENTO”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En colaboración coas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Fundacións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Rosalía de Castro e Eduardo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Pondal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s-ES" dirty="0" smtClean="0"/>
              <a:t>				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811278" y="1990001"/>
            <a:ext cx="1152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CESO EMILIO FERREIRO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812360" y="3212976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MANUEL</a:t>
            </a:r>
          </a:p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CURROS </a:t>
            </a:r>
          </a:p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ENRÍQUEZ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7812360" y="4725144"/>
            <a:ext cx="115212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XOSÉ LUÍS	 </a:t>
            </a:r>
          </a:p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MÉNDEZ FERRÍN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21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504208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Resultados </a:t>
            </a:r>
            <a:r>
              <a:rPr lang="es-ES" sz="2800" dirty="0" err="1" smtClean="0">
                <a:latin typeface="Arial Black" panose="020B0A04020102020204" pitchFamily="34" charset="0"/>
              </a:rPr>
              <a:t>anuais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685800" y="2121408"/>
            <a:ext cx="8062664" cy="40507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6.000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visitantes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Casa dos Poetas</a:t>
            </a:r>
          </a:p>
          <a:p>
            <a:pPr algn="ctr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>
              <a:buNone/>
            </a:pPr>
            <a:r>
              <a:rPr lang="es-E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2.000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escolares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50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centros</a:t>
            </a:r>
          </a:p>
          <a:p>
            <a:pPr>
              <a:buNone/>
            </a:pP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(ata </a:t>
            </a:r>
            <a:r>
              <a:rPr lang="es-E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xuño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2016: 2.300 escolares -61 centros)</a:t>
            </a:r>
          </a:p>
          <a:p>
            <a:pPr lvl="2" algn="ctr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pPr lvl="2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    </a:t>
            </a:r>
            <a:r>
              <a:rPr lang="es-E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 ANOS            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centros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diferentes</a:t>
            </a:r>
          </a:p>
          <a:p>
            <a:pPr lvl="2">
              <a:buNone/>
            </a:pPr>
            <a:endParaRPr lang="es-E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None/>
            </a:pP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+ 30 centros superan a 5ª visita</a:t>
            </a:r>
          </a:p>
          <a:p>
            <a:pPr lvl="2">
              <a:buNone/>
            </a:pPr>
            <a:endParaRPr lang="es-E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r">
              <a:buNone/>
            </a:pP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chegamos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sz="20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estes</a:t>
            </a:r>
            <a:r>
              <a:rPr lang="es-ES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resultados?</a:t>
            </a:r>
          </a:p>
          <a:p>
            <a:pPr lvl="2" algn="ctr">
              <a:buNone/>
            </a:pPr>
            <a:endParaRPr lang="es-ES" sz="2000" dirty="0" smtClean="0"/>
          </a:p>
          <a:p>
            <a:pPr lvl="2" algn="ctr">
              <a:buNone/>
            </a:pPr>
            <a:endParaRPr lang="es-ES" sz="2000" dirty="0" smtClean="0"/>
          </a:p>
          <a:p>
            <a:pPr lvl="2" algn="ctr">
              <a:buNone/>
            </a:pPr>
            <a:endParaRPr lang="es-ES" sz="2800" dirty="0"/>
          </a:p>
        </p:txBody>
      </p:sp>
      <p:sp>
        <p:nvSpPr>
          <p:cNvPr id="6" name="5 Flecha abajo"/>
          <p:cNvSpPr/>
          <p:nvPr/>
        </p:nvSpPr>
        <p:spPr>
          <a:xfrm>
            <a:off x="1403648" y="2708920"/>
            <a:ext cx="144016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6 Imagen" descr="imag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4581128"/>
            <a:ext cx="1318966" cy="1036923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4932040" y="4641908"/>
            <a:ext cx="648072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9 Imagen" descr="mapacentr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8158" y="0"/>
            <a:ext cx="3685843" cy="3501008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23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5797190"/>
            <a:ext cx="7772400" cy="1060810"/>
          </a:xfrm>
        </p:spPr>
        <p:txBody>
          <a:bodyPr>
            <a:norm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Folleto </a:t>
            </a:r>
            <a:r>
              <a:rPr lang="es-E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dispoñible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en      WWW.CURROSENRIQUEZ.ES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404764" y="2504685"/>
            <a:ext cx="6334472" cy="3960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" dirty="0" smtClean="0"/>
          </a:p>
          <a:p>
            <a:pPr lvl="1" algn="ctr"/>
            <a:endParaRPr lang="es-ES" dirty="0"/>
          </a:p>
        </p:txBody>
      </p:sp>
      <p:pic>
        <p:nvPicPr>
          <p:cNvPr id="7" name="6 Marcador de contenido" descr="programa-vencoñecer (Copiar) (Copiar)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48680"/>
            <a:ext cx="7560839" cy="5348073"/>
          </a:xfr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11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es-ES" sz="2800" dirty="0" smtClean="0">
                <a:latin typeface="Arial Black" panose="020B0A04020102020204" pitchFamily="34" charset="0"/>
              </a:rPr>
              <a:t>A literatura e os escritores</a:t>
            </a:r>
            <a:br>
              <a:rPr lang="es-ES" sz="2800" dirty="0" smtClean="0">
                <a:latin typeface="Arial Black" panose="020B0A04020102020204" pitchFamily="34" charset="0"/>
              </a:rPr>
            </a:br>
            <a:r>
              <a:rPr lang="es-ES" sz="2800" dirty="0" smtClean="0">
                <a:latin typeface="Arial Black" panose="020B0A04020102020204" pitchFamily="34" charset="0"/>
              </a:rPr>
              <a:t>como fío conductor</a:t>
            </a:r>
            <a:br>
              <a:rPr lang="es-ES" sz="2800" dirty="0" smtClean="0">
                <a:latin typeface="Arial Black" panose="020B0A04020102020204" pitchFamily="34" charset="0"/>
              </a:rPr>
            </a:br>
            <a:endParaRPr lang="es-ES" sz="2800" dirty="0">
              <a:latin typeface="Arial Black" panose="020B0A04020102020204" pitchFamily="34" charset="0"/>
            </a:endParaRPr>
          </a:p>
        </p:txBody>
      </p:sp>
      <p:sp>
        <p:nvSpPr>
          <p:cNvPr id="6" name="4 Marcador de contenido"/>
          <p:cNvSpPr>
            <a:spLocks noGrp="1"/>
          </p:cNvSpPr>
          <p:nvPr>
            <p:ph idx="1"/>
          </p:nvPr>
        </p:nvSpPr>
        <p:spPr>
          <a:xfrm>
            <a:off x="685800" y="2204864"/>
            <a:ext cx="8062664" cy="4752528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RECEPCIÓN   :   Presentación da ‘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vila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literaria’</a:t>
            </a:r>
          </a:p>
          <a:p>
            <a:pPr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1ª VISITA  Casa dos Poetas:  protagonismo dos escritores</a:t>
            </a:r>
          </a:p>
          <a:p>
            <a:pPr lvl="3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Centrámonos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en Manuel Curros Enríquez</a:t>
            </a: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Guiños a Celso Emilio Ferreiro: paso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casa natal, vídeo de 				     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Celanova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no que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fai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de narrador…</a:t>
            </a:r>
          </a:p>
          <a:p>
            <a:pPr lvl="3"/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VISITA ó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Mosteiro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PERCORRIDO LITERARIO: 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Entrega </a:t>
            </a:r>
            <a:r>
              <a:rPr lang="es-E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folleto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Lecturas de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CURROS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pPr lvl="5"/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Praza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Maior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CANTIGA 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conexión vida estudiantil</a:t>
            </a:r>
          </a:p>
          <a:p>
            <a:pPr lvl="3">
              <a:buNone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				  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IGREXA FRÍA conexión visita </a:t>
            </a:r>
            <a:r>
              <a:rPr lang="es-ES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Mosteiro</a:t>
            </a:r>
            <a:endParaRPr lang="es-ES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>
              <a:buNone/>
            </a:pPr>
            <a:endParaRPr lang="es-ES" dirty="0" smtClean="0"/>
          </a:p>
          <a:p>
            <a:pPr lvl="8"/>
            <a:endParaRPr lang="es-ES" dirty="0" smtClean="0"/>
          </a:p>
          <a:p>
            <a:pPr>
              <a:buNone/>
            </a:pPr>
            <a:r>
              <a:rPr lang="es-ES" dirty="0" smtClean="0"/>
              <a:t>				</a:t>
            </a: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4 Imagen" descr="callearriba (Copiar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5" y="0"/>
            <a:ext cx="1475656" cy="2623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2800" dirty="0" err="1" smtClean="0">
                <a:latin typeface="Arial Black" panose="020B0A04020102020204" pitchFamily="34" charset="0"/>
              </a:rPr>
              <a:t>Ies</a:t>
            </a:r>
            <a:r>
              <a:rPr lang="es-ES" sz="2800" dirty="0" smtClean="0">
                <a:latin typeface="Arial Black" panose="020B0A04020102020204" pitchFamily="34" charset="0"/>
              </a:rPr>
              <a:t> da pobra do </a:t>
            </a:r>
            <a:r>
              <a:rPr lang="es-ES" sz="2800" dirty="0" err="1" smtClean="0">
                <a:latin typeface="Arial Black" panose="020B0A04020102020204" pitchFamily="34" charset="0"/>
              </a:rPr>
              <a:t>caramiñal</a:t>
            </a:r>
            <a:r>
              <a:rPr lang="es-ES" sz="2800" dirty="0" smtClean="0">
                <a:latin typeface="Arial Black" panose="020B0A04020102020204" pitchFamily="34" charset="0"/>
              </a:rPr>
              <a:t/>
            </a:r>
            <a:br>
              <a:rPr lang="es-ES" sz="2800" dirty="0" smtClean="0">
                <a:latin typeface="Arial Black" panose="020B0A04020102020204" pitchFamily="34" charset="0"/>
              </a:rPr>
            </a:br>
            <a:r>
              <a:rPr lang="es-ES" sz="2800" dirty="0" smtClean="0">
                <a:latin typeface="Arial Black" panose="020B0A04020102020204" pitchFamily="34" charset="0"/>
              </a:rPr>
              <a:t>VISITANDO A CASA DOS POETAS</a:t>
            </a:r>
            <a:endParaRPr lang="es-ES" sz="2800" dirty="0">
              <a:latin typeface="Arial Black" panose="020B0A04020102020204" pitchFamily="34" charset="0"/>
            </a:endParaRPr>
          </a:p>
        </p:txBody>
      </p:sp>
      <p:pic>
        <p:nvPicPr>
          <p:cNvPr id="4" name="3 Imagen" descr="ies pobra do caramiñal 20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1862826"/>
            <a:ext cx="5652120" cy="4239090"/>
          </a:xfrm>
          <a:prstGeom prst="rect">
            <a:avLst/>
          </a:prstGeom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333BD-F287-4039-886B-21C9A6E3B8D6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2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TC103090434[[fn=Caracteres de madera]]</Template>
  <TotalTime>1329</TotalTime>
  <Words>1039</Words>
  <Application>Microsoft Office PowerPoint</Application>
  <PresentationFormat>Presentación en pantalla (4:3)</PresentationFormat>
  <Paragraphs>260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Rockwell</vt:lpstr>
      <vt:lpstr>Rockwell Condensed</vt:lpstr>
      <vt:lpstr>Times New Roman</vt:lpstr>
      <vt:lpstr>Wingdings</vt:lpstr>
      <vt:lpstr>Tipo de madera</vt:lpstr>
      <vt:lpstr>A celanova de curros e celso emilio</vt:lpstr>
      <vt:lpstr>Celanova: terra de poetas</vt:lpstr>
      <vt:lpstr>CELANOVA: Un paseo pola historia de galicia </vt:lpstr>
      <vt:lpstr>Quen somos e que facemos  </vt:lpstr>
      <vt:lpstr>algúns Dos nosos proxectos    </vt:lpstr>
      <vt:lpstr>Resultados anuais</vt:lpstr>
      <vt:lpstr>Folleto dispoñible en      WWW.CURROSENRIQUEZ.ES</vt:lpstr>
      <vt:lpstr>A literatura e os escritores como fío conductor </vt:lpstr>
      <vt:lpstr>Ies da pobra do caramiñal VISITANDO A CASA DOS POETAS</vt:lpstr>
      <vt:lpstr>Ies de rodeira (cangas) LENDO A CURROS </vt:lpstr>
      <vt:lpstr>A literatura e os escritores como fío conductor </vt:lpstr>
      <vt:lpstr>Cpi de mondariz lendo a celso emilio na cela</vt:lpstr>
      <vt:lpstr>Ies a paralaia (Moaña) lendo a celso emilio na biblioteca do ies</vt:lpstr>
      <vt:lpstr>Cpr sagrado corazón (o carballiño) lendo a celso emilio frente a taberna do galo</vt:lpstr>
      <vt:lpstr>A literatura e os escritores como fío conductor </vt:lpstr>
      <vt:lpstr>RESTO DE INGREDIENTES  PARA UN PROGRAMA REDONDO    </vt:lpstr>
      <vt:lpstr>RESTO DE INGREDIENTES  PARA UN PROGRAMA REDONDO    </vt:lpstr>
      <vt:lpstr>IES valadares (vigo) 5º ANO DE VISITA</vt:lpstr>
      <vt:lpstr>IES O CASTRO (VIGO) E  IES VAL MIÑOR (NIGRÁN) 10º ANO DE VISITA!!!!!</vt:lpstr>
      <vt:lpstr>e todo isto para: CONVIDARVOS A coñecer CELANOVA  E espertarvos ganas dE LER OU RELER A LITERATURA DOS NOSOS ESCRITORES    </vt:lpstr>
      <vt:lpstr>teño tempo para unha recomendación?</vt:lpstr>
      <vt:lpstr>UN SAÚDO ÓS CENTROS QUE NOS VISITARON ESTE ANO: </vt:lpstr>
      <vt:lpstr>GRAZAS POLA VOSA ATENCIÓN</vt:lpstr>
    </vt:vector>
  </TitlesOfParts>
  <Company>Fundacion Curros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Entrada</dc:creator>
  <cp:lastModifiedBy>Casa</cp:lastModifiedBy>
  <cp:revision>121</cp:revision>
  <cp:lastPrinted>2014-07-16T15:24:19Z</cp:lastPrinted>
  <dcterms:created xsi:type="dcterms:W3CDTF">2013-12-11T16:28:15Z</dcterms:created>
  <dcterms:modified xsi:type="dcterms:W3CDTF">2016-06-08T14:33:19Z</dcterms:modified>
</cp:coreProperties>
</file>