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20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B8586-871D-4F50-BBDD-E49E491A1F6C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F8C5D-6EFC-49A3-BA8E-682E809245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237B1-3A0E-49FA-9F32-FD1F1380CC9E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4F137-3F5B-4EAF-8F18-F99C212A5EF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D7A3B-9012-4927-94A0-6E732AD20951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55804-B749-4067-9315-708C684E2C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372C8-DC07-4BC2-B121-1D2406D9854D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94E54-3DED-42C5-949F-5080AD56A98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11B4-F841-4311-A0A7-0EDE0F23F4DF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1DB29-AB79-4B8C-BEFA-22B8A31AA7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57539-8D12-4564-B9BD-F76E5CCBC2A6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899D-168F-46B9-9AC2-32A7FFEFBE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53246-F3E3-44A0-AB0D-5E619B812C60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2B031-9139-43DD-9C9D-AC0E457F612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38D39-6C5B-422C-9D98-1A88EC485E90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8F40C-4524-4255-982A-882638EF64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93F93-9CA2-4CE4-9B05-62CFE7760390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30742-8BA3-44CF-A447-DBCB8832AF8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79163-D3D0-4C84-85D8-2D068213E959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09C05-8C12-4E4C-8D33-C0E5D364901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CCD21-74FC-4603-86C7-07615BDA5EE8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B9D63-9E24-4922-9F5C-D162113E8AD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B5F873-9A22-44DA-A436-BDF40914141E}" type="datetimeFigureOut">
              <a:rPr lang="es-ES"/>
              <a:pPr>
                <a:defRPr/>
              </a:pPr>
              <a:t>06/11/2014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DA510C-3F44-45C1-A819-CC8949F44B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xunta.es/biblioteca/redeBE/mod/resource/view.php?inpopup=true&amp;id=750" TargetMode="External"/><Relationship Id="rId2" Type="http://schemas.openxmlformats.org/officeDocument/2006/relationships/hyperlink" Target="http://www.mecd.gob.es/cultura-mecd/areas-cultura/bibliotecas/mc/consejocb/grupos-de-trabajo/2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ospectiva2020.wordpres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19250" y="4652963"/>
            <a:ext cx="6400800" cy="504825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dirty="0" err="1" smtClean="0">
                <a:solidFill>
                  <a:srgbClr val="7030A0"/>
                </a:solidFill>
              </a:rPr>
              <a:t>Algunhas</a:t>
            </a:r>
            <a:r>
              <a:rPr lang="es-ES" dirty="0" smtClean="0">
                <a:solidFill>
                  <a:srgbClr val="7030A0"/>
                </a:solidFill>
              </a:rPr>
              <a:t> tendencias </a:t>
            </a:r>
            <a:r>
              <a:rPr lang="es-ES" dirty="0" err="1" smtClean="0">
                <a:solidFill>
                  <a:srgbClr val="7030A0"/>
                </a:solidFill>
              </a:rPr>
              <a:t>nas</a:t>
            </a:r>
            <a:r>
              <a:rPr lang="es-ES" dirty="0" smtClean="0">
                <a:solidFill>
                  <a:srgbClr val="7030A0"/>
                </a:solidFill>
              </a:rPr>
              <a:t> Bibliotecas escolares 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4213" y="620713"/>
            <a:ext cx="7772400" cy="3556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7030A0"/>
                </a:solidFill>
              </a:rPr>
              <a:t>INFORME PROSPECTIVA 2020</a:t>
            </a:r>
            <a:br>
              <a:rPr lang="es-ES" b="1" dirty="0" smtClean="0">
                <a:solidFill>
                  <a:srgbClr val="7030A0"/>
                </a:solidFill>
              </a:rPr>
            </a:br>
            <a:r>
              <a:rPr lang="es-ES" sz="4000" i="1" dirty="0" smtClean="0">
                <a:solidFill>
                  <a:srgbClr val="7030A0"/>
                </a:solidFill>
              </a:rPr>
              <a:t>As </a:t>
            </a:r>
            <a:r>
              <a:rPr lang="es-ES" sz="4000" i="1" dirty="0" err="1" smtClean="0">
                <a:solidFill>
                  <a:srgbClr val="7030A0"/>
                </a:solidFill>
              </a:rPr>
              <a:t>dez</a:t>
            </a:r>
            <a:r>
              <a:rPr lang="es-ES" sz="4000" i="1" dirty="0" smtClean="0">
                <a:solidFill>
                  <a:srgbClr val="7030A0"/>
                </a:solidFill>
              </a:rPr>
              <a:t> áreas que </a:t>
            </a:r>
            <a:r>
              <a:rPr lang="es-ES" sz="4000" i="1" dirty="0" err="1" smtClean="0">
                <a:solidFill>
                  <a:srgbClr val="7030A0"/>
                </a:solidFill>
              </a:rPr>
              <a:t>máis</a:t>
            </a:r>
            <a:r>
              <a:rPr lang="es-ES" sz="4000" i="1" dirty="0" smtClean="0">
                <a:solidFill>
                  <a:srgbClr val="7030A0"/>
                </a:solidFill>
              </a:rPr>
              <a:t> van mudar </a:t>
            </a:r>
            <a:r>
              <a:rPr lang="es-ES" sz="4000" i="1" dirty="0" err="1" smtClean="0">
                <a:solidFill>
                  <a:srgbClr val="7030A0"/>
                </a:solidFill>
              </a:rPr>
              <a:t>nas</a:t>
            </a:r>
            <a:r>
              <a:rPr lang="es-ES" sz="4000" i="1" dirty="0" smtClean="0">
                <a:solidFill>
                  <a:srgbClr val="7030A0"/>
                </a:solidFill>
              </a:rPr>
              <a:t> </a:t>
            </a:r>
            <a:r>
              <a:rPr lang="es-ES" sz="4000" i="1" dirty="0" err="1" smtClean="0">
                <a:solidFill>
                  <a:srgbClr val="7030A0"/>
                </a:solidFill>
              </a:rPr>
              <a:t>nosas</a:t>
            </a:r>
            <a:r>
              <a:rPr lang="es-ES" sz="4000" i="1" dirty="0" smtClean="0">
                <a:solidFill>
                  <a:srgbClr val="7030A0"/>
                </a:solidFill>
              </a:rPr>
              <a:t> bibliotecas nos </a:t>
            </a:r>
            <a:r>
              <a:rPr lang="es-ES" sz="4000" i="1" dirty="0" err="1" smtClean="0">
                <a:solidFill>
                  <a:srgbClr val="7030A0"/>
                </a:solidFill>
              </a:rPr>
              <a:t>vindeiros</a:t>
            </a:r>
            <a:r>
              <a:rPr lang="es-ES" sz="4000" i="1" dirty="0" smtClean="0">
                <a:solidFill>
                  <a:srgbClr val="7030A0"/>
                </a:solidFill>
              </a:rPr>
              <a:t> anos .</a:t>
            </a:r>
            <a:br>
              <a:rPr lang="es-ES" sz="4000" i="1" dirty="0" smtClean="0">
                <a:solidFill>
                  <a:srgbClr val="7030A0"/>
                </a:solidFill>
              </a:rPr>
            </a:br>
            <a:r>
              <a:rPr lang="es-ES" dirty="0" smtClean="0">
                <a:solidFill>
                  <a:srgbClr val="7030A0"/>
                </a:solidFill>
              </a:rPr>
              <a:t>CCB 2013</a:t>
            </a:r>
            <a:br>
              <a:rPr lang="es-ES" dirty="0" smtClean="0">
                <a:solidFill>
                  <a:srgbClr val="7030A0"/>
                </a:solidFill>
              </a:rPr>
            </a:b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7010400" cy="7905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ES" sz="3800" b="1" dirty="0" smtClean="0">
                <a:solidFill>
                  <a:srgbClr val="7030A0"/>
                </a:solidFill>
              </a:rPr>
              <a:t>As BE no futuro próximo </a:t>
            </a:r>
            <a:br>
              <a:rPr lang="es-ES" altLang="es-ES" sz="3800" b="1" dirty="0" smtClean="0">
                <a:solidFill>
                  <a:srgbClr val="7030A0"/>
                </a:solidFill>
              </a:rPr>
            </a:br>
            <a:r>
              <a:rPr lang="es-ES" altLang="es-ES" sz="1600" b="1" dirty="0" smtClean="0">
                <a:solidFill>
                  <a:srgbClr val="7030A0"/>
                </a:solidFill>
              </a:rPr>
              <a:t>(</a:t>
            </a:r>
            <a:r>
              <a:rPr lang="es-ES" altLang="es-ES" sz="1600" b="1" i="1" dirty="0" smtClean="0">
                <a:solidFill>
                  <a:srgbClr val="7030A0"/>
                </a:solidFill>
              </a:rPr>
              <a:t>do Informe do CCB: Prospectivas Bibliotecas 2020</a:t>
            </a:r>
            <a:r>
              <a:rPr lang="es-ES" altLang="es-ES" sz="1600" b="1" dirty="0" smtClean="0">
                <a:solidFill>
                  <a:srgbClr val="7030A0"/>
                </a:solidFill>
              </a:rPr>
              <a:t>)</a:t>
            </a:r>
            <a:endParaRPr lang="gl-ES" altLang="es-ES" sz="1600" b="1" dirty="0" smtClean="0">
              <a:solidFill>
                <a:srgbClr val="7030A0"/>
              </a:solidFill>
            </a:endParaRP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96975"/>
            <a:ext cx="8640762" cy="5327650"/>
          </a:xfrm>
        </p:spPr>
        <p:txBody>
          <a:bodyPr rtlCol="0">
            <a:normAutofit fontScale="92500" lnSpcReduction="10000"/>
          </a:bodyPr>
          <a:lstStyle/>
          <a:p>
            <a:pPr lvl="1" indent="-3429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smtClean="0">
                <a:solidFill>
                  <a:srgbClr val="7030A0"/>
                </a:solidFill>
              </a:rPr>
              <a:t>Serán lugares de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encontro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, intercambio, formación, colaboración… entre os diferentes sectores da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comunidade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educativa. </a:t>
            </a:r>
          </a:p>
          <a:p>
            <a:pPr lvl="1" indent="-3429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Serán </a:t>
            </a:r>
            <a:r>
              <a:rPr lang="es-ES" altLang="es-ES" sz="2600" b="1" i="1" dirty="0" err="1" smtClean="0">
                <a:solidFill>
                  <a:schemeClr val="accent6">
                    <a:lumMod val="75000"/>
                  </a:schemeClr>
                </a:solidFill>
              </a:rPr>
              <a:t>espazos</a:t>
            </a: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altLang="es-ES" sz="2600" b="1" i="1" dirty="0" err="1" smtClean="0">
                <a:solidFill>
                  <a:schemeClr val="accent6">
                    <a:lumMod val="75000"/>
                  </a:schemeClr>
                </a:solidFill>
              </a:rPr>
              <a:t>sociais</a:t>
            </a: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  de </a:t>
            </a:r>
            <a:r>
              <a:rPr lang="es-ES" altLang="es-ES" sz="2600" b="1" i="1" dirty="0" err="1" smtClean="0">
                <a:solidFill>
                  <a:schemeClr val="accent6">
                    <a:lumMod val="75000"/>
                  </a:schemeClr>
                </a:solidFill>
              </a:rPr>
              <a:t>desenvolvemento</a:t>
            </a: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 do </a:t>
            </a:r>
            <a:r>
              <a:rPr lang="es-ES" altLang="es-ES" sz="2600" b="1" i="1" dirty="0" err="1" smtClean="0">
                <a:solidFill>
                  <a:schemeClr val="accent6">
                    <a:lumMod val="75000"/>
                  </a:schemeClr>
                </a:solidFill>
              </a:rPr>
              <a:t>coñecemento</a:t>
            </a:r>
            <a:endParaRPr lang="es-ES" altLang="es-ES" sz="26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smtClean="0">
                <a:solidFill>
                  <a:srgbClr val="7030A0"/>
                </a:solidFill>
              </a:rPr>
              <a:t>As bibliotecas transformarán os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seus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espazos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cara a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unha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maior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diversidade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de usos.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As bibliotecas centrarán a </a:t>
            </a:r>
            <a:r>
              <a:rPr lang="es-ES" altLang="es-ES" sz="2600" b="1" i="1" dirty="0" err="1" smtClean="0">
                <a:solidFill>
                  <a:schemeClr val="accent6">
                    <a:lumMod val="75000"/>
                  </a:schemeClr>
                </a:solidFill>
              </a:rPr>
              <a:t>súa</a:t>
            </a: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 función na selección e distribución de </a:t>
            </a:r>
            <a:r>
              <a:rPr lang="es-ES" altLang="es-ES" sz="2600" b="1" i="1" dirty="0" err="1" smtClean="0">
                <a:solidFill>
                  <a:schemeClr val="accent6">
                    <a:lumMod val="75000"/>
                  </a:schemeClr>
                </a:solidFill>
              </a:rPr>
              <a:t>contidos</a:t>
            </a: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 en función das demandas da </a:t>
            </a:r>
            <a:r>
              <a:rPr lang="es-ES" altLang="es-ES" sz="2600" b="1" i="1" dirty="0" err="1" smtClean="0">
                <a:solidFill>
                  <a:schemeClr val="accent6">
                    <a:lumMod val="75000"/>
                  </a:schemeClr>
                </a:solidFill>
              </a:rPr>
              <a:t>comunidade</a:t>
            </a: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 educativa.</a:t>
            </a:r>
            <a:r>
              <a:rPr lang="es-ES" altLang="es-ES" sz="26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err="1" smtClean="0">
                <a:solidFill>
                  <a:srgbClr val="7030A0"/>
                </a:solidFill>
              </a:rPr>
              <a:t>Incorporarase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ao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alumnado e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ás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familias na toma de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decisións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.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A sección de referencia estará plenamente informatizada</a:t>
            </a:r>
            <a:r>
              <a:rPr lang="gl-ES" altLang="es-ES" sz="2600" i="1" dirty="0" smtClean="0">
                <a:solidFill>
                  <a:schemeClr val="accent6">
                    <a:lumMod val="75000"/>
                  </a:schemeClr>
                </a:solidFill>
              </a:rPr>
              <a:t> .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smtClean="0">
                <a:solidFill>
                  <a:srgbClr val="7030A0"/>
                </a:solidFill>
              </a:rPr>
              <a:t>Serán bibliotecas especializadas en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xéneros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ou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 temas (por zonas).</a:t>
            </a:r>
            <a:r>
              <a:rPr lang="es-ES" altLang="es-ES" sz="2600" i="1" dirty="0" smtClean="0">
                <a:solidFill>
                  <a:srgbClr val="7030A0"/>
                </a:solidFill>
              </a:rPr>
              <a:t>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Cobrará grande importancia o fondo local.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smtClean="0">
                <a:solidFill>
                  <a:srgbClr val="7030A0"/>
                </a:solidFill>
              </a:rPr>
              <a:t>Terán un fondo impreso de </a:t>
            </a:r>
            <a:r>
              <a:rPr lang="es-ES" altLang="es-ES" sz="2600" b="1" i="1" dirty="0" err="1" smtClean="0">
                <a:solidFill>
                  <a:srgbClr val="7030A0"/>
                </a:solidFill>
              </a:rPr>
              <a:t>calidade</a:t>
            </a:r>
            <a:r>
              <a:rPr lang="es-ES" altLang="es-ES" sz="2600" b="1" i="1" dirty="0" smtClean="0">
                <a:solidFill>
                  <a:srgbClr val="7030A0"/>
                </a:solidFill>
              </a:rPr>
              <a:t>.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Os </a:t>
            </a:r>
            <a:r>
              <a:rPr lang="es-ES" altLang="es-ES" sz="2600" b="1" i="1" dirty="0" err="1" smtClean="0">
                <a:solidFill>
                  <a:schemeClr val="accent6">
                    <a:lumMod val="75000"/>
                  </a:schemeClr>
                </a:solidFill>
              </a:rPr>
              <a:t>videoxogos</a:t>
            </a: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 ocuparán boa parte da colección </a:t>
            </a:r>
            <a:r>
              <a:rPr lang="es-ES" altLang="es-ES" sz="2600" b="1" i="1" dirty="0" err="1" smtClean="0">
                <a:solidFill>
                  <a:schemeClr val="accent6">
                    <a:lumMod val="75000"/>
                  </a:schemeClr>
                </a:solidFill>
              </a:rPr>
              <a:t>dixital</a:t>
            </a:r>
            <a:r>
              <a:rPr lang="es-ES" altLang="es-ES" sz="2600" b="1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altLang="es-ES" sz="26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altLang="es-ES" sz="26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es-ES" altLang="es-ES" sz="2600" b="1" i="1" dirty="0" smtClean="0"/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gl-ES" altLang="es-ES" sz="20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25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2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640762" cy="62658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s-ES" altLang="es-ES" sz="2400" b="1" i="1" smtClean="0">
                <a:solidFill>
                  <a:srgbClr val="7030A0"/>
                </a:solidFill>
              </a:rPr>
              <a:t>As bibliotecas escolares deberán establecer colaboracións con outras bibliotecas (públicas, universitarias)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s-ES" altLang="es-ES" sz="2400" b="1" i="1" smtClean="0">
                <a:solidFill>
                  <a:srgbClr val="E46C0A"/>
                </a:solidFill>
              </a:rPr>
              <a:t>Deberán establecerse convenios con institucións do medio máis próximo cun enfoque colaborativo (Plans municipais de lectura, e outros).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s-ES" altLang="es-ES" sz="2400" b="1" i="1" smtClean="0">
                <a:solidFill>
                  <a:srgbClr val="7030A0"/>
                </a:solidFill>
              </a:rPr>
              <a:t>As BE formarán pequenas redes con outras bibliotecas próximas e formarán parte de redes máis extensas, nas que participarán todo tipo de bibliotecas.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s-ES" altLang="es-ES" sz="2400" b="1" i="1" smtClean="0">
                <a:solidFill>
                  <a:srgbClr val="E46C0A"/>
                </a:solidFill>
              </a:rPr>
              <a:t>Deberán flexibilizarse os horarios para ofrecer un servizo integral á comunidade educativa e rendabilizar os recursos.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s-ES" altLang="es-ES" sz="2400" b="1" i="1" smtClean="0">
                <a:solidFill>
                  <a:srgbClr val="7030A0"/>
                </a:solidFill>
              </a:rPr>
              <a:t>As BE garantirán o acceso aos recursos culturais, á lectura en sentido amplo e á formación en competencias informacionais, especialmente ao alumnado máis  desfavorecido.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s-ES" altLang="es-ES" sz="2400" b="1" i="1" smtClean="0">
                <a:solidFill>
                  <a:srgbClr val="E46C0A"/>
                </a:solidFill>
              </a:rPr>
              <a:t>As bibliotecas deberán ser os espazos co mellor e máis amplo equipamento tecnolóxico do centro.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s-ES" altLang="es-ES" sz="2400" b="1" i="1" smtClean="0"/>
              <a:t> </a:t>
            </a:r>
            <a:r>
              <a:rPr lang="es-ES" altLang="es-ES" sz="2400" b="1" i="1" smtClean="0">
                <a:solidFill>
                  <a:srgbClr val="7030A0"/>
                </a:solidFill>
              </a:rPr>
              <a:t>Deberá resolverse a cuestión dos recursos humanos para garantir a continuidade das bibliotecas escolares.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s-ES" altLang="es-ES" sz="2400" b="1" i="1" smtClean="0"/>
          </a:p>
          <a:p>
            <a:pPr lvl="1" eaLnBrk="1" hangingPunct="1">
              <a:lnSpc>
                <a:spcPct val="80000"/>
              </a:lnSpc>
            </a:pPr>
            <a:endParaRPr lang="es-ES" altLang="es-ES" sz="2400" b="1" i="1" smtClean="0"/>
          </a:p>
          <a:p>
            <a:pPr lvl="1" eaLnBrk="1" hangingPunct="1">
              <a:lnSpc>
                <a:spcPct val="80000"/>
              </a:lnSpc>
            </a:pPr>
            <a:endParaRPr lang="es-ES" altLang="es-ES" sz="2000" b="1" i="1" smtClean="0"/>
          </a:p>
          <a:p>
            <a:pPr lvl="1" eaLnBrk="1" hangingPunct="1">
              <a:lnSpc>
                <a:spcPct val="80000"/>
              </a:lnSpc>
            </a:pPr>
            <a:endParaRPr lang="gl-ES" altLang="es-ES" sz="20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 smtClean="0"/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s-ES" smtClean="0"/>
              <a:t>Consejo de Cooperación Bibliotecaria. Grupo Estratégico (2013-2015) </a:t>
            </a:r>
          </a:p>
          <a:p>
            <a:r>
              <a:rPr lang="es-ES" i="1" smtClean="0">
                <a:hlinkClick r:id="rId2"/>
              </a:rPr>
              <a:t>Estudio de prospectiva sobre la biblioteca en entorno informacional-social</a:t>
            </a:r>
            <a:r>
              <a:rPr lang="es-ES" smtClean="0">
                <a:hlinkClick r:id="rId2"/>
              </a:rPr>
              <a:t> </a:t>
            </a:r>
            <a:endParaRPr lang="es-ES" smtClean="0"/>
          </a:p>
          <a:p>
            <a:r>
              <a:rPr lang="es-ES" smtClean="0">
                <a:hlinkClick r:id="rId3"/>
              </a:rPr>
              <a:t>Informe Prospectiva bibliotecas 2020</a:t>
            </a:r>
            <a:endParaRPr lang="es-ES" smtClean="0"/>
          </a:p>
          <a:p>
            <a:r>
              <a:rPr lang="gl-ES" smtClean="0">
                <a:hlinkClick r:id="rId4"/>
              </a:rPr>
              <a:t>https://prospectiva2020.wordpress.com/</a:t>
            </a:r>
            <a:endParaRPr lang="gl-ES" smtClean="0"/>
          </a:p>
          <a:p>
            <a:r>
              <a:rPr lang="gl-ES" smtClean="0"/>
              <a:t>@bibliotecas2020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278</Words>
  <Application>Microsoft Office PowerPoint</Application>
  <PresentationFormat>Presentación en pantalla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Tema de Office</vt:lpstr>
      <vt:lpstr>INFORME PROSPECTIVA 2020 As dez áreas que máis van mudar nas nosas bibliotecas nos vindeiros anos . CCB 2013 </vt:lpstr>
      <vt:lpstr>As BE no futuro próximo  (do Informe do CCB: Prospectivas Bibliotecas 2020)</vt:lpstr>
      <vt:lpstr>Diapositiva 3</vt:lpstr>
      <vt:lpstr>Diapositiva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PROSPECTIVA 2020 As dez áreas que máis van mudar nas nosas bibliotecas nos vindeiros anos . CCB 2013</dc:title>
  <dc:creator>Cristina</dc:creator>
  <cp:lastModifiedBy>Consellería de Educación e Ord. Univeristaria</cp:lastModifiedBy>
  <cp:revision>7</cp:revision>
  <dcterms:created xsi:type="dcterms:W3CDTF">2014-11-04T18:50:44Z</dcterms:created>
  <dcterms:modified xsi:type="dcterms:W3CDTF">2014-11-06T12:40:44Z</dcterms:modified>
</cp:coreProperties>
</file>