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  <p:sldId id="294" r:id="rId9"/>
    <p:sldId id="295" r:id="rId10"/>
    <p:sldId id="296" r:id="rId11"/>
    <p:sldId id="297" r:id="rId12"/>
    <p:sldId id="298" r:id="rId13"/>
    <p:sldId id="299" r:id="rId14"/>
    <p:sldId id="282" r:id="rId15"/>
    <p:sldId id="301" r:id="rId16"/>
    <p:sldId id="274" r:id="rId17"/>
    <p:sldId id="300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9" r:id="rId26"/>
    <p:sldId id="287" r:id="rId27"/>
    <p:sldId id="302" r:id="rId28"/>
    <p:sldId id="290" r:id="rId29"/>
    <p:sldId id="291" r:id="rId30"/>
    <p:sldId id="288" r:id="rId31"/>
    <p:sldId id="303" r:id="rId32"/>
    <p:sldId id="292" r:id="rId33"/>
    <p:sldId id="293" r:id="rId34"/>
    <p:sldId id="283" r:id="rId35"/>
    <p:sldId id="284" r:id="rId36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9E1"/>
    <a:srgbClr val="0E30DC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72" autoAdjust="0"/>
    <p:restoredTop sz="99472" autoAdjust="0"/>
  </p:normalViewPr>
  <p:slideViewPr>
    <p:cSldViewPr>
      <p:cViewPr>
        <p:scale>
          <a:sx n="100" d="100"/>
          <a:sy n="100" d="100"/>
        </p:scale>
        <p:origin x="312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A581294-A551-4E66-9460-03BE56139E1E}" type="datetimeFigureOut">
              <a:rPr lang="es-ES"/>
              <a:pPr>
                <a:defRPr/>
              </a:pPr>
              <a:t>05/03/2013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1DF2EF8-A6F8-4C40-A108-6733D9A671E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896648-DE4C-4C38-844D-EB085A965589}" type="datetimeFigureOut">
              <a:rPr lang="es-ES"/>
              <a:pPr>
                <a:defRPr/>
              </a:pPr>
              <a:t>05/03/2013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033CFB-8BBC-4DCE-BBD4-059E81F0585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5B20A3-B53C-4355-9520-43CD202B505D}" type="slidenum">
              <a:rPr lang="es-ES" smtClean="0"/>
              <a:pPr/>
              <a:t>18</a:t>
            </a:fld>
            <a:endParaRPr lang="es-E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isósceles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0A757E53-E066-407B-BC7B-0FF9A6A05B56}" type="datetimeFigureOut">
              <a:rPr lang="es-ES"/>
              <a:pPr>
                <a:defRPr/>
              </a:pPr>
              <a:t>05/03/2013</a:t>
            </a:fld>
            <a:endParaRPr lang="es-ES" dirty="0"/>
          </a:p>
        </p:txBody>
      </p:sp>
      <p:sp>
        <p:nvSpPr>
          <p:cNvPr id="6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B7DBABF-A767-4DD3-870D-D5CA67CBFAF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D8055-9E44-4F8C-9143-3DF91D4FE10A}" type="datetimeFigureOut">
              <a:rPr lang="es-ES"/>
              <a:pPr>
                <a:defRPr/>
              </a:pPr>
              <a:t>05/03/2013</a:t>
            </a:fld>
            <a:endParaRPr lang="es-ES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7535C-A2A7-4EAD-9044-22BD8514FF4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CF027-1CD2-4146-A775-F2161D6C0468}" type="datetimeFigureOut">
              <a:rPr lang="es-ES"/>
              <a:pPr>
                <a:defRPr/>
              </a:pPr>
              <a:t>05/03/2013</a:t>
            </a:fld>
            <a:endParaRPr lang="es-ES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53C7-7AE3-4208-AE3F-731132441AE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CAD86-5290-4334-BB3F-EC652E3AB6B2}" type="datetimeFigureOut">
              <a:rPr lang="es-ES"/>
              <a:pPr>
                <a:defRPr/>
              </a:pPr>
              <a:t>05/03/2013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8ACF3-8A68-414D-9836-3ABECC2C2E9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rectángulo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4 Triángulo isósceles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5 Conector recto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0219A-5EAB-4EF8-84D1-6D924CC3AC10}" type="datetimeFigureOut">
              <a:rPr lang="es-ES"/>
              <a:pPr>
                <a:defRPr/>
              </a:pPr>
              <a:t>05/03/2013</a:t>
            </a:fld>
            <a:endParaRPr lang="es-ES" dirty="0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B4531-8325-4047-A7A5-DE812ED4249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55A11-2F62-4A65-9A00-3613431B39D1}" type="datetimeFigureOut">
              <a:rPr lang="es-ES"/>
              <a:pPr>
                <a:defRPr/>
              </a:pPr>
              <a:t>05/03/2013</a:t>
            </a:fld>
            <a:endParaRPr lang="es-ES" dirty="0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791F3-305C-42B1-81C4-BB072D55CB4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41134-8796-4D47-9201-04331C8CB279}" type="datetimeFigureOut">
              <a:rPr lang="es-ES"/>
              <a:pPr>
                <a:defRPr/>
              </a:pPr>
              <a:t>05/03/2013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28461FF-E016-4D16-A8B4-8E89314DB39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238A-F0FD-4564-A3F8-9A5FD36203AC}" type="datetimeFigureOut">
              <a:rPr lang="es-ES"/>
              <a:pPr>
                <a:defRPr/>
              </a:pPr>
              <a:t>05/03/2013</a:t>
            </a:fld>
            <a:endParaRPr lang="es-ES" dirty="0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58581-3B42-42C9-A81C-7E6E5C71C89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C9482-EBFA-43F1-8C4B-C4A5B9346749}" type="datetimeFigureOut">
              <a:rPr lang="es-ES"/>
              <a:pPr>
                <a:defRPr/>
              </a:pPr>
              <a:t>05/03/2013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E0D86-A6B1-4F95-A7D3-CFFC8A8291D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F197C33-F1FC-49CF-B252-BAF47CC7D0DA}" type="datetimeFigureOut">
              <a:rPr lang="es-ES"/>
              <a:pPr>
                <a:defRPr/>
              </a:pPr>
              <a:t>05/03/2013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1EF2FA7-936C-41A9-8AF3-1F18018255F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519C278-F0AB-46D5-894C-0AAC2EE35871}" type="datetimeFigureOut">
              <a:rPr lang="es-ES"/>
              <a:pPr>
                <a:defRPr/>
              </a:pPr>
              <a:t>05/03/2013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F3226A47-FE1F-4888-A231-9F0D04D1AC4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0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E94721-9A9D-44A2-95F5-30B3DCF13244}" type="datetimeFigureOut">
              <a:rPr lang="es-ES"/>
              <a:pPr>
                <a:defRPr/>
              </a:pPr>
              <a:t>05/03/2013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DC2FB4-FD78-4623-9BBE-E0E210E33B1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19" r:id="rId4"/>
    <p:sldLayoutId id="2147483927" r:id="rId5"/>
    <p:sldLayoutId id="2147483920" r:id="rId6"/>
    <p:sldLayoutId id="2147483921" r:id="rId7"/>
    <p:sldLayoutId id="2147483928" r:id="rId8"/>
    <p:sldLayoutId id="2147483929" r:id="rId9"/>
    <p:sldLayoutId id="2147483922" r:id="rId10"/>
    <p:sldLayoutId id="2147483923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ites.google.com/a/xtec.cat/cinfo-aula/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30.jpe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30.jpeg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s://sites.google.com/a/xtec.cat/cinfo-aula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358246" cy="1817709"/>
          </a:xfrm>
        </p:spPr>
        <p:txBody>
          <a:bodyPr>
            <a:normAutofit fontScale="90000"/>
          </a:bodyPr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 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Informarse en un mundo en cambio: un reto para las bibliotecas escolares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5" name="6 Imagen" descr="excesso-in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2071688"/>
            <a:ext cx="729773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5 CuadroTexto"/>
          <p:cNvSpPr txBox="1">
            <a:spLocks noChangeArrowheads="1"/>
          </p:cNvSpPr>
          <p:nvPr/>
        </p:nvSpPr>
        <p:spPr bwMode="auto">
          <a:xfrm>
            <a:off x="7072313" y="2928938"/>
            <a:ext cx="15001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dirty="0">
                <a:latin typeface="Century Gothic" pitchFamily="34" charset="0"/>
              </a:rPr>
              <a:t>Anna Blasco Olivares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 Grupo"/>
          <p:cNvGrpSpPr>
            <a:grpSpLocks/>
          </p:cNvGrpSpPr>
          <p:nvPr/>
        </p:nvGrpSpPr>
        <p:grpSpPr bwMode="auto">
          <a:xfrm>
            <a:off x="285750" y="0"/>
            <a:ext cx="7686675" cy="750888"/>
            <a:chOff x="285720" y="0"/>
            <a:chExt cx="7686732" cy="751547"/>
          </a:xfrm>
        </p:grpSpPr>
        <p:sp>
          <p:nvSpPr>
            <p:cNvPr id="4" name="1 Título"/>
            <p:cNvSpPr txBox="1">
              <a:spLocks/>
            </p:cNvSpPr>
            <p:nvPr/>
          </p:nvSpPr>
          <p:spPr>
            <a:xfrm>
              <a:off x="928662" y="0"/>
              <a:ext cx="7043790" cy="714356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484632" fontAlgn="auto">
                <a:spcAft>
                  <a:spcPts val="0"/>
                </a:spcAft>
                <a:defRPr/>
              </a:pPr>
              <a:r>
                <a:rPr lang="ca-ES" sz="2400" b="1" dirty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La </a:t>
              </a:r>
              <a:r>
                <a:rPr lang="es-ES" sz="2400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competencia</a:t>
              </a:r>
              <a:r>
                <a:rPr lang="ca-ES" sz="2400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ca-ES" sz="2400" b="1" dirty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informacional...      </a:t>
              </a:r>
              <a:endParaRPr lang="ca-ES" sz="40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7415" name="1 Imagen" descr="filtro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0"/>
              <a:ext cx="1143008" cy="751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1 Título"/>
          <p:cNvSpPr txBox="1">
            <a:spLocks/>
          </p:cNvSpPr>
          <p:nvPr/>
        </p:nvSpPr>
        <p:spPr>
          <a:xfrm>
            <a:off x="857224" y="857232"/>
            <a:ext cx="7358114" cy="1143008"/>
          </a:xfrm>
          <a:prstGeom prst="rect">
            <a:avLst/>
          </a:prstGeom>
        </p:spPr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ca-ES" sz="4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y</a:t>
            </a:r>
            <a:r>
              <a:rPr lang="ca-ES" sz="4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...  </a:t>
            </a:r>
            <a:r>
              <a:rPr lang="es-ES" sz="4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qué era </a:t>
            </a:r>
            <a:r>
              <a:rPr lang="ca-ES" sz="4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en 2006?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857620" y="1785926"/>
            <a:ext cx="157163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a-ES" sz="4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LOE</a:t>
            </a:r>
            <a:endParaRPr lang="es-ES" sz="4800" dirty="0"/>
          </a:p>
        </p:txBody>
      </p:sp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857500"/>
            <a:ext cx="870743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1142976" y="214290"/>
            <a:ext cx="6858048" cy="114300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84632"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ca-ES" sz="24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La </a:t>
            </a:r>
            <a:r>
              <a:rPr lang="es-ES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competencia</a:t>
            </a:r>
            <a:r>
              <a:rPr lang="ca-ES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a-ES" sz="24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informacional... </a:t>
            </a:r>
            <a:r>
              <a:rPr lang="es-ES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qué</a:t>
            </a:r>
            <a:r>
              <a:rPr lang="ca-ES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a-ES" sz="24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era?      </a:t>
            </a:r>
            <a:endParaRPr lang="ca-ES" sz="40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8435" name="1 Imagen" descr="filt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11684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AutoShape 2" descr="BE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18437" name="AutoShape 4" descr="BE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pic>
        <p:nvPicPr>
          <p:cNvPr id="18438" name="11 Imagen" descr="be2.png"/>
          <p:cNvPicPr>
            <a:picLocks noChangeAspect="1"/>
          </p:cNvPicPr>
          <p:nvPr/>
        </p:nvPicPr>
        <p:blipFill>
          <a:blip r:embed="rId3"/>
          <a:srcRect l="33469"/>
          <a:stretch>
            <a:fillRect/>
          </a:stretch>
        </p:blipFill>
        <p:spPr bwMode="auto">
          <a:xfrm>
            <a:off x="428625" y="3643313"/>
            <a:ext cx="82645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12 Imagen" descr="be2.png"/>
          <p:cNvPicPr>
            <a:picLocks noChangeAspect="1"/>
          </p:cNvPicPr>
          <p:nvPr/>
        </p:nvPicPr>
        <p:blipFill>
          <a:blip r:embed="rId3"/>
          <a:srcRect r="66396"/>
          <a:stretch>
            <a:fillRect/>
          </a:stretch>
        </p:blipFill>
        <p:spPr bwMode="auto">
          <a:xfrm>
            <a:off x="571500" y="2214563"/>
            <a:ext cx="242887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3214678" y="1500174"/>
            <a:ext cx="5143536" cy="857256"/>
          </a:xfrm>
          <a:prstGeom prst="rect">
            <a:avLst/>
          </a:prstGeom>
        </p:spPr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ca-ES" sz="44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Cataluña, 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1142976" y="214290"/>
            <a:ext cx="6858048" cy="114300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484632"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ca-ES" sz="24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La </a:t>
            </a:r>
            <a:r>
              <a:rPr lang="es-ES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competencia</a:t>
            </a:r>
            <a:r>
              <a:rPr lang="ca-ES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a-ES" sz="24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informacional... que era </a:t>
            </a:r>
            <a:r>
              <a:rPr lang="ca-ES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y </a:t>
            </a:r>
            <a:r>
              <a:rPr lang="es-ES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qué</a:t>
            </a:r>
            <a:r>
              <a:rPr lang="ca-ES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a-ES" sz="24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es?      </a:t>
            </a:r>
            <a:endParaRPr lang="ca-ES" sz="40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9459" name="1 Imagen" descr="filt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11684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357290" y="857232"/>
            <a:ext cx="5857916" cy="857256"/>
          </a:xfrm>
          <a:prstGeom prst="rect">
            <a:avLst/>
          </a:prstGeom>
        </p:spPr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ca-ES" sz="3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Cataluña,  2007</a:t>
            </a:r>
          </a:p>
        </p:txBody>
      </p:sp>
      <p:sp>
        <p:nvSpPr>
          <p:cNvPr id="19461" name="AutoShape 2" descr="BE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19462" name="AutoShape 4" descr="BE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pic>
        <p:nvPicPr>
          <p:cNvPr id="19463" name="11 Imagen" descr="be2.png"/>
          <p:cNvPicPr>
            <a:picLocks noChangeAspect="1"/>
          </p:cNvPicPr>
          <p:nvPr/>
        </p:nvPicPr>
        <p:blipFill>
          <a:blip r:embed="rId3"/>
          <a:srcRect l="46696" t="67857"/>
          <a:stretch>
            <a:fillRect/>
          </a:stretch>
        </p:blipFill>
        <p:spPr bwMode="auto">
          <a:xfrm>
            <a:off x="1785938" y="1857375"/>
            <a:ext cx="5715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2500313"/>
            <a:ext cx="7300913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9 CuadroTexto"/>
          <p:cNvSpPr txBox="1">
            <a:spLocks noChangeArrowheads="1"/>
          </p:cNvSpPr>
          <p:nvPr/>
        </p:nvSpPr>
        <p:spPr bwMode="auto">
          <a:xfrm>
            <a:off x="6858000" y="4429125"/>
            <a:ext cx="19288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dirty="0"/>
              <a:t>Modelo de 3 fases. </a:t>
            </a:r>
          </a:p>
        </p:txBody>
      </p:sp>
      <p:sp>
        <p:nvSpPr>
          <p:cNvPr id="11" name="10 Cerrar llave"/>
          <p:cNvSpPr/>
          <p:nvPr/>
        </p:nvSpPr>
        <p:spPr>
          <a:xfrm>
            <a:off x="6357938" y="4143375"/>
            <a:ext cx="642937" cy="2428875"/>
          </a:xfrm>
          <a:prstGeom prst="rightBrace">
            <a:avLst>
              <a:gd name="adj1" fmla="val 8333"/>
              <a:gd name="adj2" fmla="val 5133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locs.xtec.cat/ceipgermanesbertomeubiblioteca/files/2011/04/414-competencia-informacional.jpg"/>
          <p:cNvPicPr>
            <a:picLocks noChangeAspect="1" noChangeArrowheads="1"/>
          </p:cNvPicPr>
          <p:nvPr/>
        </p:nvPicPr>
        <p:blipFill>
          <a:blip r:embed="rId2"/>
          <a:srcRect b="6666"/>
          <a:stretch>
            <a:fillRect/>
          </a:stretch>
        </p:blipFill>
        <p:spPr bwMode="auto">
          <a:xfrm>
            <a:off x="357158" y="1500174"/>
            <a:ext cx="2857520" cy="389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2 Grupo"/>
          <p:cNvGrpSpPr>
            <a:grpSpLocks/>
          </p:cNvGrpSpPr>
          <p:nvPr/>
        </p:nvGrpSpPr>
        <p:grpSpPr bwMode="auto">
          <a:xfrm>
            <a:off x="214313" y="0"/>
            <a:ext cx="7686675" cy="750888"/>
            <a:chOff x="285720" y="0"/>
            <a:chExt cx="7686732" cy="751547"/>
          </a:xfrm>
        </p:grpSpPr>
        <p:sp>
          <p:nvSpPr>
            <p:cNvPr id="4" name="1 Título"/>
            <p:cNvSpPr txBox="1">
              <a:spLocks/>
            </p:cNvSpPr>
            <p:nvPr/>
          </p:nvSpPr>
          <p:spPr>
            <a:xfrm>
              <a:off x="928662" y="0"/>
              <a:ext cx="7043790" cy="714356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484632" fontAlgn="auto">
                <a:spcAft>
                  <a:spcPts val="0"/>
                </a:spcAft>
                <a:defRPr/>
              </a:pPr>
              <a:r>
                <a:rPr lang="ca-ES" sz="2400" b="1" dirty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La competència informacional...      </a:t>
              </a:r>
              <a:endParaRPr lang="ca-ES" sz="40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20491" name="1 Imagen" descr="filtr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0"/>
              <a:ext cx="1143008" cy="751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1 Título"/>
          <p:cNvSpPr txBox="1">
            <a:spLocks/>
          </p:cNvSpPr>
          <p:nvPr/>
        </p:nvSpPr>
        <p:spPr>
          <a:xfrm>
            <a:off x="6286512" y="214290"/>
            <a:ext cx="2500330" cy="857256"/>
          </a:xfrm>
          <a:prstGeom prst="rect">
            <a:avLst/>
          </a:prstGeom>
        </p:spPr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ca-ES" sz="4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2011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-142908" y="857232"/>
            <a:ext cx="35718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ca-ES" sz="60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chitek" pitchFamily="2" charset="0"/>
              </a:rPr>
              <a:t>un </a:t>
            </a:r>
            <a:r>
              <a:rPr lang="es-ES" sz="6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chitek" pitchFamily="2" charset="0"/>
              </a:rPr>
              <a:t>libro</a:t>
            </a:r>
            <a:r>
              <a:rPr lang="ca-ES" sz="6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chitek" pitchFamily="2" charset="0"/>
              </a:rPr>
              <a:t>....</a:t>
            </a:r>
            <a:endParaRPr lang="ca-ES" sz="60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chitek" pitchFamily="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429124" y="1071546"/>
            <a:ext cx="471487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es-ES" sz="32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1015DA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qué hubo de nuevo en Cataluña?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357686" y="2500306"/>
            <a:ext cx="421481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ca-ES" sz="60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chitek" pitchFamily="2" charset="0"/>
              </a:rPr>
              <a:t>i una web...</a:t>
            </a:r>
          </a:p>
        </p:txBody>
      </p:sp>
      <p:pic>
        <p:nvPicPr>
          <p:cNvPr id="20488" name="Picture 3"/>
          <p:cNvPicPr>
            <a:picLocks noChangeAspect="1" noChangeArrowheads="1"/>
          </p:cNvPicPr>
          <p:nvPr/>
        </p:nvPicPr>
        <p:blipFill>
          <a:blip r:embed="rId4"/>
          <a:srcRect l="56261" t="53125" r="8594" b="19791"/>
          <a:stretch>
            <a:fillRect/>
          </a:stretch>
        </p:blipFill>
        <p:spPr bwMode="auto">
          <a:xfrm>
            <a:off x="3929063" y="3643313"/>
            <a:ext cx="48466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 bwMode="auto">
          <a:xfrm>
            <a:off x="928688" y="6143625"/>
            <a:ext cx="7500937" cy="5238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dirty="0">
                <a:solidFill>
                  <a:srgbClr val="0033CC"/>
                </a:solidFill>
                <a:hlinkClick r:id="rId5"/>
              </a:rPr>
              <a:t>https://sites.google.com/a/xtec.cat/cinfo-aula/</a:t>
            </a:r>
            <a:endParaRPr lang="es-ES" sz="2800" dirty="0">
              <a:solidFill>
                <a:srgbClr val="0033CC"/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5429264"/>
            <a:ext cx="30003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BLASCO,</a:t>
            </a:r>
            <a:r>
              <a:rPr kumimoji="0" lang="es-E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A.; DURBAN, G. (2011).</a:t>
            </a:r>
            <a:r>
              <a:rPr kumimoji="0" lang="ca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a-E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Competència informacional: del currículum a l’aula. </a:t>
            </a:r>
            <a:r>
              <a:rPr kumimoji="0" lang="ca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Barcelona. Publicacions de Rosa Sensat.</a:t>
            </a:r>
            <a:endParaRPr kumimoji="0" lang="ca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info-modCercaWEB-castella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8505" y="1857364"/>
            <a:ext cx="7195262" cy="4714908"/>
          </a:xfrm>
          <a:prstGeom prst="rect">
            <a:avLst/>
          </a:prstGeom>
        </p:spPr>
      </p:pic>
      <p:sp>
        <p:nvSpPr>
          <p:cNvPr id="9" name="8 Elipse"/>
          <p:cNvSpPr/>
          <p:nvPr/>
        </p:nvSpPr>
        <p:spPr>
          <a:xfrm>
            <a:off x="3357554" y="3000372"/>
            <a:ext cx="5429288" cy="178595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grpSp>
        <p:nvGrpSpPr>
          <p:cNvPr id="11" name="2 Grupo"/>
          <p:cNvGrpSpPr>
            <a:grpSpLocks/>
          </p:cNvGrpSpPr>
          <p:nvPr/>
        </p:nvGrpSpPr>
        <p:grpSpPr bwMode="auto">
          <a:xfrm>
            <a:off x="214313" y="0"/>
            <a:ext cx="7686675" cy="750888"/>
            <a:chOff x="285720" y="0"/>
            <a:chExt cx="7686732" cy="751547"/>
          </a:xfrm>
        </p:grpSpPr>
        <p:sp>
          <p:nvSpPr>
            <p:cNvPr id="12" name="1 Título"/>
            <p:cNvSpPr txBox="1">
              <a:spLocks/>
            </p:cNvSpPr>
            <p:nvPr/>
          </p:nvSpPr>
          <p:spPr>
            <a:xfrm>
              <a:off x="928662" y="0"/>
              <a:ext cx="7043790" cy="714356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484632" fontAlgn="auto">
                <a:spcAft>
                  <a:spcPts val="0"/>
                </a:spcAft>
                <a:defRPr/>
              </a:pPr>
              <a:r>
                <a:rPr lang="ca-ES" sz="2400" b="1" dirty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La competència informacional...      </a:t>
              </a:r>
              <a:endParaRPr lang="ca-ES" sz="40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3" name="1 Imagen" descr="filtr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0"/>
              <a:ext cx="1143008" cy="751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1 Título"/>
          <p:cNvSpPr txBox="1">
            <a:spLocks/>
          </p:cNvSpPr>
          <p:nvPr/>
        </p:nvSpPr>
        <p:spPr>
          <a:xfrm>
            <a:off x="6500826" y="0"/>
            <a:ext cx="2500330" cy="714356"/>
          </a:xfrm>
          <a:prstGeom prst="rect">
            <a:avLst/>
          </a:prstGeom>
        </p:spPr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ca-ES" sz="40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2011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0" y="714356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Un modelo de 3 fases centrado en </a:t>
            </a:r>
          </a:p>
          <a:p>
            <a:pPr algn="ctr"/>
            <a:r>
              <a:rPr lang="es-ES" sz="2400" dirty="0" smtClean="0"/>
              <a:t>la </a:t>
            </a:r>
            <a:r>
              <a:rPr lang="es-ES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búsqueda libre pautada </a:t>
            </a:r>
            <a:r>
              <a:rPr lang="es-ES" sz="2400" dirty="0" smtClean="0"/>
              <a:t>en la Web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7143768" y="0"/>
            <a:ext cx="1714512" cy="7078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2011</a:t>
            </a:r>
            <a:endParaRPr lang="es-ES" sz="40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2 Grupo"/>
          <p:cNvGrpSpPr>
            <a:grpSpLocks/>
          </p:cNvGrpSpPr>
          <p:nvPr/>
        </p:nvGrpSpPr>
        <p:grpSpPr bwMode="auto">
          <a:xfrm>
            <a:off x="214313" y="0"/>
            <a:ext cx="7686675" cy="750888"/>
            <a:chOff x="285720" y="0"/>
            <a:chExt cx="7686732" cy="751547"/>
          </a:xfrm>
        </p:grpSpPr>
        <p:sp>
          <p:nvSpPr>
            <p:cNvPr id="11" name="1 Título"/>
            <p:cNvSpPr txBox="1">
              <a:spLocks/>
            </p:cNvSpPr>
            <p:nvPr/>
          </p:nvSpPr>
          <p:spPr>
            <a:xfrm>
              <a:off x="928662" y="0"/>
              <a:ext cx="7043790" cy="714356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484632" fontAlgn="auto">
                <a:spcAft>
                  <a:spcPts val="0"/>
                </a:spcAft>
                <a:defRPr/>
              </a:pPr>
              <a:r>
                <a:rPr lang="ca-ES" sz="2400" b="1" dirty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La competència informacional...      </a:t>
              </a:r>
              <a:endParaRPr lang="ca-ES" sz="40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2" name="1 Imagen" descr="filtro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0"/>
              <a:ext cx="1143008" cy="751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12 Imagen" descr="cinfo-modCercaWEB-castell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857496"/>
            <a:ext cx="7936114" cy="3571900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0" y="827300"/>
            <a:ext cx="8929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Un modelo centrado en la evolución desde la búsqueda guiada a la búsqueda libre en la Web a través de la</a:t>
            </a:r>
          </a:p>
          <a:p>
            <a:pPr algn="ctr"/>
            <a:r>
              <a:rPr lang="es-ES" sz="2800" b="1" i="1" dirty="0" smtClean="0"/>
              <a:t>búsqueda libre pautada</a:t>
            </a:r>
            <a:endParaRPr lang="es-E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2 Grupo"/>
          <p:cNvGrpSpPr>
            <a:grpSpLocks/>
          </p:cNvGrpSpPr>
          <p:nvPr/>
        </p:nvGrpSpPr>
        <p:grpSpPr bwMode="auto">
          <a:xfrm>
            <a:off x="214313" y="0"/>
            <a:ext cx="7686675" cy="750888"/>
            <a:chOff x="285720" y="0"/>
            <a:chExt cx="7686732" cy="751547"/>
          </a:xfrm>
        </p:grpSpPr>
        <p:sp>
          <p:nvSpPr>
            <p:cNvPr id="4" name="1 Título"/>
            <p:cNvSpPr txBox="1">
              <a:spLocks/>
            </p:cNvSpPr>
            <p:nvPr/>
          </p:nvSpPr>
          <p:spPr>
            <a:xfrm>
              <a:off x="928662" y="0"/>
              <a:ext cx="7043790" cy="714356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484632" fontAlgn="auto">
                <a:spcAft>
                  <a:spcPts val="0"/>
                </a:spcAft>
                <a:defRPr/>
              </a:pPr>
              <a:r>
                <a:rPr lang="ca-ES" b="1" dirty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La </a:t>
              </a:r>
              <a:r>
                <a:rPr lang="es-ES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competencia</a:t>
              </a:r>
              <a:r>
                <a:rPr lang="ca-ES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ca-ES" b="1" dirty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informacional...      </a:t>
              </a:r>
            </a:p>
          </p:txBody>
        </p:sp>
        <p:pic>
          <p:nvPicPr>
            <p:cNvPr id="22541" name="1 Imagen" descr="filtro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0"/>
              <a:ext cx="1143008" cy="751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1 Título"/>
          <p:cNvSpPr txBox="1">
            <a:spLocks/>
          </p:cNvSpPr>
          <p:nvPr/>
        </p:nvSpPr>
        <p:spPr>
          <a:xfrm>
            <a:off x="571472" y="428604"/>
            <a:ext cx="8715436" cy="857256"/>
          </a:xfrm>
          <a:prstGeom prst="rect">
            <a:avLst/>
          </a:prstGeom>
        </p:spPr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es-ES" sz="44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En 2012... </a:t>
            </a:r>
            <a:r>
              <a:rPr lang="es-ES" sz="44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avanzamos hacia </a:t>
            </a:r>
          </a:p>
          <a:p>
            <a:pPr marL="484632" algn="ctr" fontAlgn="auto">
              <a:spcAft>
                <a:spcPts val="0"/>
              </a:spcAft>
              <a:defRPr/>
            </a:pPr>
            <a:endParaRPr lang="ca-ES" sz="44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532" name="9 CuadroTexto"/>
          <p:cNvSpPr txBox="1">
            <a:spLocks noChangeArrowheads="1"/>
          </p:cNvSpPr>
          <p:nvPr/>
        </p:nvSpPr>
        <p:spPr bwMode="auto">
          <a:xfrm>
            <a:off x="4357688" y="2857500"/>
            <a:ext cx="4572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4400" dirty="0"/>
              <a:t>EL MODELO DE TRES FASES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0" y="1357298"/>
            <a:ext cx="90011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s-ES" sz="4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ller" pitchFamily="2" charset="0"/>
                <a:cs typeface="Aharoni" pitchFamily="2" charset="-79"/>
              </a:rPr>
              <a:t>una concreción y articulación</a:t>
            </a:r>
          </a:p>
        </p:txBody>
      </p:sp>
      <p:sp>
        <p:nvSpPr>
          <p:cNvPr id="22535" name="10 Rectángulo"/>
          <p:cNvSpPr>
            <a:spLocks noChangeArrowheads="1"/>
          </p:cNvSpPr>
          <p:nvPr/>
        </p:nvSpPr>
        <p:spPr bwMode="auto">
          <a:xfrm>
            <a:off x="5072063" y="2214563"/>
            <a:ext cx="3451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4000" dirty="0"/>
              <a:t>detallada</a:t>
            </a:r>
            <a:endParaRPr lang="es-ES" sz="4000" dirty="0"/>
          </a:p>
        </p:txBody>
      </p:sp>
      <p:sp>
        <p:nvSpPr>
          <p:cNvPr id="22536" name="10 CuadroTexto"/>
          <p:cNvSpPr txBox="1">
            <a:spLocks noChangeArrowheads="1"/>
          </p:cNvSpPr>
          <p:nvPr/>
        </p:nvSpPr>
        <p:spPr bwMode="auto">
          <a:xfrm>
            <a:off x="642910" y="6143644"/>
            <a:ext cx="2428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dirty="0" smtClean="0"/>
              <a:t>A. Blasco y G.Durban. Monográfico nº </a:t>
            </a:r>
            <a:endParaRPr lang="es-ES" sz="1400" dirty="0"/>
          </a:p>
        </p:txBody>
      </p:sp>
      <p:sp>
        <p:nvSpPr>
          <p:cNvPr id="22537" name="9 CuadroTexto"/>
          <p:cNvSpPr txBox="1">
            <a:spLocks noChangeArrowheads="1"/>
          </p:cNvSpPr>
          <p:nvPr/>
        </p:nvSpPr>
        <p:spPr bwMode="auto">
          <a:xfrm>
            <a:off x="3857625" y="5786438"/>
            <a:ext cx="49291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2800" dirty="0"/>
              <a:t>Modelo </a:t>
            </a:r>
            <a:r>
              <a:rPr lang="ca-ES" sz="4800" b="1" dirty="0"/>
              <a:t>3·3·3</a:t>
            </a:r>
          </a:p>
        </p:txBody>
      </p:sp>
      <p:sp>
        <p:nvSpPr>
          <p:cNvPr id="22538" name="10 Rectángulo"/>
          <p:cNvSpPr>
            <a:spLocks noChangeArrowheads="1"/>
          </p:cNvSpPr>
          <p:nvPr/>
        </p:nvSpPr>
        <p:spPr bwMode="auto">
          <a:xfrm>
            <a:off x="5000625" y="4214813"/>
            <a:ext cx="3451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4000" dirty="0"/>
              <a:t>evoluciona</a:t>
            </a:r>
            <a:endParaRPr lang="es-ES" sz="4000" dirty="0"/>
          </a:p>
        </p:txBody>
      </p:sp>
      <p:sp>
        <p:nvSpPr>
          <p:cNvPr id="14" name="13 Flecha a la derecha con bandas"/>
          <p:cNvSpPr/>
          <p:nvPr/>
        </p:nvSpPr>
        <p:spPr>
          <a:xfrm rot="5400000">
            <a:off x="6357938" y="4714875"/>
            <a:ext cx="785812" cy="1214438"/>
          </a:xfrm>
          <a:prstGeom prst="stripedRightArrow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15" name="Picture 2" descr="http://www.digitaliapublishing.com/recurso/articulo/Docucientifica_ext2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96197"/>
            <a:ext cx="2643206" cy="3776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7" grpId="0"/>
      <p:bldP spid="22538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 Grupo"/>
          <p:cNvGrpSpPr>
            <a:grpSpLocks/>
          </p:cNvGrpSpPr>
          <p:nvPr/>
        </p:nvGrpSpPr>
        <p:grpSpPr bwMode="auto">
          <a:xfrm>
            <a:off x="214313" y="0"/>
            <a:ext cx="7686675" cy="750888"/>
            <a:chOff x="285720" y="0"/>
            <a:chExt cx="7686732" cy="751547"/>
          </a:xfrm>
        </p:grpSpPr>
        <p:sp>
          <p:nvSpPr>
            <p:cNvPr id="4" name="1 Título"/>
            <p:cNvSpPr txBox="1">
              <a:spLocks/>
            </p:cNvSpPr>
            <p:nvPr/>
          </p:nvSpPr>
          <p:spPr>
            <a:xfrm>
              <a:off x="928662" y="0"/>
              <a:ext cx="7043790" cy="714356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484632" fontAlgn="auto">
                <a:spcAft>
                  <a:spcPts val="0"/>
                </a:spcAft>
                <a:defRPr/>
              </a:pPr>
              <a:r>
                <a:rPr lang="es-ES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La competencia </a:t>
              </a:r>
              <a:r>
                <a:rPr lang="ca-ES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informacional</a:t>
              </a:r>
              <a:r>
                <a:rPr lang="ca-ES" b="1" dirty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...      </a:t>
              </a:r>
            </a:p>
          </p:txBody>
        </p:sp>
        <p:pic>
          <p:nvPicPr>
            <p:cNvPr id="21510" name="1 Imagen" descr="filtro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0"/>
              <a:ext cx="1143008" cy="751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1 Título"/>
          <p:cNvSpPr txBox="1">
            <a:spLocks/>
          </p:cNvSpPr>
          <p:nvPr/>
        </p:nvSpPr>
        <p:spPr>
          <a:xfrm>
            <a:off x="7072298" y="0"/>
            <a:ext cx="2071702" cy="857256"/>
          </a:xfrm>
          <a:prstGeom prst="rect">
            <a:avLst/>
          </a:prstGeom>
        </p:spPr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es-ES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430BD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2012</a:t>
            </a:r>
            <a:endParaRPr lang="es-ES" sz="40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430BDF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84632" algn="ctr" fontAlgn="auto">
              <a:spcAft>
                <a:spcPts val="0"/>
              </a:spcAft>
              <a:defRPr/>
            </a:pPr>
            <a:endParaRPr lang="ca-ES" sz="44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430BDF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643174" y="558209"/>
            <a:ext cx="3500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s-ES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ller" pitchFamily="2" charset="0"/>
                <a:cs typeface="Aharoni" pitchFamily="2" charset="-79"/>
              </a:rPr>
              <a:t>Modelo 3·3·3</a:t>
            </a:r>
            <a:endParaRPr lang="es-ES" sz="32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ller" pitchFamily="2" charset="0"/>
              <a:cs typeface="Aharoni" pitchFamily="2" charset="-79"/>
            </a:endParaRPr>
          </a:p>
        </p:txBody>
      </p:sp>
      <p:pic>
        <p:nvPicPr>
          <p:cNvPr id="7" name="6 Imagen" descr="cinfo-esquemaModel-castell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45" b="2495"/>
          <a:stretch>
            <a:fillRect/>
          </a:stretch>
        </p:blipFill>
        <p:spPr>
          <a:xfrm>
            <a:off x="1000100" y="2451142"/>
            <a:ext cx="7286676" cy="4192568"/>
          </a:xfrm>
          <a:prstGeom prst="rect">
            <a:avLst/>
          </a:prstGeom>
        </p:spPr>
      </p:pic>
      <p:pic>
        <p:nvPicPr>
          <p:cNvPr id="9" name="8 Imagen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286" r="4444" b="21429"/>
          <a:stretch>
            <a:fillRect/>
          </a:stretch>
        </p:blipFill>
        <p:spPr bwMode="auto">
          <a:xfrm>
            <a:off x="857224" y="1285860"/>
            <a:ext cx="728667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2 Grupo"/>
          <p:cNvGrpSpPr>
            <a:grpSpLocks/>
          </p:cNvGrpSpPr>
          <p:nvPr/>
        </p:nvGrpSpPr>
        <p:grpSpPr bwMode="auto">
          <a:xfrm>
            <a:off x="214313" y="0"/>
            <a:ext cx="7686675" cy="750888"/>
            <a:chOff x="285720" y="0"/>
            <a:chExt cx="7686732" cy="751547"/>
          </a:xfrm>
        </p:grpSpPr>
        <p:sp>
          <p:nvSpPr>
            <p:cNvPr id="4" name="1 Título"/>
            <p:cNvSpPr txBox="1">
              <a:spLocks/>
            </p:cNvSpPr>
            <p:nvPr/>
          </p:nvSpPr>
          <p:spPr>
            <a:xfrm>
              <a:off x="928662" y="0"/>
              <a:ext cx="7043790" cy="714356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484632" fontAlgn="auto">
                <a:spcAft>
                  <a:spcPts val="0"/>
                </a:spcAft>
                <a:defRPr/>
              </a:pPr>
              <a:r>
                <a:rPr lang="ca-ES" b="1" dirty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La </a:t>
              </a:r>
              <a:r>
                <a:rPr lang="es-ES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competencia</a:t>
              </a:r>
              <a:r>
                <a:rPr lang="ca-ES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ca-ES" b="1" dirty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informacional.  MODELO 3· 3· 3</a:t>
              </a:r>
            </a:p>
          </p:txBody>
        </p:sp>
        <p:pic>
          <p:nvPicPr>
            <p:cNvPr id="24582" name="1 Imagen" descr="filtr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0"/>
              <a:ext cx="1143008" cy="751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79" name="6 Imagen" descr="cinfo3x3x3_articulacio6_CAS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" y="1138238"/>
            <a:ext cx="8115300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"/>
          <p:cNvCxnSpPr/>
          <p:nvPr/>
        </p:nvCxnSpPr>
        <p:spPr>
          <a:xfrm>
            <a:off x="1214438" y="3571875"/>
            <a:ext cx="142875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/>
          <a:srcRect l="31859" t="31958" r="51009" b="36874"/>
          <a:stretch>
            <a:fillRect/>
          </a:stretch>
        </p:blipFill>
        <p:spPr bwMode="auto">
          <a:xfrm>
            <a:off x="2736850" y="2584450"/>
            <a:ext cx="3316288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3714750" y="5767388"/>
            <a:ext cx="1404938" cy="37623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solidFill>
              <a:srgbClr val="4E6128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S" altLang="zh-CN" sz="1200" b="1" dirty="0">
                <a:solidFill>
                  <a:schemeClr val="bg1"/>
                </a:solidFill>
                <a:ea typeface="SimSun" pitchFamily="2" charset="-122"/>
              </a:rPr>
              <a:t>INTERPRETAR</a:t>
            </a:r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1579563" y="4327525"/>
            <a:ext cx="1162050" cy="385763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solidFill>
              <a:srgbClr val="4E6128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S" altLang="zh-CN" sz="1200" b="1" dirty="0">
                <a:solidFill>
                  <a:schemeClr val="bg1"/>
                </a:solidFill>
                <a:ea typeface="SimSun" pitchFamily="2" charset="-122"/>
              </a:rPr>
              <a:t>CREAR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5513388" y="5313363"/>
            <a:ext cx="1311275" cy="37623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solidFill>
              <a:srgbClr val="4E6128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S" altLang="zh-CN" sz="1200" b="1" dirty="0">
                <a:solidFill>
                  <a:schemeClr val="bg1"/>
                </a:solidFill>
                <a:ea typeface="SimSun" pitchFamily="2" charset="-122"/>
              </a:rPr>
              <a:t>ANALITZAR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2119313" y="5464175"/>
            <a:ext cx="1285875" cy="37623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solidFill>
              <a:srgbClr val="4E6128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S" altLang="zh-CN" sz="1200" b="1" dirty="0">
                <a:solidFill>
                  <a:schemeClr val="bg1"/>
                </a:solidFill>
                <a:ea typeface="SimSun" pitchFamily="2" charset="-122"/>
              </a:rPr>
              <a:t>PROCESAR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1571625" y="3343275"/>
            <a:ext cx="1243013" cy="409575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solidFill>
              <a:srgbClr val="4E6128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S" altLang="zh-CN" sz="1200" b="1" dirty="0">
                <a:solidFill>
                  <a:srgbClr val="FFFFFF"/>
                </a:solidFill>
                <a:ea typeface="SimSun" pitchFamily="2" charset="-122"/>
              </a:rPr>
              <a:t>COMPARTIR</a:t>
            </a:r>
            <a:endParaRPr lang="es-ES" sz="1200" b="1" dirty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429250" y="2500313"/>
            <a:ext cx="2643188" cy="546100"/>
            <a:chOff x="8058" y="3417"/>
            <a:chExt cx="2392" cy="523"/>
          </a:xfrm>
        </p:grpSpPr>
        <p:sp>
          <p:nvSpPr>
            <p:cNvPr id="23602" name="AutoShape 21"/>
            <p:cNvSpPr>
              <a:spLocks noChangeArrowheads="1"/>
            </p:cNvSpPr>
            <p:nvPr/>
          </p:nvSpPr>
          <p:spPr bwMode="auto">
            <a:xfrm>
              <a:off x="8058" y="3620"/>
              <a:ext cx="821" cy="320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altLang="zh-CN" sz="1200" b="1" dirty="0">
                  <a:latin typeface="Arial Narrow" pitchFamily="34" charset="0"/>
                  <a:ea typeface="SimSun" pitchFamily="2" charset="-122"/>
                </a:rPr>
                <a:t>Identificar</a:t>
              </a:r>
              <a:endParaRPr lang="es-ES" sz="1200" b="1" dirty="0"/>
            </a:p>
          </p:txBody>
        </p:sp>
        <p:sp>
          <p:nvSpPr>
            <p:cNvPr id="23603" name="AutoShape 22"/>
            <p:cNvSpPr>
              <a:spLocks noChangeArrowheads="1"/>
            </p:cNvSpPr>
            <p:nvPr/>
          </p:nvSpPr>
          <p:spPr bwMode="auto">
            <a:xfrm>
              <a:off x="8736" y="3417"/>
              <a:ext cx="901" cy="337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altLang="zh-CN" sz="1200" b="1" dirty="0">
                  <a:latin typeface="Arial Narrow" pitchFamily="34" charset="0"/>
                  <a:ea typeface="SimSun" pitchFamily="2" charset="-122"/>
                </a:rPr>
                <a:t>Concretar</a:t>
              </a:r>
              <a:endParaRPr lang="es-ES" sz="1200" b="1" dirty="0"/>
            </a:p>
          </p:txBody>
        </p:sp>
        <p:sp>
          <p:nvSpPr>
            <p:cNvPr id="23604" name="AutoShape 23"/>
            <p:cNvSpPr>
              <a:spLocks noChangeArrowheads="1"/>
            </p:cNvSpPr>
            <p:nvPr/>
          </p:nvSpPr>
          <p:spPr bwMode="auto">
            <a:xfrm>
              <a:off x="9549" y="3487"/>
              <a:ext cx="901" cy="342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altLang="zh-CN" sz="1200" b="1" dirty="0">
                  <a:latin typeface="Arial Narrow" pitchFamily="34" charset="0"/>
                  <a:ea typeface="SimSun" pitchFamily="2" charset="-122"/>
                </a:rPr>
                <a:t>Organiza</a:t>
              </a:r>
              <a:r>
                <a:rPr lang="es-ES" altLang="zh-CN" sz="1200" dirty="0">
                  <a:latin typeface="Arial Narrow" pitchFamily="34" charset="0"/>
                  <a:ea typeface="SimSun" pitchFamily="2" charset="-122"/>
                </a:rPr>
                <a:t>r</a:t>
              </a:r>
              <a:endParaRPr lang="es-ES" sz="1200" dirty="0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6215063" y="3214688"/>
            <a:ext cx="2500312" cy="571500"/>
            <a:chOff x="7899" y="3417"/>
            <a:chExt cx="2551" cy="544"/>
          </a:xfrm>
        </p:grpSpPr>
        <p:sp>
          <p:nvSpPr>
            <p:cNvPr id="23599" name="AutoShape 25"/>
            <p:cNvSpPr>
              <a:spLocks noChangeArrowheads="1"/>
            </p:cNvSpPr>
            <p:nvPr/>
          </p:nvSpPr>
          <p:spPr bwMode="auto">
            <a:xfrm>
              <a:off x="7899" y="3641"/>
              <a:ext cx="980" cy="320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altLang="zh-CN" sz="1200" b="1" dirty="0">
                  <a:latin typeface="Arial Narrow" pitchFamily="34" charset="0"/>
                  <a:ea typeface="SimSun" pitchFamily="2" charset="-122"/>
                </a:rPr>
                <a:t>Conocer</a:t>
              </a:r>
            </a:p>
            <a:p>
              <a:endParaRPr lang="es-ES" dirty="0"/>
            </a:p>
          </p:txBody>
        </p:sp>
        <p:sp>
          <p:nvSpPr>
            <p:cNvPr id="23600" name="AutoShape 26"/>
            <p:cNvSpPr>
              <a:spLocks noChangeArrowheads="1"/>
            </p:cNvSpPr>
            <p:nvPr/>
          </p:nvSpPr>
          <p:spPr bwMode="auto">
            <a:xfrm>
              <a:off x="8736" y="3417"/>
              <a:ext cx="901" cy="337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altLang="zh-CN" sz="1200" b="1" dirty="0">
                  <a:latin typeface="Arial Narrow" pitchFamily="34" charset="0"/>
                  <a:ea typeface="SimSun" pitchFamily="2" charset="-122"/>
                </a:rPr>
                <a:t>Diseñar</a:t>
              </a:r>
              <a:endParaRPr lang="es-ES" sz="1200" b="1" dirty="0"/>
            </a:p>
          </p:txBody>
        </p:sp>
        <p:sp>
          <p:nvSpPr>
            <p:cNvPr id="23601" name="AutoShape 27"/>
            <p:cNvSpPr>
              <a:spLocks noChangeArrowheads="1"/>
            </p:cNvSpPr>
            <p:nvPr/>
          </p:nvSpPr>
          <p:spPr bwMode="auto">
            <a:xfrm>
              <a:off x="9549" y="3487"/>
              <a:ext cx="901" cy="342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altLang="zh-CN" sz="1200" b="1" dirty="0">
                  <a:latin typeface="Arial Narrow" pitchFamily="34" charset="0"/>
                  <a:ea typeface="SimSun" pitchFamily="2" charset="-122"/>
                </a:rPr>
                <a:t>Consultar</a:t>
              </a:r>
              <a:endParaRPr lang="es-ES" sz="1200" b="1" dirty="0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6429375" y="4286250"/>
            <a:ext cx="2428875" cy="571500"/>
            <a:chOff x="8445" y="4961"/>
            <a:chExt cx="2435" cy="523"/>
          </a:xfrm>
        </p:grpSpPr>
        <p:sp>
          <p:nvSpPr>
            <p:cNvPr id="23596" name="AutoShape 29"/>
            <p:cNvSpPr>
              <a:spLocks noChangeArrowheads="1"/>
            </p:cNvSpPr>
            <p:nvPr/>
          </p:nvSpPr>
          <p:spPr bwMode="auto">
            <a:xfrm>
              <a:off x="8445" y="5157"/>
              <a:ext cx="931" cy="327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altLang="zh-CN" sz="1200" b="1" dirty="0">
                  <a:latin typeface="Arial Narrow" pitchFamily="34" charset="0"/>
                  <a:ea typeface="SimSun" pitchFamily="2" charset="-122"/>
                </a:rPr>
                <a:t>Valorar</a:t>
              </a:r>
              <a:endParaRPr lang="es-ES" sz="1200" b="1" dirty="0"/>
            </a:p>
          </p:txBody>
        </p:sp>
        <p:sp>
          <p:nvSpPr>
            <p:cNvPr id="23597" name="AutoShape 30"/>
            <p:cNvSpPr>
              <a:spLocks noChangeArrowheads="1"/>
            </p:cNvSpPr>
            <p:nvPr/>
          </p:nvSpPr>
          <p:spPr bwMode="auto">
            <a:xfrm>
              <a:off x="9093" y="4961"/>
              <a:ext cx="975" cy="337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altLang="zh-CN" sz="1200" b="1" dirty="0">
                  <a:latin typeface="Arial Narrow" pitchFamily="34" charset="0"/>
                  <a:ea typeface="SimSun" pitchFamily="2" charset="-122"/>
                </a:rPr>
                <a:t>Seleccionar</a:t>
              </a:r>
              <a:endParaRPr lang="es-ES" sz="1200" b="1" dirty="0">
                <a:latin typeface="Arial Narrow" pitchFamily="34" charset="0"/>
              </a:endParaRPr>
            </a:p>
          </p:txBody>
        </p:sp>
        <p:sp>
          <p:nvSpPr>
            <p:cNvPr id="23598" name="AutoShape 31"/>
            <p:cNvSpPr>
              <a:spLocks noChangeArrowheads="1"/>
            </p:cNvSpPr>
            <p:nvPr/>
          </p:nvSpPr>
          <p:spPr bwMode="auto">
            <a:xfrm>
              <a:off x="9979" y="5025"/>
              <a:ext cx="901" cy="342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altLang="zh-CN" sz="1200" b="1" dirty="0">
                  <a:latin typeface="Arial Narrow" pitchFamily="34" charset="0"/>
                  <a:ea typeface="SimSun" pitchFamily="2" charset="-122"/>
                </a:rPr>
                <a:t>Obtener</a:t>
              </a:r>
            </a:p>
            <a:p>
              <a:pPr>
                <a:spcAft>
                  <a:spcPts val="1000"/>
                </a:spcAft>
              </a:pPr>
              <a:endParaRPr lang="es-ES" altLang="zh-CN" sz="700" dirty="0">
                <a:latin typeface="Arial Narrow" pitchFamily="34" charset="0"/>
                <a:ea typeface="SimSun" pitchFamily="2" charset="-122"/>
              </a:endParaRPr>
            </a:p>
            <a:p>
              <a:pPr>
                <a:spcAft>
                  <a:spcPts val="1000"/>
                </a:spcAft>
              </a:pPr>
              <a:endParaRPr lang="es-ES" altLang="zh-CN" sz="700" dirty="0">
                <a:latin typeface="Arial Narrow" pitchFamily="34" charset="0"/>
                <a:ea typeface="SimSun" pitchFamily="2" charset="-122"/>
              </a:endParaRPr>
            </a:p>
            <a:p>
              <a:pPr>
                <a:spcAft>
                  <a:spcPts val="1000"/>
                </a:spcAft>
              </a:pPr>
              <a:endParaRPr lang="es-ES" altLang="zh-CN" sz="700" dirty="0">
                <a:latin typeface="Arial Narrow" pitchFamily="34" charset="0"/>
                <a:ea typeface="SimSun" pitchFamily="2" charset="-122"/>
              </a:endParaRPr>
            </a:p>
            <a:p>
              <a:pPr>
                <a:spcAft>
                  <a:spcPts val="1000"/>
                </a:spcAft>
              </a:pPr>
              <a:endParaRPr lang="es-ES" altLang="zh-CN" sz="700" dirty="0">
                <a:latin typeface="Arial Narrow" pitchFamily="34" charset="0"/>
                <a:ea typeface="SimSun" pitchFamily="2" charset="-122"/>
              </a:endParaRPr>
            </a:p>
            <a:p>
              <a:pPr>
                <a:spcAft>
                  <a:spcPts val="1000"/>
                </a:spcAft>
              </a:pPr>
              <a:endParaRPr lang="es-ES" altLang="zh-CN" sz="700" dirty="0">
                <a:latin typeface="Arial Narrow" pitchFamily="34" charset="0"/>
                <a:ea typeface="SimSun" pitchFamily="2" charset="-122"/>
              </a:endParaRPr>
            </a:p>
            <a:p>
              <a:pPr>
                <a:spcAft>
                  <a:spcPts val="1000"/>
                </a:spcAft>
              </a:pPr>
              <a:r>
                <a:rPr lang="es-ES" altLang="zh-CN" sz="700" dirty="0">
                  <a:latin typeface="Arial Narrow" pitchFamily="34" charset="0"/>
                  <a:ea typeface="SimSun" pitchFamily="2" charset="-122"/>
                </a:rPr>
                <a:t>r</a:t>
              </a:r>
              <a:endParaRPr lang="es-ES" dirty="0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857875" y="5429250"/>
            <a:ext cx="2714625" cy="571500"/>
            <a:chOff x="7853" y="3417"/>
            <a:chExt cx="2597" cy="523"/>
          </a:xfrm>
        </p:grpSpPr>
        <p:sp>
          <p:nvSpPr>
            <p:cNvPr id="23593" name="AutoShape 33"/>
            <p:cNvSpPr>
              <a:spLocks noChangeArrowheads="1"/>
            </p:cNvSpPr>
            <p:nvPr/>
          </p:nvSpPr>
          <p:spPr bwMode="auto">
            <a:xfrm>
              <a:off x="7853" y="3620"/>
              <a:ext cx="1026" cy="320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altLang="zh-CN" sz="1200" b="1" dirty="0">
                  <a:latin typeface="Arial Narrow" pitchFamily="34" charset="0"/>
                  <a:ea typeface="SimSun" pitchFamily="2" charset="-122"/>
                </a:rPr>
                <a:t>Entender</a:t>
              </a:r>
              <a:endParaRPr lang="es-ES" sz="1200" b="1" dirty="0"/>
            </a:p>
          </p:txBody>
        </p:sp>
        <p:sp>
          <p:nvSpPr>
            <p:cNvPr id="23594" name="AutoShape 34"/>
            <p:cNvSpPr>
              <a:spLocks noChangeArrowheads="1"/>
            </p:cNvSpPr>
            <p:nvPr/>
          </p:nvSpPr>
          <p:spPr bwMode="auto">
            <a:xfrm>
              <a:off x="8736" y="3417"/>
              <a:ext cx="901" cy="337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altLang="zh-CN" sz="1200" b="1" dirty="0">
                  <a:latin typeface="Arial Narrow" pitchFamily="34" charset="0"/>
                  <a:ea typeface="SimSun" pitchFamily="2" charset="-122"/>
                </a:rPr>
                <a:t>Reconocer</a:t>
              </a:r>
              <a:endParaRPr lang="es-ES" sz="1200" b="1" dirty="0"/>
            </a:p>
          </p:txBody>
        </p:sp>
        <p:sp>
          <p:nvSpPr>
            <p:cNvPr id="23595" name="AutoShape 35"/>
            <p:cNvSpPr>
              <a:spLocks noChangeArrowheads="1"/>
            </p:cNvSpPr>
            <p:nvPr/>
          </p:nvSpPr>
          <p:spPr bwMode="auto">
            <a:xfrm>
              <a:off x="9549" y="3487"/>
              <a:ext cx="901" cy="342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altLang="zh-CN" sz="1200" b="1" dirty="0">
                  <a:latin typeface="Arial Narrow" pitchFamily="34" charset="0"/>
                  <a:ea typeface="SimSun" pitchFamily="2" charset="-122"/>
                </a:rPr>
                <a:t>Contrastar</a:t>
              </a:r>
              <a:endParaRPr lang="es-ES" sz="1200" b="1" dirty="0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143250" y="6000750"/>
            <a:ext cx="2643188" cy="500063"/>
            <a:chOff x="1195" y="5099"/>
            <a:chExt cx="2597" cy="428"/>
          </a:xfrm>
        </p:grpSpPr>
        <p:sp>
          <p:nvSpPr>
            <p:cNvPr id="23590" name="AutoShape 38"/>
            <p:cNvSpPr>
              <a:spLocks noChangeArrowheads="1"/>
            </p:cNvSpPr>
            <p:nvPr/>
          </p:nvSpPr>
          <p:spPr bwMode="auto">
            <a:xfrm>
              <a:off x="1195" y="5099"/>
              <a:ext cx="977" cy="320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altLang="zh-CN" sz="1200" b="1" dirty="0">
                  <a:latin typeface="Arial Narrow" pitchFamily="34" charset="0"/>
                  <a:ea typeface="SimSun" pitchFamily="2" charset="-122"/>
                </a:rPr>
                <a:t>Criticar</a:t>
              </a:r>
            </a:p>
            <a:p>
              <a:endParaRPr lang="es-ES" sz="1200" b="1" dirty="0">
                <a:latin typeface="Arial Narrow" pitchFamily="34" charset="0"/>
              </a:endParaRPr>
            </a:p>
          </p:txBody>
        </p:sp>
        <p:sp>
          <p:nvSpPr>
            <p:cNvPr id="23591" name="AutoShape 37"/>
            <p:cNvSpPr>
              <a:spLocks noChangeArrowheads="1"/>
            </p:cNvSpPr>
            <p:nvPr/>
          </p:nvSpPr>
          <p:spPr bwMode="auto">
            <a:xfrm>
              <a:off x="2103" y="5207"/>
              <a:ext cx="977" cy="320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altLang="zh-CN" sz="1200" b="1" dirty="0">
                  <a:latin typeface="Arial Narrow" pitchFamily="34" charset="0"/>
                  <a:ea typeface="SimSun" pitchFamily="2" charset="-122"/>
                </a:rPr>
                <a:t>   Inferir</a:t>
              </a:r>
              <a:endParaRPr lang="es-ES" sz="1200" b="1" dirty="0">
                <a:latin typeface="Arial Narrow" pitchFamily="34" charset="0"/>
              </a:endParaRPr>
            </a:p>
          </p:txBody>
        </p:sp>
        <p:sp>
          <p:nvSpPr>
            <p:cNvPr id="23592" name="AutoShape 39"/>
            <p:cNvSpPr>
              <a:spLocks noChangeArrowheads="1"/>
            </p:cNvSpPr>
            <p:nvPr/>
          </p:nvSpPr>
          <p:spPr bwMode="auto">
            <a:xfrm>
              <a:off x="2815" y="5151"/>
              <a:ext cx="977" cy="320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altLang="zh-CN" sz="1200" b="1" dirty="0">
                  <a:latin typeface="Arial Narrow" pitchFamily="34" charset="0"/>
                  <a:ea typeface="SimSun" pitchFamily="2" charset="-122"/>
                </a:rPr>
                <a:t>Relacionar</a:t>
              </a:r>
            </a:p>
            <a:p>
              <a:endParaRPr lang="es-ES" sz="1200" b="1" dirty="0">
                <a:latin typeface="Arial Narrow" pitchFamily="34" charset="0"/>
              </a:endParaRPr>
            </a:p>
          </p:txBody>
        </p:sp>
      </p:grpSp>
      <p:grpSp>
        <p:nvGrpSpPr>
          <p:cNvPr id="7" name="62 Grupo"/>
          <p:cNvGrpSpPr>
            <a:grpSpLocks/>
          </p:cNvGrpSpPr>
          <p:nvPr/>
        </p:nvGrpSpPr>
        <p:grpSpPr bwMode="auto">
          <a:xfrm>
            <a:off x="433388" y="5715000"/>
            <a:ext cx="2566987" cy="474663"/>
            <a:chOff x="433350" y="5715016"/>
            <a:chExt cx="2567014" cy="474526"/>
          </a:xfrm>
        </p:grpSpPr>
        <p:sp>
          <p:nvSpPr>
            <p:cNvPr id="23587" name="AutoShape 41"/>
            <p:cNvSpPr>
              <a:spLocks noChangeArrowheads="1"/>
            </p:cNvSpPr>
            <p:nvPr/>
          </p:nvSpPr>
          <p:spPr bwMode="auto">
            <a:xfrm>
              <a:off x="2076424" y="5786454"/>
              <a:ext cx="923940" cy="355339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s-ES" altLang="zh-CN" sz="1200" b="1" dirty="0">
                  <a:latin typeface="Arial Narrow" pitchFamily="34" charset="0"/>
                  <a:ea typeface="SimSun" pitchFamily="2" charset="-122"/>
                </a:rPr>
                <a:t>Estructurar</a:t>
              </a:r>
            </a:p>
            <a:p>
              <a:endParaRPr lang="es-ES" sz="1200" b="1" dirty="0">
                <a:latin typeface="Arial Narrow" pitchFamily="34" charset="0"/>
              </a:endParaRPr>
            </a:p>
          </p:txBody>
        </p:sp>
        <p:sp>
          <p:nvSpPr>
            <p:cNvPr id="23588" name="AutoShape 42"/>
            <p:cNvSpPr>
              <a:spLocks noChangeArrowheads="1"/>
            </p:cNvSpPr>
            <p:nvPr/>
          </p:nvSpPr>
          <p:spPr bwMode="auto">
            <a:xfrm>
              <a:off x="1219168" y="5715016"/>
              <a:ext cx="923940" cy="355339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s-ES" altLang="zh-CN" sz="1200" b="1" dirty="0">
                  <a:latin typeface="Arial Narrow" pitchFamily="34" charset="0"/>
                  <a:ea typeface="SimSun" pitchFamily="2" charset="-122"/>
                </a:rPr>
                <a:t>Sintetizar</a:t>
              </a:r>
              <a:endParaRPr lang="es-ES" sz="1200" b="1" dirty="0">
                <a:latin typeface="Arial Narrow" pitchFamily="34" charset="0"/>
              </a:endParaRPr>
            </a:p>
          </p:txBody>
        </p:sp>
        <p:sp>
          <p:nvSpPr>
            <p:cNvPr id="23589" name="AutoShape 43"/>
            <p:cNvSpPr>
              <a:spLocks noChangeArrowheads="1"/>
            </p:cNvSpPr>
            <p:nvPr/>
          </p:nvSpPr>
          <p:spPr bwMode="auto">
            <a:xfrm>
              <a:off x="433350" y="5834203"/>
              <a:ext cx="923940" cy="355339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altLang="zh-CN" sz="1200" b="1" dirty="0">
                  <a:latin typeface="Arial Narrow" pitchFamily="34" charset="0"/>
                  <a:ea typeface="SimSun" pitchFamily="2" charset="-122"/>
                </a:rPr>
                <a:t>Extraer</a:t>
              </a:r>
            </a:p>
            <a:p>
              <a:endParaRPr lang="es-ES" sz="1200" b="1" dirty="0">
                <a:latin typeface="Arial Narrow" pitchFamily="34" charset="0"/>
              </a:endParaRPr>
            </a:p>
          </p:txBody>
        </p:sp>
      </p:grpSp>
      <p:grpSp>
        <p:nvGrpSpPr>
          <p:cNvPr id="8" name="59 Grupo"/>
          <p:cNvGrpSpPr>
            <a:grpSpLocks/>
          </p:cNvGrpSpPr>
          <p:nvPr/>
        </p:nvGrpSpPr>
        <p:grpSpPr bwMode="auto">
          <a:xfrm>
            <a:off x="71438" y="3643313"/>
            <a:ext cx="2492375" cy="428625"/>
            <a:chOff x="151046" y="3643314"/>
            <a:chExt cx="2492128" cy="428628"/>
          </a:xfrm>
        </p:grpSpPr>
        <p:sp>
          <p:nvSpPr>
            <p:cNvPr id="23584" name="AutoShape 52"/>
            <p:cNvSpPr>
              <a:spLocks noChangeArrowheads="1"/>
            </p:cNvSpPr>
            <p:nvPr/>
          </p:nvSpPr>
          <p:spPr bwMode="auto">
            <a:xfrm>
              <a:off x="1722682" y="3716225"/>
              <a:ext cx="920492" cy="355717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/>
            <a:lstStyle/>
            <a:p>
              <a:pPr algn="r">
                <a:spcAft>
                  <a:spcPts val="1000"/>
                </a:spcAft>
              </a:pPr>
              <a:r>
                <a:rPr lang="es-ES" altLang="zh-CN" sz="1200" b="1" dirty="0">
                  <a:latin typeface="Arial Narrow" pitchFamily="34" charset="0"/>
                  <a:ea typeface="SimSun" pitchFamily="2" charset="-122"/>
                </a:rPr>
                <a:t>Presentar</a:t>
              </a:r>
            </a:p>
            <a:p>
              <a:endParaRPr lang="es-ES" sz="1200" b="1" dirty="0">
                <a:latin typeface="Arial Narrow" pitchFamily="34" charset="0"/>
              </a:endParaRPr>
            </a:p>
          </p:txBody>
        </p:sp>
        <p:sp>
          <p:nvSpPr>
            <p:cNvPr id="23585" name="AutoShape 53"/>
            <p:cNvSpPr>
              <a:spLocks noChangeArrowheads="1"/>
            </p:cNvSpPr>
            <p:nvPr/>
          </p:nvSpPr>
          <p:spPr bwMode="auto">
            <a:xfrm>
              <a:off x="947284" y="3643314"/>
              <a:ext cx="920492" cy="353508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s-ES" altLang="zh-CN" sz="1200" b="1" dirty="0">
                  <a:latin typeface="Arial Narrow" pitchFamily="34" charset="0"/>
                  <a:ea typeface="SimSun" pitchFamily="2" charset="-122"/>
                </a:rPr>
                <a:t>Difundir</a:t>
              </a:r>
            </a:p>
            <a:p>
              <a:endParaRPr lang="es-ES" sz="1200" b="1" dirty="0">
                <a:latin typeface="Arial Narrow" pitchFamily="34" charset="0"/>
              </a:endParaRPr>
            </a:p>
          </p:txBody>
        </p:sp>
        <p:sp>
          <p:nvSpPr>
            <p:cNvPr id="23586" name="AutoShape 54"/>
            <p:cNvSpPr>
              <a:spLocks noChangeArrowheads="1"/>
            </p:cNvSpPr>
            <p:nvPr/>
          </p:nvSpPr>
          <p:spPr bwMode="auto">
            <a:xfrm>
              <a:off x="151046" y="3718434"/>
              <a:ext cx="920492" cy="353508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ca-ES" altLang="zh-CN" sz="1200" b="1" dirty="0">
                  <a:latin typeface="Arial Narrow" pitchFamily="34" charset="0"/>
                  <a:ea typeface="SimSun" pitchFamily="2" charset="-122"/>
                </a:rPr>
                <a:t>Interactuar</a:t>
              </a:r>
            </a:p>
            <a:p>
              <a:endParaRPr lang="es-ES" sz="1200" b="1" dirty="0">
                <a:latin typeface="Arial Narrow" pitchFamily="34" charset="0"/>
              </a:endParaRPr>
            </a:p>
          </p:txBody>
        </p:sp>
      </p:grpSp>
      <p:grpSp>
        <p:nvGrpSpPr>
          <p:cNvPr id="9" name="61 Grupo"/>
          <p:cNvGrpSpPr>
            <a:grpSpLocks/>
          </p:cNvGrpSpPr>
          <p:nvPr/>
        </p:nvGrpSpPr>
        <p:grpSpPr bwMode="auto">
          <a:xfrm>
            <a:off x="142875" y="4572000"/>
            <a:ext cx="2500313" cy="412750"/>
            <a:chOff x="142844" y="4572008"/>
            <a:chExt cx="2500330" cy="412753"/>
          </a:xfrm>
        </p:grpSpPr>
        <p:sp>
          <p:nvSpPr>
            <p:cNvPr id="23580" name="AutoShape 46"/>
            <p:cNvSpPr>
              <a:spLocks noChangeArrowheads="1"/>
            </p:cNvSpPr>
            <p:nvPr/>
          </p:nvSpPr>
          <p:spPr bwMode="auto">
            <a:xfrm>
              <a:off x="1638582" y="4714884"/>
              <a:ext cx="1004592" cy="269877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/>
            <a:lstStyle/>
            <a:p>
              <a:pPr algn="r">
                <a:spcAft>
                  <a:spcPts val="1000"/>
                </a:spcAft>
              </a:pPr>
              <a:r>
                <a:rPr lang="es-ES" altLang="zh-CN" sz="1200" b="1" dirty="0">
                  <a:latin typeface="Arial Narrow" pitchFamily="34" charset="0"/>
                  <a:ea typeface="SimSun" pitchFamily="2" charset="-122"/>
                </a:rPr>
                <a:t>   Integrar</a:t>
              </a:r>
            </a:p>
            <a:p>
              <a:endParaRPr lang="es-ES" sz="1200" b="1" dirty="0">
                <a:latin typeface="Arial Narrow" pitchFamily="34" charset="0"/>
              </a:endParaRPr>
            </a:p>
          </p:txBody>
        </p:sp>
        <p:grpSp>
          <p:nvGrpSpPr>
            <p:cNvPr id="23581" name="60 Grupo"/>
            <p:cNvGrpSpPr>
              <a:grpSpLocks/>
            </p:cNvGrpSpPr>
            <p:nvPr/>
          </p:nvGrpSpPr>
          <p:grpSpPr bwMode="auto">
            <a:xfrm>
              <a:off x="142844" y="4572008"/>
              <a:ext cx="1903148" cy="357190"/>
              <a:chOff x="142844" y="4572008"/>
              <a:chExt cx="1903148" cy="357190"/>
            </a:xfrm>
          </p:grpSpPr>
          <p:sp>
            <p:nvSpPr>
              <p:cNvPr id="23582" name="AutoShape 48"/>
              <p:cNvSpPr>
                <a:spLocks noChangeArrowheads="1"/>
              </p:cNvSpPr>
              <p:nvPr/>
            </p:nvSpPr>
            <p:spPr bwMode="auto">
              <a:xfrm>
                <a:off x="142844" y="4632863"/>
                <a:ext cx="1004592" cy="296335"/>
              </a:xfrm>
              <a:prstGeom prst="roundRect">
                <a:avLst>
                  <a:gd name="adj" fmla="val 16667"/>
                </a:avLst>
              </a:prstGeom>
              <a:solidFill>
                <a:srgbClr val="DAEEF3"/>
              </a:solidFill>
              <a:ln w="9525">
                <a:solidFill>
                  <a:srgbClr val="4E6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altLang="zh-CN" sz="1200" b="1" dirty="0">
                    <a:latin typeface="Arial Narrow" pitchFamily="34" charset="0"/>
                    <a:ea typeface="SimSun" pitchFamily="2" charset="-122"/>
                  </a:rPr>
                  <a:t>Elaborar</a:t>
                </a:r>
                <a:endParaRPr lang="es-ES" sz="1200" b="1" dirty="0">
                  <a:latin typeface="Arial Narrow" pitchFamily="34" charset="0"/>
                </a:endParaRPr>
              </a:p>
            </p:txBody>
          </p:sp>
          <p:sp>
            <p:nvSpPr>
              <p:cNvPr id="23583" name="AutoShape 49"/>
              <p:cNvSpPr>
                <a:spLocks noChangeArrowheads="1"/>
              </p:cNvSpPr>
              <p:nvPr/>
            </p:nvSpPr>
            <p:spPr bwMode="auto">
              <a:xfrm>
                <a:off x="1040486" y="4572008"/>
                <a:ext cx="1005506" cy="296335"/>
              </a:xfrm>
              <a:prstGeom prst="roundRect">
                <a:avLst>
                  <a:gd name="adj" fmla="val 16667"/>
                </a:avLst>
              </a:prstGeom>
              <a:solidFill>
                <a:srgbClr val="DAEEF3"/>
              </a:solidFill>
              <a:ln w="9525">
                <a:solidFill>
                  <a:srgbClr val="4E6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altLang="zh-CN" sz="1200" b="1" dirty="0">
                    <a:latin typeface="Arial Narrow" pitchFamily="34" charset="0"/>
                    <a:ea typeface="SimSun" pitchFamily="2" charset="-122"/>
                  </a:rPr>
                  <a:t>Personalizar</a:t>
                </a:r>
                <a:endParaRPr lang="es-ES" sz="1200" b="1" dirty="0">
                  <a:latin typeface="Arial Narrow" pitchFamily="34" charset="0"/>
                </a:endParaRPr>
              </a:p>
            </p:txBody>
          </p:sp>
        </p:grpSp>
      </p:grpSp>
      <p:sp>
        <p:nvSpPr>
          <p:cNvPr id="64" name="AutoShape 10"/>
          <p:cNvSpPr>
            <a:spLocks noChangeArrowheads="1"/>
          </p:cNvSpPr>
          <p:nvPr/>
        </p:nvSpPr>
        <p:spPr bwMode="auto">
          <a:xfrm>
            <a:off x="5715000" y="3143250"/>
            <a:ext cx="1349375" cy="288925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solidFill>
              <a:srgbClr val="4E6128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S" altLang="zh-CN" sz="1200" b="1" dirty="0">
                <a:solidFill>
                  <a:schemeClr val="bg1"/>
                </a:solidFill>
                <a:ea typeface="SimSun" pitchFamily="2" charset="-122"/>
              </a:rPr>
              <a:t>LOCALITZAR</a:t>
            </a:r>
          </a:p>
        </p:txBody>
      </p:sp>
      <p:sp>
        <p:nvSpPr>
          <p:cNvPr id="65" name="AutoShape 15"/>
          <p:cNvSpPr>
            <a:spLocks noChangeArrowheads="1"/>
          </p:cNvSpPr>
          <p:nvPr/>
        </p:nvSpPr>
        <p:spPr bwMode="auto">
          <a:xfrm>
            <a:off x="2351088" y="2357438"/>
            <a:ext cx="1363662" cy="434975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solidFill>
              <a:srgbClr val="4E6128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S" altLang="zh-CN" sz="1200" b="1" dirty="0">
                <a:solidFill>
                  <a:srgbClr val="FFFFFF"/>
                </a:solidFill>
                <a:ea typeface="SimSun" pitchFamily="2" charset="-122"/>
              </a:rPr>
              <a:t>APLICAR</a:t>
            </a:r>
            <a:endParaRPr lang="es-ES" sz="1200" b="1" dirty="0"/>
          </a:p>
        </p:txBody>
      </p:sp>
      <p:sp>
        <p:nvSpPr>
          <p:cNvPr id="66" name="AutoShape 17"/>
          <p:cNvSpPr>
            <a:spLocks noChangeArrowheads="1"/>
          </p:cNvSpPr>
          <p:nvPr/>
        </p:nvSpPr>
        <p:spPr bwMode="auto">
          <a:xfrm>
            <a:off x="5857875" y="4071938"/>
            <a:ext cx="1336675" cy="37623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solidFill>
              <a:srgbClr val="4E6128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S" altLang="zh-CN" sz="1200" b="1" dirty="0">
                <a:solidFill>
                  <a:schemeClr val="bg1"/>
                </a:solidFill>
                <a:ea typeface="SimSun" pitchFamily="2" charset="-122"/>
              </a:rPr>
              <a:t>RECUPERAR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67" name="AutoShape 18"/>
          <p:cNvSpPr>
            <a:spLocks noChangeArrowheads="1"/>
          </p:cNvSpPr>
          <p:nvPr/>
        </p:nvSpPr>
        <p:spPr bwMode="auto">
          <a:xfrm>
            <a:off x="4929188" y="2305050"/>
            <a:ext cx="1311275" cy="409575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solidFill>
              <a:srgbClr val="4E6128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S" altLang="zh-CN" sz="1200" b="1" dirty="0">
                <a:solidFill>
                  <a:schemeClr val="bg1"/>
                </a:solidFill>
                <a:ea typeface="SimSun" pitchFamily="2" charset="-122"/>
              </a:rPr>
              <a:t>PLANTEAR</a:t>
            </a:r>
          </a:p>
        </p:txBody>
      </p: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506413" y="2714625"/>
            <a:ext cx="2279650" cy="428625"/>
            <a:chOff x="1127" y="4095"/>
            <a:chExt cx="2578" cy="388"/>
          </a:xfrm>
        </p:grpSpPr>
        <p:sp>
          <p:nvSpPr>
            <p:cNvPr id="23577" name="AutoShape 56"/>
            <p:cNvSpPr>
              <a:spLocks noChangeArrowheads="1"/>
            </p:cNvSpPr>
            <p:nvPr/>
          </p:nvSpPr>
          <p:spPr bwMode="auto">
            <a:xfrm>
              <a:off x="2728" y="4161"/>
              <a:ext cx="977" cy="320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/>
            <a:lstStyle/>
            <a:p>
              <a:pPr algn="r">
                <a:spcAft>
                  <a:spcPts val="1000"/>
                </a:spcAft>
              </a:pPr>
              <a:r>
                <a:rPr lang="es-ES" altLang="zh-CN" sz="1200" b="1" dirty="0">
                  <a:latin typeface="Arial Narrow" pitchFamily="34" charset="0"/>
                  <a:ea typeface="SimSun" pitchFamily="2" charset="-122"/>
                </a:rPr>
                <a:t>Evaluar</a:t>
              </a:r>
            </a:p>
            <a:p>
              <a:endParaRPr lang="es-ES" sz="1200" b="1" dirty="0">
                <a:latin typeface="Arial Narrow" pitchFamily="34" charset="0"/>
              </a:endParaRPr>
            </a:p>
          </p:txBody>
        </p:sp>
        <p:sp>
          <p:nvSpPr>
            <p:cNvPr id="23578" name="AutoShape 57"/>
            <p:cNvSpPr>
              <a:spLocks noChangeArrowheads="1"/>
            </p:cNvSpPr>
            <p:nvPr/>
          </p:nvSpPr>
          <p:spPr bwMode="auto">
            <a:xfrm>
              <a:off x="1905" y="4095"/>
              <a:ext cx="977" cy="320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s-ES" altLang="zh-CN" sz="1200" b="1" dirty="0">
                  <a:latin typeface="Arial Narrow" pitchFamily="34" charset="0"/>
                  <a:ea typeface="SimSun" pitchFamily="2" charset="-122"/>
                </a:rPr>
                <a:t>Actuar</a:t>
              </a:r>
            </a:p>
            <a:p>
              <a:endParaRPr lang="es-ES" sz="1200" b="1" dirty="0">
                <a:latin typeface="Arial Narrow" pitchFamily="34" charset="0"/>
              </a:endParaRPr>
            </a:p>
          </p:txBody>
        </p:sp>
        <p:sp>
          <p:nvSpPr>
            <p:cNvPr id="23579" name="AutoShape 58"/>
            <p:cNvSpPr>
              <a:spLocks noChangeArrowheads="1"/>
            </p:cNvSpPr>
            <p:nvPr/>
          </p:nvSpPr>
          <p:spPr bwMode="auto">
            <a:xfrm>
              <a:off x="1127" y="4163"/>
              <a:ext cx="977" cy="320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altLang="zh-CN" sz="1200" b="1" dirty="0">
                  <a:latin typeface="Arial Narrow" pitchFamily="34" charset="0"/>
                  <a:ea typeface="SimSun" pitchFamily="2" charset="-122"/>
                </a:rPr>
                <a:t>Transferir</a:t>
              </a:r>
            </a:p>
            <a:p>
              <a:endParaRPr lang="es-ES" sz="1200" b="1" dirty="0">
                <a:latin typeface="Arial Narrow" pitchFamily="34" charset="0"/>
              </a:endParaRPr>
            </a:p>
          </p:txBody>
        </p:sp>
      </p:grpSp>
      <p:grpSp>
        <p:nvGrpSpPr>
          <p:cNvPr id="23574" name="2 Grupo"/>
          <p:cNvGrpSpPr>
            <a:grpSpLocks/>
          </p:cNvGrpSpPr>
          <p:nvPr/>
        </p:nvGrpSpPr>
        <p:grpSpPr bwMode="auto">
          <a:xfrm>
            <a:off x="285720" y="1"/>
            <a:ext cx="7972455" cy="642917"/>
            <a:chOff x="285720" y="0"/>
            <a:chExt cx="8043899" cy="751547"/>
          </a:xfrm>
        </p:grpSpPr>
        <p:sp>
          <p:nvSpPr>
            <p:cNvPr id="54" name="1 Título"/>
            <p:cNvSpPr txBox="1">
              <a:spLocks/>
            </p:cNvSpPr>
            <p:nvPr/>
          </p:nvSpPr>
          <p:spPr>
            <a:xfrm>
              <a:off x="1285828" y="0"/>
              <a:ext cx="7043791" cy="714356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484632" fontAlgn="auto">
                <a:spcAft>
                  <a:spcPts val="0"/>
                </a:spcAft>
                <a:defRPr/>
              </a:pPr>
              <a:r>
                <a:rPr lang="ca-ES" b="1" dirty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La </a:t>
              </a:r>
              <a:r>
                <a:rPr lang="es-ES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competencia</a:t>
              </a:r>
              <a:r>
                <a:rPr lang="ca-ES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ca-ES" b="1" dirty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informacional.  MODELO 3· 3· 3</a:t>
              </a:r>
            </a:p>
          </p:txBody>
        </p:sp>
        <p:pic>
          <p:nvPicPr>
            <p:cNvPr id="23576" name="1 Imagen" descr="filtro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0"/>
              <a:ext cx="1143008" cy="751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37" t="6667" b="20000"/>
          <a:stretch>
            <a:fillRect/>
          </a:stretch>
        </p:blipFill>
        <p:spPr bwMode="auto">
          <a:xfrm>
            <a:off x="1214414" y="642918"/>
            <a:ext cx="7858148" cy="78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19" t="6667" r="92622"/>
          <a:stretch>
            <a:fillRect/>
          </a:stretch>
        </p:blipFill>
        <p:spPr bwMode="auto">
          <a:xfrm>
            <a:off x="357158" y="571480"/>
            <a:ext cx="1000132" cy="108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55 Imagen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837" r="69647" b="21429"/>
          <a:stretch>
            <a:fillRect/>
          </a:stretch>
        </p:blipFill>
        <p:spPr bwMode="auto">
          <a:xfrm>
            <a:off x="1071538" y="1500174"/>
            <a:ext cx="192882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56 Imagen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353" t="41837" r="33673" b="21429"/>
          <a:stretch>
            <a:fillRect/>
          </a:stretch>
        </p:blipFill>
        <p:spPr bwMode="auto">
          <a:xfrm>
            <a:off x="3214678" y="1500174"/>
            <a:ext cx="228601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57 Imagen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203" t="41837" r="4444" b="21429"/>
          <a:stretch>
            <a:fillRect/>
          </a:stretch>
        </p:blipFill>
        <p:spPr bwMode="auto">
          <a:xfrm>
            <a:off x="5643570" y="1500174"/>
            <a:ext cx="192882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nimBg="1"/>
      <p:bldP spid="23564" grpId="0" animBg="1"/>
      <p:bldP spid="23566" grpId="0" animBg="1"/>
      <p:bldP spid="23568" grpId="0" animBg="1"/>
      <p:bldP spid="23565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501122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Como es nuestro mundo hoy?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9" name="6 Marcador de contenido" descr="DatosInterne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195388"/>
            <a:ext cx="7429500" cy="5270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1 Imagen" descr="filt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5413"/>
            <a:ext cx="865187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8 Imagen" descr="retol-articul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42875"/>
            <a:ext cx="7315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37" t="6667" b="20000"/>
          <a:stretch>
            <a:fillRect/>
          </a:stretch>
        </p:blipFill>
        <p:spPr bwMode="auto">
          <a:xfrm>
            <a:off x="1000125" y="785813"/>
            <a:ext cx="78581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19" t="6667" r="92622"/>
          <a:stretch>
            <a:fillRect/>
          </a:stretch>
        </p:blipFill>
        <p:spPr bwMode="auto">
          <a:xfrm>
            <a:off x="71438" y="690563"/>
            <a:ext cx="100012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cinfo3x3x3_graella1CA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572478"/>
            <a:ext cx="7352637" cy="5285522"/>
          </a:xfrm>
          <a:prstGeom prst="rect">
            <a:avLst/>
          </a:prstGeom>
        </p:spPr>
      </p:pic>
      <p:pic>
        <p:nvPicPr>
          <p:cNvPr id="10" name="9 Imagen" descr="cinfo3x3x3_graella2-CAS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62" y="1694921"/>
            <a:ext cx="7286676" cy="5163079"/>
          </a:xfrm>
          <a:prstGeom prst="rect">
            <a:avLst/>
          </a:prstGeom>
        </p:spPr>
      </p:pic>
      <p:pic>
        <p:nvPicPr>
          <p:cNvPr id="11" name="10 Imagen" descr="cinfo3x3x3_graella3-CAS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794" y="1643050"/>
            <a:ext cx="6644265" cy="521495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1 Imagen" descr="filt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5413"/>
            <a:ext cx="9509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6 Imagen" descr="retol-articul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5863" y="142875"/>
            <a:ext cx="7315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4"/>
          <a:srcRect l="8919" b="28571"/>
          <a:stretch>
            <a:fillRect/>
          </a:stretch>
        </p:blipFill>
        <p:spPr bwMode="auto">
          <a:xfrm>
            <a:off x="1071563" y="785813"/>
            <a:ext cx="77866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2805"/>
          <a:stretch>
            <a:fillRect/>
          </a:stretch>
        </p:blipFill>
        <p:spPr bwMode="auto">
          <a:xfrm>
            <a:off x="214313" y="714375"/>
            <a:ext cx="862012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7137" y="1714365"/>
            <a:ext cx="6663887" cy="500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2"/>
          <a:srcRect l="7238" b="23295"/>
          <a:stretch>
            <a:fillRect/>
          </a:stretch>
        </p:blipFill>
        <p:spPr bwMode="auto">
          <a:xfrm>
            <a:off x="928663" y="642918"/>
            <a:ext cx="80724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1 Imagen" descr="filtr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19063"/>
            <a:ext cx="1019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6 Imagen" descr="retol-articul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7300" y="142875"/>
            <a:ext cx="7315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1214422"/>
            <a:ext cx="770572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357298"/>
            <a:ext cx="873566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2521"/>
          <a:stretch>
            <a:fillRect/>
          </a:stretch>
        </p:blipFill>
        <p:spPr bwMode="auto">
          <a:xfrm>
            <a:off x="142844" y="642918"/>
            <a:ext cx="85725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1 Imagen" descr="filt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-24"/>
            <a:ext cx="8921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6 Imagen" descr="retol-articul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425" y="-24"/>
            <a:ext cx="7315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4"/>
          <a:srcRect l="8055" b="28571"/>
          <a:stretch>
            <a:fillRect/>
          </a:stretch>
        </p:blipFill>
        <p:spPr bwMode="auto">
          <a:xfrm>
            <a:off x="928662" y="542177"/>
            <a:ext cx="8001056" cy="60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142984"/>
            <a:ext cx="8118679" cy="517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2065"/>
          <a:stretch>
            <a:fillRect/>
          </a:stretch>
        </p:blipFill>
        <p:spPr bwMode="auto">
          <a:xfrm>
            <a:off x="142844" y="557198"/>
            <a:ext cx="928694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7" y="1157091"/>
            <a:ext cx="8128940" cy="557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1 Imagen" descr="filt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65088"/>
            <a:ext cx="92233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8 Imagen" descr="retol-articul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5863" y="71438"/>
            <a:ext cx="7315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9 Grupo"/>
          <p:cNvGrpSpPr/>
          <p:nvPr/>
        </p:nvGrpSpPr>
        <p:grpSpPr>
          <a:xfrm>
            <a:off x="214282" y="785794"/>
            <a:ext cx="8643998" cy="928692"/>
            <a:chOff x="214282" y="785794"/>
            <a:chExt cx="8643998" cy="928692"/>
          </a:xfrm>
        </p:grpSpPr>
        <p:pic>
          <p:nvPicPr>
            <p:cNvPr id="29705" name="Picture 9"/>
            <p:cNvPicPr>
              <a:picLocks noChangeAspect="1" noChangeArrowheads="1"/>
            </p:cNvPicPr>
            <p:nvPr/>
          </p:nvPicPr>
          <p:blipFill>
            <a:blip r:embed="rId4"/>
            <a:srcRect l="7229" b="24999"/>
            <a:stretch>
              <a:fillRect/>
            </a:stretch>
          </p:blipFill>
          <p:spPr bwMode="auto">
            <a:xfrm>
              <a:off x="1000100" y="848877"/>
              <a:ext cx="7858180" cy="72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704" name="Picture 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92470"/>
            <a:stretch>
              <a:fillRect/>
            </a:stretch>
          </p:blipFill>
          <p:spPr bwMode="auto">
            <a:xfrm>
              <a:off x="214282" y="785794"/>
              <a:ext cx="857257" cy="928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1612792"/>
            <a:ext cx="7286676" cy="513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1 Imagen" descr="filt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65088"/>
            <a:ext cx="92233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1000100" y="2071678"/>
            <a:ext cx="7643866" cy="3714776"/>
          </a:xfrm>
          <a:prstGeom prst="rect">
            <a:avLst/>
          </a:prstGeom>
          <a:solidFill>
            <a:srgbClr val="F2F2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altLang="zh-CN" sz="2000" b="1" dirty="0" smtClean="0">
                <a:solidFill>
                  <a:srgbClr val="002776"/>
                </a:solidFill>
                <a:ea typeface="SimSun" pitchFamily="2" charset="-122"/>
              </a:rPr>
              <a:t>Grado 0: </a:t>
            </a:r>
            <a:r>
              <a:rPr lang="es-ES" altLang="zh-CN" sz="2000" b="1" dirty="0" smtClean="0">
                <a:ea typeface="SimSun" pitchFamily="2" charset="-122"/>
              </a:rPr>
              <a:t>Acercamiento.</a:t>
            </a:r>
            <a:r>
              <a:rPr lang="es-ES" altLang="zh-CN" sz="2000" b="1" dirty="0" smtClean="0">
                <a:solidFill>
                  <a:srgbClr val="002776"/>
                </a:solidFill>
                <a:ea typeface="SimSun" pitchFamily="2" charset="-122"/>
              </a:rPr>
              <a:t> </a:t>
            </a:r>
            <a:r>
              <a:rPr lang="es-ES" altLang="zh-CN" sz="2000" dirty="0" smtClean="0">
                <a:ea typeface="SimSun" pitchFamily="2" charset="-122"/>
              </a:rPr>
              <a:t>No es necesario evaluar. </a:t>
            </a:r>
            <a:r>
              <a:rPr lang="es-ES" sz="2000" dirty="0" smtClean="0"/>
              <a:t>No son destrezas propias de la edad del alumnado </a:t>
            </a:r>
            <a:r>
              <a:rPr lang="es-ES" altLang="zh-CN" sz="2000" dirty="0" smtClean="0">
                <a:ea typeface="SimSun" pitchFamily="2" charset="-122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altLang="zh-CN" sz="2000" b="1" dirty="0" smtClean="0">
                <a:solidFill>
                  <a:srgbClr val="002776"/>
                </a:solidFill>
                <a:ea typeface="SimSun" pitchFamily="2" charset="-122"/>
              </a:rPr>
              <a:t>Grado 1: </a:t>
            </a:r>
            <a:r>
              <a:rPr lang="es-ES" altLang="zh-CN" sz="2000" b="1" dirty="0" smtClean="0">
                <a:ea typeface="SimSun" pitchFamily="2" charset="-122"/>
              </a:rPr>
              <a:t>Familiarización.</a:t>
            </a:r>
            <a:r>
              <a:rPr lang="es-ES" altLang="zh-CN" sz="2000" b="1" dirty="0" smtClean="0">
                <a:solidFill>
                  <a:srgbClr val="002776"/>
                </a:solidFill>
                <a:ea typeface="SimSun" pitchFamily="2" charset="-122"/>
              </a:rPr>
              <a:t>  </a:t>
            </a:r>
            <a:r>
              <a:rPr lang="es-ES" sz="2000" dirty="0" smtClean="0"/>
              <a:t>El alumnado trabaja las destrezas colectivamente y se familiariza con ellas con la ayuda del docente</a:t>
            </a:r>
            <a:r>
              <a:rPr lang="es-ES" altLang="zh-CN" sz="2000" dirty="0" smtClean="0">
                <a:ea typeface="SimSun" pitchFamily="2" charset="-122"/>
              </a:rPr>
              <a:t>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altLang="zh-CN" sz="2000" b="1" dirty="0" smtClean="0">
                <a:solidFill>
                  <a:srgbClr val="002776"/>
                </a:solidFill>
                <a:ea typeface="SimSun" pitchFamily="2" charset="-122"/>
              </a:rPr>
              <a:t>Grado 2: </a:t>
            </a:r>
            <a:r>
              <a:rPr lang="es-ES" altLang="zh-CN" sz="2000" b="1" dirty="0" smtClean="0">
                <a:ea typeface="SimSun" pitchFamily="2" charset="-122"/>
              </a:rPr>
              <a:t>Iniciación. </a:t>
            </a:r>
            <a:r>
              <a:rPr lang="es-ES" altLang="zh-CN" sz="2000" dirty="0" smtClean="0">
                <a:ea typeface="SimSun" pitchFamily="2" charset="-122"/>
              </a:rPr>
              <a:t> </a:t>
            </a:r>
            <a:r>
              <a:rPr lang="es-ES" sz="2000" dirty="0" smtClean="0"/>
              <a:t>El alumnado empieza a trabajar las destrezas individualmente con ayuda del docente </a:t>
            </a:r>
            <a:r>
              <a:rPr lang="es-ES" altLang="zh-CN" sz="2000" dirty="0" smtClean="0">
                <a:ea typeface="SimSun" pitchFamily="2" charset="-122"/>
              </a:rPr>
              <a:t>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altLang="zh-CN" sz="2000" b="1" dirty="0" smtClean="0">
                <a:solidFill>
                  <a:srgbClr val="002776"/>
                </a:solidFill>
                <a:ea typeface="SimSun" pitchFamily="2" charset="-122"/>
              </a:rPr>
              <a:t>Grado 3: </a:t>
            </a:r>
            <a:r>
              <a:rPr lang="es-ES" sz="2000" b="1" dirty="0" smtClean="0"/>
              <a:t>Profundización.</a:t>
            </a:r>
            <a:r>
              <a:rPr lang="es-ES" altLang="zh-CN" sz="2000" dirty="0" smtClean="0">
                <a:ea typeface="SimSun" pitchFamily="2" charset="-122"/>
              </a:rPr>
              <a:t> </a:t>
            </a:r>
            <a:r>
              <a:rPr lang="es-ES" sz="2000" dirty="0" smtClean="0"/>
              <a:t>El alumnado trabaja destrezas autónomamente con alguna ayuda del docente </a:t>
            </a:r>
            <a:endParaRPr lang="es-ES" altLang="zh-CN" sz="2000" dirty="0" smtClean="0">
              <a:ea typeface="SimSun" pitchFamily="2" charset="-122"/>
            </a:endParaRPr>
          </a:p>
        </p:txBody>
      </p:sp>
      <p:pic>
        <p:nvPicPr>
          <p:cNvPr id="30725" name="6 Imagen" descr="retol-articul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5863" y="71438"/>
            <a:ext cx="7315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5 Grupo"/>
          <p:cNvGrpSpPr/>
          <p:nvPr/>
        </p:nvGrpSpPr>
        <p:grpSpPr>
          <a:xfrm>
            <a:off x="214282" y="785794"/>
            <a:ext cx="8643998" cy="928692"/>
            <a:chOff x="214282" y="785794"/>
            <a:chExt cx="8643998" cy="928692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4"/>
            <a:srcRect l="7229" b="24999"/>
            <a:stretch>
              <a:fillRect/>
            </a:stretch>
          </p:blipFill>
          <p:spPr bwMode="auto">
            <a:xfrm>
              <a:off x="1000100" y="848877"/>
              <a:ext cx="7858180" cy="72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92470"/>
            <a:stretch>
              <a:fillRect/>
            </a:stretch>
          </p:blipFill>
          <p:spPr bwMode="auto">
            <a:xfrm>
              <a:off x="214282" y="785794"/>
              <a:ext cx="857257" cy="928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1 Imagen" descr="filt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7625"/>
            <a:ext cx="8334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11 Imagen" descr="retol-articul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71438"/>
            <a:ext cx="7315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12 Grupo"/>
          <p:cNvGrpSpPr/>
          <p:nvPr/>
        </p:nvGrpSpPr>
        <p:grpSpPr>
          <a:xfrm>
            <a:off x="214282" y="571480"/>
            <a:ext cx="8786874" cy="1071570"/>
            <a:chOff x="214282" y="571480"/>
            <a:chExt cx="8786874" cy="1071570"/>
          </a:xfrm>
        </p:grpSpPr>
        <p:pic>
          <p:nvPicPr>
            <p:cNvPr id="34827" name="Picture 11"/>
            <p:cNvPicPr>
              <a:picLocks noChangeAspect="1" noChangeArrowheads="1"/>
            </p:cNvPicPr>
            <p:nvPr/>
          </p:nvPicPr>
          <p:blipFill>
            <a:blip r:embed="rId4"/>
            <a:srcRect l="7194" b="28191"/>
            <a:stretch>
              <a:fillRect/>
            </a:stretch>
          </p:blipFill>
          <p:spPr bwMode="auto">
            <a:xfrm>
              <a:off x="1000100" y="571480"/>
              <a:ext cx="8001056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828" name="Picture 1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92266"/>
            <a:stretch>
              <a:fillRect/>
            </a:stretch>
          </p:blipFill>
          <p:spPr bwMode="auto">
            <a:xfrm>
              <a:off x="214282" y="571480"/>
              <a:ext cx="928694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" name="10 Grupo"/>
          <p:cNvGrpSpPr>
            <a:grpSpLocks/>
          </p:cNvGrpSpPr>
          <p:nvPr/>
        </p:nvGrpSpPr>
        <p:grpSpPr bwMode="auto">
          <a:xfrm>
            <a:off x="1000125" y="1714500"/>
            <a:ext cx="7929563" cy="5143500"/>
            <a:chOff x="214280" y="1643038"/>
            <a:chExt cx="7929635" cy="5143524"/>
          </a:xfrm>
        </p:grpSpPr>
        <p:pic>
          <p:nvPicPr>
            <p:cNvPr id="34825" name="8 Imagen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55" t="20598" r="19519" b="7661"/>
            <a:stretch>
              <a:fillRect/>
            </a:stretch>
          </p:blipFill>
          <p:spPr bwMode="auto">
            <a:xfrm>
              <a:off x="214280" y="1643050"/>
              <a:ext cx="7786742" cy="5143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9 CuadroTexto"/>
            <p:cNvSpPr txBox="1"/>
            <p:nvPr/>
          </p:nvSpPr>
          <p:spPr>
            <a:xfrm>
              <a:off x="6715152" y="1643038"/>
              <a:ext cx="1428763" cy="523877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a-E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nivell 0</a:t>
              </a: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5857884" y="714356"/>
            <a:ext cx="27860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1809E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mapas</a:t>
            </a:r>
            <a:r>
              <a:rPr lang="ca-ES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1809E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a-ES" sz="24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1809E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ca-ES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1809E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fuentes y entornos</a:t>
            </a:r>
            <a:endParaRPr lang="ca-ES" sz="24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1809E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1 Imagen" descr="filt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7625"/>
            <a:ext cx="8334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11 Imagen" descr="retol-articul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71438"/>
            <a:ext cx="7315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2 Grupo"/>
          <p:cNvGrpSpPr/>
          <p:nvPr/>
        </p:nvGrpSpPr>
        <p:grpSpPr>
          <a:xfrm>
            <a:off x="214282" y="571480"/>
            <a:ext cx="8786874" cy="1071570"/>
            <a:chOff x="214282" y="571480"/>
            <a:chExt cx="8786874" cy="1071570"/>
          </a:xfrm>
        </p:grpSpPr>
        <p:pic>
          <p:nvPicPr>
            <p:cNvPr id="34827" name="Picture 11"/>
            <p:cNvPicPr>
              <a:picLocks noChangeAspect="1" noChangeArrowheads="1"/>
            </p:cNvPicPr>
            <p:nvPr/>
          </p:nvPicPr>
          <p:blipFill>
            <a:blip r:embed="rId4"/>
            <a:srcRect l="7194" b="28191"/>
            <a:stretch>
              <a:fillRect/>
            </a:stretch>
          </p:blipFill>
          <p:spPr bwMode="auto">
            <a:xfrm>
              <a:off x="1000100" y="571480"/>
              <a:ext cx="8001056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828" name="Picture 1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92266"/>
            <a:stretch>
              <a:fillRect/>
            </a:stretch>
          </p:blipFill>
          <p:spPr bwMode="auto">
            <a:xfrm>
              <a:off x="214282" y="571480"/>
              <a:ext cx="928694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5 CuadroTexto"/>
          <p:cNvSpPr txBox="1"/>
          <p:nvPr/>
        </p:nvSpPr>
        <p:spPr>
          <a:xfrm>
            <a:off x="5857884" y="714356"/>
            <a:ext cx="27860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1809E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mapas</a:t>
            </a:r>
            <a:r>
              <a:rPr lang="ca-ES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1809E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a-ES" sz="24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1809E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ca-ES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1809E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fuentes y entornos</a:t>
            </a:r>
            <a:endParaRPr lang="ca-ES" sz="24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1809E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Image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643050"/>
            <a:ext cx="828680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1 Imagen" descr="filt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7625"/>
            <a:ext cx="8334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7 Grupo"/>
          <p:cNvGrpSpPr>
            <a:grpSpLocks/>
          </p:cNvGrpSpPr>
          <p:nvPr/>
        </p:nvGrpSpPr>
        <p:grpSpPr bwMode="auto">
          <a:xfrm>
            <a:off x="438150" y="1714500"/>
            <a:ext cx="8705850" cy="5000625"/>
            <a:chOff x="-267441" y="1576364"/>
            <a:chExt cx="8706563" cy="5001405"/>
          </a:xfrm>
        </p:grpSpPr>
        <p:pic>
          <p:nvPicPr>
            <p:cNvPr id="35849" name="11 Image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746" t="18182" r="17230" b="5661"/>
            <a:stretch>
              <a:fillRect/>
            </a:stretch>
          </p:blipFill>
          <p:spPr bwMode="auto">
            <a:xfrm>
              <a:off x="-267441" y="1582565"/>
              <a:ext cx="8464462" cy="4995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12 CuadroTexto"/>
            <p:cNvSpPr txBox="1"/>
            <p:nvPr/>
          </p:nvSpPr>
          <p:spPr>
            <a:xfrm>
              <a:off x="6900709" y="1576364"/>
              <a:ext cx="1538413" cy="523957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a-E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nivell 2</a:t>
              </a:r>
            </a:p>
          </p:txBody>
        </p:sp>
      </p:grpSp>
      <p:pic>
        <p:nvPicPr>
          <p:cNvPr id="35848" name="11 Imagen" descr="retol-articul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71438"/>
            <a:ext cx="7315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10 Grupo"/>
          <p:cNvGrpSpPr/>
          <p:nvPr/>
        </p:nvGrpSpPr>
        <p:grpSpPr>
          <a:xfrm>
            <a:off x="214282" y="571480"/>
            <a:ext cx="8786874" cy="1071570"/>
            <a:chOff x="214282" y="571480"/>
            <a:chExt cx="8786874" cy="107157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5"/>
            <a:srcRect l="7194" b="28191"/>
            <a:stretch>
              <a:fillRect/>
            </a:stretch>
          </p:blipFill>
          <p:spPr bwMode="auto">
            <a:xfrm>
              <a:off x="1000100" y="571480"/>
              <a:ext cx="8001056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92266"/>
            <a:stretch>
              <a:fillRect/>
            </a:stretch>
          </p:blipFill>
          <p:spPr bwMode="auto">
            <a:xfrm>
              <a:off x="214282" y="571480"/>
              <a:ext cx="928694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5 CuadroTexto"/>
          <p:cNvSpPr txBox="1"/>
          <p:nvPr/>
        </p:nvSpPr>
        <p:spPr>
          <a:xfrm>
            <a:off x="5715008" y="617505"/>
            <a:ext cx="32861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1809E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mapas</a:t>
            </a:r>
            <a:r>
              <a:rPr lang="ca-ES" sz="2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1809E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a-ES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1809E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fuentes y entornos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214282" y="500042"/>
            <a:ext cx="8786874" cy="1214446"/>
            <a:chOff x="214282" y="508446"/>
            <a:chExt cx="8786874" cy="107157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2"/>
            <a:srcRect l="7194" b="28191"/>
            <a:stretch>
              <a:fillRect/>
            </a:stretch>
          </p:blipFill>
          <p:spPr bwMode="auto">
            <a:xfrm>
              <a:off x="1000100" y="508446"/>
              <a:ext cx="8001056" cy="777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92266"/>
            <a:stretch>
              <a:fillRect/>
            </a:stretch>
          </p:blipFill>
          <p:spPr bwMode="auto">
            <a:xfrm>
              <a:off x="214282" y="508446"/>
              <a:ext cx="928694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6866" name="1 Imagen" descr="filtr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7625"/>
            <a:ext cx="8334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8 Grupo"/>
          <p:cNvGrpSpPr>
            <a:grpSpLocks/>
          </p:cNvGrpSpPr>
          <p:nvPr/>
        </p:nvGrpSpPr>
        <p:grpSpPr bwMode="auto">
          <a:xfrm>
            <a:off x="0" y="1541463"/>
            <a:ext cx="8929688" cy="5316537"/>
            <a:chOff x="-785821" y="928683"/>
            <a:chExt cx="8929718" cy="5316409"/>
          </a:xfrm>
        </p:grpSpPr>
        <p:pic>
          <p:nvPicPr>
            <p:cNvPr id="36873" name="15 Imagen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586" t="16760" r="18829" b="6229"/>
            <a:stretch>
              <a:fillRect/>
            </a:stretch>
          </p:blipFill>
          <p:spPr bwMode="auto">
            <a:xfrm>
              <a:off x="-785821" y="928683"/>
              <a:ext cx="8929718" cy="5316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16 CuadroTexto"/>
            <p:cNvSpPr txBox="1"/>
            <p:nvPr/>
          </p:nvSpPr>
          <p:spPr>
            <a:xfrm>
              <a:off x="3071817" y="1387459"/>
              <a:ext cx="1071567" cy="8302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a-E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nivell </a:t>
              </a:r>
            </a:p>
            <a:p>
              <a:pPr algn="ctr">
                <a:defRPr/>
              </a:pPr>
              <a:r>
                <a:rPr lang="ca-E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</a:t>
              </a:r>
            </a:p>
          </p:txBody>
        </p:sp>
      </p:grpSp>
      <p:pic>
        <p:nvPicPr>
          <p:cNvPr id="36872" name="11 Imagen" descr="retol-articul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3" y="71438"/>
            <a:ext cx="7315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5857884" y="500042"/>
            <a:ext cx="307183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1809E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mapas</a:t>
            </a:r>
            <a:r>
              <a:rPr lang="ca-ES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1809E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a-ES" sz="24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1809E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ca-ES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1809E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fuentes, entornos, </a:t>
            </a:r>
            <a:r>
              <a:rPr lang="es-ES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1809E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soportes</a:t>
            </a:r>
            <a:r>
              <a:rPr lang="ca-ES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1809E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 </a:t>
            </a:r>
            <a:r>
              <a:rPr lang="es-ES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1809E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formatos</a:t>
            </a:r>
            <a:r>
              <a:rPr lang="ca-ES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1809E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...</a:t>
            </a:r>
            <a:endParaRPr lang="ca-ES" sz="24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1809E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286908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El exceso de información es</a:t>
            </a:r>
            <a:r>
              <a:rPr lang="ca-ES" b="1" dirty="0" smtClean="0">
                <a:solidFill>
                  <a:schemeClr val="accent1">
                    <a:lumMod val="75000"/>
                  </a:schemeClr>
                </a:solidFill>
              </a:rPr>
              <a:t>...</a:t>
            </a:r>
            <a:endParaRPr lang="ca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3" name="3 Marcador de contenido" descr="exceso-informacion1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643063"/>
            <a:ext cx="6410325" cy="4554537"/>
          </a:xfrm>
        </p:spPr>
      </p:pic>
      <p:pic>
        <p:nvPicPr>
          <p:cNvPr id="10244" name="4 Imagen" descr="caos-inf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1700" y="2571750"/>
            <a:ext cx="41989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1 Imagen" descr="filt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71438"/>
            <a:ext cx="8731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9 Imagen" descr="retol-articul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71438"/>
            <a:ext cx="7315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9 Grupo"/>
          <p:cNvGrpSpPr/>
          <p:nvPr/>
        </p:nvGrpSpPr>
        <p:grpSpPr>
          <a:xfrm>
            <a:off x="214282" y="642918"/>
            <a:ext cx="8786874" cy="1214446"/>
            <a:chOff x="214282" y="508446"/>
            <a:chExt cx="8786874" cy="1071570"/>
          </a:xfrm>
        </p:grpSpPr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4"/>
            <a:srcRect l="7194" b="28191"/>
            <a:stretch>
              <a:fillRect/>
            </a:stretch>
          </p:blipFill>
          <p:spPr bwMode="auto">
            <a:xfrm>
              <a:off x="1000100" y="508446"/>
              <a:ext cx="8001056" cy="777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92266"/>
            <a:stretch>
              <a:fillRect/>
            </a:stretch>
          </p:blipFill>
          <p:spPr bwMode="auto">
            <a:xfrm>
              <a:off x="214282" y="508446"/>
              <a:ext cx="928694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5 CuadroTexto"/>
          <p:cNvSpPr txBox="1"/>
          <p:nvPr/>
        </p:nvSpPr>
        <p:spPr>
          <a:xfrm>
            <a:off x="6429388" y="494394"/>
            <a:ext cx="2571768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E30D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pautas para el alumnado</a:t>
            </a:r>
            <a:endParaRPr lang="es-ES" sz="3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E30DC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12 Image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1643050"/>
            <a:ext cx="71438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1 Imagen" descr="filt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71438"/>
            <a:ext cx="8731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3 Grupo"/>
          <p:cNvGrpSpPr>
            <a:grpSpLocks/>
          </p:cNvGrpSpPr>
          <p:nvPr/>
        </p:nvGrpSpPr>
        <p:grpSpPr bwMode="auto">
          <a:xfrm>
            <a:off x="428625" y="1714501"/>
            <a:ext cx="8358188" cy="5000624"/>
            <a:chOff x="428567" y="1714476"/>
            <a:chExt cx="8358247" cy="5000636"/>
          </a:xfrm>
        </p:grpSpPr>
        <p:pic>
          <p:nvPicPr>
            <p:cNvPr id="37895" name="6 Image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182" t="16199" r="15791" b="11562"/>
            <a:stretch>
              <a:fillRect/>
            </a:stretch>
          </p:blipFill>
          <p:spPr bwMode="auto">
            <a:xfrm>
              <a:off x="428567" y="1714476"/>
              <a:ext cx="8358247" cy="5000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CuadroTexto"/>
            <p:cNvSpPr txBox="1"/>
            <p:nvPr/>
          </p:nvSpPr>
          <p:spPr>
            <a:xfrm>
              <a:off x="6858003" y="1804537"/>
              <a:ext cx="1857401" cy="3385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ejemplo nivel 1</a:t>
              </a:r>
              <a:endParaRPr lang="es-E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37894" name="9 Imagen" descr="retol-articul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71438"/>
            <a:ext cx="7315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9 Grupo"/>
          <p:cNvGrpSpPr/>
          <p:nvPr/>
        </p:nvGrpSpPr>
        <p:grpSpPr>
          <a:xfrm>
            <a:off x="214282" y="642918"/>
            <a:ext cx="8786874" cy="1214446"/>
            <a:chOff x="214282" y="508446"/>
            <a:chExt cx="8786874" cy="1071570"/>
          </a:xfrm>
        </p:grpSpPr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5"/>
            <a:srcRect l="7194" b="28191"/>
            <a:stretch>
              <a:fillRect/>
            </a:stretch>
          </p:blipFill>
          <p:spPr bwMode="auto">
            <a:xfrm>
              <a:off x="1000100" y="508446"/>
              <a:ext cx="8001056" cy="777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92266"/>
            <a:stretch>
              <a:fillRect/>
            </a:stretch>
          </p:blipFill>
          <p:spPr bwMode="auto">
            <a:xfrm>
              <a:off x="214282" y="508446"/>
              <a:ext cx="928694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5 CuadroTexto"/>
          <p:cNvSpPr txBox="1"/>
          <p:nvPr/>
        </p:nvSpPr>
        <p:spPr>
          <a:xfrm>
            <a:off x="6429388" y="494394"/>
            <a:ext cx="2571768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E30D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pautas para el alumnado</a:t>
            </a:r>
            <a:endParaRPr lang="es-ES" sz="3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E30DC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1 Imagen" descr="filt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71438"/>
            <a:ext cx="8731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00" t="12784" r="23302" b="31490"/>
          <a:stretch>
            <a:fillRect/>
          </a:stretch>
        </p:blipFill>
        <p:spPr bwMode="auto">
          <a:xfrm>
            <a:off x="85725" y="1714500"/>
            <a:ext cx="5486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10 Imagen"/>
          <p:cNvPicPr>
            <a:picLocks noChangeAspect="1" noChangeArrowheads="1"/>
          </p:cNvPicPr>
          <p:nvPr/>
        </p:nvPicPr>
        <p:blipFill>
          <a:blip r:embed="rId4"/>
          <a:srcRect l="30328" t="34659" r="25420" b="5399"/>
          <a:stretch>
            <a:fillRect/>
          </a:stretch>
        </p:blipFill>
        <p:spPr bwMode="auto">
          <a:xfrm>
            <a:off x="3705225" y="2000250"/>
            <a:ext cx="53784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 bwMode="auto">
          <a:xfrm>
            <a:off x="4572000" y="1714488"/>
            <a:ext cx="20002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ejemplo nivel </a:t>
            </a:r>
            <a:r>
              <a:rPr lang="ca-E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</a:p>
        </p:txBody>
      </p:sp>
      <p:pic>
        <p:nvPicPr>
          <p:cNvPr id="38920" name="10 Imagen" descr="retol-articul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3" y="71438"/>
            <a:ext cx="7315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8 Grupo"/>
          <p:cNvGrpSpPr/>
          <p:nvPr/>
        </p:nvGrpSpPr>
        <p:grpSpPr>
          <a:xfrm>
            <a:off x="214282" y="642918"/>
            <a:ext cx="8786874" cy="1214446"/>
            <a:chOff x="214282" y="508446"/>
            <a:chExt cx="8786874" cy="1071570"/>
          </a:xfrm>
        </p:grpSpPr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6"/>
            <a:srcRect l="7194" b="28191"/>
            <a:stretch>
              <a:fillRect/>
            </a:stretch>
          </p:blipFill>
          <p:spPr bwMode="auto">
            <a:xfrm>
              <a:off x="1000100" y="508446"/>
              <a:ext cx="8001056" cy="777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92266"/>
            <a:stretch>
              <a:fillRect/>
            </a:stretch>
          </p:blipFill>
          <p:spPr bwMode="auto">
            <a:xfrm>
              <a:off x="214282" y="508446"/>
              <a:ext cx="928694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5 CuadroTexto"/>
          <p:cNvSpPr txBox="1"/>
          <p:nvPr/>
        </p:nvSpPr>
        <p:spPr>
          <a:xfrm>
            <a:off x="6357950" y="637270"/>
            <a:ext cx="257176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E30D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pautas para el alumnado</a:t>
            </a:r>
            <a:endParaRPr lang="es-ES" sz="3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E30DC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14 Imagen"/>
          <p:cNvPicPr>
            <a:picLocks noChangeAspect="1" noChangeArrowheads="1"/>
          </p:cNvPicPr>
          <p:nvPr/>
        </p:nvPicPr>
        <p:blipFill>
          <a:blip r:embed="rId2"/>
          <a:srcRect l="30583" t="14706" r="26674" b="49672"/>
          <a:stretch>
            <a:fillRect/>
          </a:stretch>
        </p:blipFill>
        <p:spPr bwMode="auto">
          <a:xfrm>
            <a:off x="214313" y="2071688"/>
            <a:ext cx="5143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1 Imagen" descr="filtr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71438"/>
            <a:ext cx="8731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16 Imagen"/>
          <p:cNvPicPr>
            <a:picLocks noChangeAspect="1" noChangeArrowheads="1"/>
          </p:cNvPicPr>
          <p:nvPr/>
        </p:nvPicPr>
        <p:blipFill>
          <a:blip r:embed="rId4"/>
          <a:srcRect l="24068" t="18750" r="19627" b="19034"/>
          <a:stretch>
            <a:fillRect/>
          </a:stretch>
        </p:blipFill>
        <p:spPr bwMode="auto">
          <a:xfrm>
            <a:off x="3429000" y="1579563"/>
            <a:ext cx="542925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 bwMode="auto">
          <a:xfrm>
            <a:off x="1357313" y="1571625"/>
            <a:ext cx="20002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ejemplo</a:t>
            </a:r>
            <a:r>
              <a:rPr lang="ca-E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nivel</a:t>
            </a:r>
            <a:r>
              <a:rPr lang="ca-E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a-E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r>
          </a:p>
        </p:txBody>
      </p:sp>
      <p:pic>
        <p:nvPicPr>
          <p:cNvPr id="39944" name="9 Imagen" descr="retol-articul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3" y="71438"/>
            <a:ext cx="7315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8 Grupo"/>
          <p:cNvGrpSpPr/>
          <p:nvPr/>
        </p:nvGrpSpPr>
        <p:grpSpPr>
          <a:xfrm>
            <a:off x="214282" y="642918"/>
            <a:ext cx="8786874" cy="1214446"/>
            <a:chOff x="214282" y="508446"/>
            <a:chExt cx="8786874" cy="1071570"/>
          </a:xfrm>
        </p:grpSpPr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6"/>
            <a:srcRect l="7194" b="28191"/>
            <a:stretch>
              <a:fillRect/>
            </a:stretch>
          </p:blipFill>
          <p:spPr bwMode="auto">
            <a:xfrm>
              <a:off x="1000100" y="508446"/>
              <a:ext cx="8001056" cy="777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92266"/>
            <a:stretch>
              <a:fillRect/>
            </a:stretch>
          </p:blipFill>
          <p:spPr bwMode="auto">
            <a:xfrm>
              <a:off x="214282" y="508446"/>
              <a:ext cx="928694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5 CuadroTexto"/>
          <p:cNvSpPr txBox="1"/>
          <p:nvPr/>
        </p:nvSpPr>
        <p:spPr>
          <a:xfrm>
            <a:off x="6357950" y="571480"/>
            <a:ext cx="257176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E30D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pautas</a:t>
            </a:r>
            <a:r>
              <a:rPr lang="ca-ES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E30D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a-ES" sz="32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E30D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el </a:t>
            </a:r>
            <a:r>
              <a:rPr lang="es-ES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E30D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alumnado</a:t>
            </a:r>
            <a:endParaRPr lang="es-ES" sz="3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E30DC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4 Imagen" descr="filt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6264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4357686" y="5143512"/>
            <a:ext cx="4572032" cy="1357322"/>
          </a:xfrm>
          <a:prstGeom prst="rect">
            <a:avLst/>
          </a:prstGeom>
        </p:spPr>
        <p:txBody>
          <a:bodyPr/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ca-ES" sz="6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Gracies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auto">
          <a:xfrm>
            <a:off x="2786063" y="2763838"/>
            <a:ext cx="61436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800" b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htt</a:t>
            </a:r>
            <a:r>
              <a:rPr lang="es-ES" sz="4800" b="1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ps://sites.google.com/a/xtec.cat/cinfo-aula/</a:t>
            </a:r>
            <a:endParaRPr lang="es-E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000232" y="285728"/>
            <a:ext cx="600079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ca-ES" sz="72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chitek" pitchFamily="2" charset="0"/>
              </a:rPr>
              <a:t>nos </a:t>
            </a:r>
            <a:r>
              <a:rPr lang="es-ES" sz="7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chitek" pitchFamily="2" charset="0"/>
              </a:rPr>
              <a:t>veremos</a:t>
            </a:r>
            <a:r>
              <a:rPr lang="ca-ES" sz="7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chitek" pitchFamily="2" charset="0"/>
              </a:rPr>
              <a:t> </a:t>
            </a:r>
            <a:r>
              <a:rPr lang="ca-ES" sz="72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chitek" pitchFamily="2" charset="0"/>
              </a:rPr>
              <a:t>en...</a:t>
            </a:r>
          </a:p>
        </p:txBody>
      </p:sp>
      <p:pic>
        <p:nvPicPr>
          <p:cNvPr id="41988" name="12 Imagen" descr="logo-cinfo-au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84400"/>
            <a:ext cx="2786063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0"/>
            <a:ext cx="8472518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a-ES" sz="6000" b="1" dirty="0" smtClean="0">
                <a:solidFill>
                  <a:schemeClr val="accent1">
                    <a:lumMod val="75000"/>
                  </a:schemeClr>
                </a:solidFill>
              </a:rPr>
              <a:t>un caos?</a:t>
            </a:r>
            <a:endParaRPr lang="ca-E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7 Imagen" descr="CA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143000"/>
            <a:ext cx="56673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72518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a-ES" sz="6000" b="1" dirty="0" smtClean="0">
                <a:solidFill>
                  <a:schemeClr val="accent1">
                    <a:lumMod val="75000"/>
                  </a:schemeClr>
                </a:solidFill>
              </a:rPr>
              <a:t>Una </a:t>
            </a:r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</a:rPr>
              <a:t>amenaza</a:t>
            </a:r>
            <a:r>
              <a:rPr lang="ca-ES" sz="60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ca-E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4 Imagen" descr="negocioe en interne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643063"/>
            <a:ext cx="7288212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adiccion-internet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071813"/>
            <a:ext cx="42767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0"/>
            <a:ext cx="8001056" cy="128586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a-ES" sz="6000" b="1" dirty="0" smtClean="0">
                <a:solidFill>
                  <a:schemeClr val="accent1">
                    <a:lumMod val="75000"/>
                  </a:schemeClr>
                </a:solidFill>
              </a:rPr>
              <a:t>Una </a:t>
            </a:r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</a:rPr>
              <a:t>oportunidad</a:t>
            </a:r>
            <a:r>
              <a:rPr lang="ca-ES" sz="60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ca-E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7 Imagen" descr="Embudo del conocimient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060450"/>
            <a:ext cx="7219950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1 Imagen" descr="filt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896938"/>
            <a:ext cx="735806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85720" y="0"/>
            <a:ext cx="8472518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ca-ES" sz="3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La </a:t>
            </a:r>
            <a:r>
              <a:rPr lang="es-ES" sz="3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competencia</a:t>
            </a:r>
            <a:r>
              <a:rPr lang="ca-ES" sz="3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a-ES" sz="3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informacional o....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214346" y="5857892"/>
            <a:ext cx="9644066" cy="857256"/>
          </a:xfrm>
          <a:prstGeom prst="rect">
            <a:avLst/>
          </a:prstGeo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ca-ES" sz="40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como separar el grano de la </a:t>
            </a:r>
            <a:r>
              <a:rPr lang="es-ES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paja</a:t>
            </a:r>
            <a:r>
              <a:rPr lang="ca-ES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  <a:endParaRPr lang="ca-ES" sz="40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>
            <a:grpSpLocks/>
          </p:cNvGrpSpPr>
          <p:nvPr/>
        </p:nvGrpSpPr>
        <p:grpSpPr bwMode="auto">
          <a:xfrm>
            <a:off x="285750" y="0"/>
            <a:ext cx="7686675" cy="750888"/>
            <a:chOff x="285720" y="0"/>
            <a:chExt cx="7686732" cy="751547"/>
          </a:xfrm>
        </p:grpSpPr>
        <p:sp>
          <p:nvSpPr>
            <p:cNvPr id="4" name="1 Título"/>
            <p:cNvSpPr txBox="1">
              <a:spLocks/>
            </p:cNvSpPr>
            <p:nvPr/>
          </p:nvSpPr>
          <p:spPr>
            <a:xfrm>
              <a:off x="928662" y="0"/>
              <a:ext cx="7043790" cy="714356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484632" fontAlgn="auto">
                <a:spcAft>
                  <a:spcPts val="0"/>
                </a:spcAft>
                <a:defRPr/>
              </a:pPr>
              <a:r>
                <a:rPr lang="ca-ES" sz="2400" b="1" dirty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La </a:t>
              </a:r>
              <a:r>
                <a:rPr lang="es-ES" sz="2400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competencia</a:t>
              </a:r>
              <a:r>
                <a:rPr lang="ca-ES" sz="2400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ca-ES" sz="2400" b="1" dirty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informacional...    </a:t>
              </a:r>
              <a:endParaRPr lang="ca-ES" sz="3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5367" name="1 Imagen" descr="filtro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0"/>
              <a:ext cx="1143008" cy="751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1 Título"/>
          <p:cNvSpPr txBox="1">
            <a:spLocks/>
          </p:cNvSpPr>
          <p:nvPr/>
        </p:nvSpPr>
        <p:spPr>
          <a:xfrm>
            <a:off x="500034" y="1214422"/>
            <a:ext cx="8472518" cy="857256"/>
          </a:xfrm>
          <a:prstGeom prst="rect">
            <a:avLst/>
          </a:prstGeo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s-ES" sz="54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qué</a:t>
            </a:r>
            <a:r>
              <a:rPr lang="ca-ES" sz="54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era en 1998?</a:t>
            </a:r>
          </a:p>
        </p:txBody>
      </p:sp>
      <p:pic>
        <p:nvPicPr>
          <p:cNvPr id="1536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643188"/>
            <a:ext cx="853916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 Grupo"/>
          <p:cNvGrpSpPr>
            <a:grpSpLocks/>
          </p:cNvGrpSpPr>
          <p:nvPr/>
        </p:nvGrpSpPr>
        <p:grpSpPr bwMode="auto">
          <a:xfrm>
            <a:off x="285750" y="0"/>
            <a:ext cx="7686675" cy="750888"/>
            <a:chOff x="285720" y="0"/>
            <a:chExt cx="7686732" cy="751547"/>
          </a:xfrm>
        </p:grpSpPr>
        <p:sp>
          <p:nvSpPr>
            <p:cNvPr id="4" name="1 Título"/>
            <p:cNvSpPr txBox="1">
              <a:spLocks/>
            </p:cNvSpPr>
            <p:nvPr/>
          </p:nvSpPr>
          <p:spPr>
            <a:xfrm>
              <a:off x="928662" y="0"/>
              <a:ext cx="7043790" cy="714356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484632" fontAlgn="auto">
                <a:spcAft>
                  <a:spcPts val="0"/>
                </a:spcAft>
                <a:defRPr/>
              </a:pPr>
              <a:r>
                <a:rPr lang="ca-ES" sz="2400" b="1" dirty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La </a:t>
              </a:r>
              <a:r>
                <a:rPr lang="es-ES" sz="2400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competencia</a:t>
              </a:r>
              <a:r>
                <a:rPr lang="ca-ES" sz="2400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ca-ES" sz="2400" b="1" dirty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informacional...            </a:t>
              </a:r>
              <a:endParaRPr lang="ca-ES" sz="54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6390" name="1 Imagen" descr="filtro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0"/>
              <a:ext cx="1143008" cy="751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1 Título"/>
          <p:cNvSpPr txBox="1">
            <a:spLocks/>
          </p:cNvSpPr>
          <p:nvPr/>
        </p:nvSpPr>
        <p:spPr>
          <a:xfrm>
            <a:off x="357158" y="1214422"/>
            <a:ext cx="8472518" cy="857256"/>
          </a:xfrm>
          <a:prstGeom prst="rect">
            <a:avLst/>
          </a:prstGeo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ca-ES" sz="5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y</a:t>
            </a:r>
            <a:r>
              <a:rPr lang="ca-ES" sz="5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...  </a:t>
            </a:r>
            <a:r>
              <a:rPr lang="es-ES" sz="54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qué</a:t>
            </a:r>
            <a:r>
              <a:rPr lang="ca-ES" sz="54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era en 2003?</a:t>
            </a: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2462213"/>
            <a:ext cx="8643937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996</TotalTime>
  <Words>397</Words>
  <Application>Microsoft Office PowerPoint</Application>
  <PresentationFormat>Presentación en pantalla (4:3)</PresentationFormat>
  <Paragraphs>114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Brío</vt:lpstr>
      <vt:lpstr> Informarse en un mundo en cambio: un reto para las bibliotecas escolares</vt:lpstr>
      <vt:lpstr>Como es nuestro mundo hoy?</vt:lpstr>
      <vt:lpstr>El exceso de información es...</vt:lpstr>
      <vt:lpstr>un caos?</vt:lpstr>
      <vt:lpstr>Una amenaza?</vt:lpstr>
      <vt:lpstr>Una oportunidad?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111</cp:revision>
  <dcterms:created xsi:type="dcterms:W3CDTF">2012-04-16T03:39:46Z</dcterms:created>
  <dcterms:modified xsi:type="dcterms:W3CDTF">2013-03-05T08:35:00Z</dcterms:modified>
</cp:coreProperties>
</file>